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jpe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jpeg" ContentType="image/jpeg"/>
  <Override PartName="/ppt/media/image3.jpe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4.jpeg" ContentType="image/jpe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2" name="Shape 202"/>
          <p:cNvSpPr/>
          <p:nvPr>
            <p:ph type="sldImg"/>
          </p:nvPr>
        </p:nvSpPr>
        <p:spPr>
          <a:xfrm>
            <a:off x="1143000" y="685800"/>
            <a:ext cx="4572000" cy="3429000"/>
          </a:xfrm>
          <a:prstGeom prst="rect">
            <a:avLst/>
          </a:prstGeom>
        </p:spPr>
        <p:txBody>
          <a:bodyPr/>
          <a:lstStyle/>
          <a:p>
            <a:pPr/>
          </a:p>
        </p:txBody>
      </p:sp>
      <p:sp>
        <p:nvSpPr>
          <p:cNvPr id="203" name="Shape 20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Shape 220"/>
          <p:cNvSpPr/>
          <p:nvPr>
            <p:ph type="sldImg"/>
          </p:nvPr>
        </p:nvSpPr>
        <p:spPr>
          <a:prstGeom prst="rect">
            <a:avLst/>
          </a:prstGeom>
        </p:spPr>
        <p:txBody>
          <a:bodyPr/>
          <a:lstStyle/>
          <a:p>
            <a:pPr/>
          </a:p>
        </p:txBody>
      </p:sp>
      <p:sp>
        <p:nvSpPr>
          <p:cNvPr id="221" name="Shape 22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http://www.nytimes.com/2014/01/31/opinion/we-are-giving-ourselves-cancer.html</a:t>
            </a:r>
          </a:p>
          <a:p>
            <a:pPr>
              <a:lnSpc>
                <a:spcPct val="100000"/>
              </a:lnSpc>
              <a:defRPr sz="1200">
                <a:latin typeface="Calibri"/>
                <a:ea typeface="Calibri"/>
                <a:cs typeface="Calibri"/>
                <a:sym typeface="Calibri"/>
              </a:defRPr>
            </a:pPr>
            <a:r>
              <a:t>http://atomicinsights.com/ct-scans-save-lives/ response by scientists</a:t>
            </a:r>
          </a:p>
          <a:p>
            <a:pPr>
              <a:lnSpc>
                <a:spcPct val="100000"/>
              </a:lnSpc>
              <a:defRPr sz="1200">
                <a:latin typeface="Calibri"/>
                <a:ea typeface="Calibri"/>
                <a:cs typeface="Calibri"/>
                <a:sym typeface="Calibri"/>
              </a:defRPr>
            </a:pPr>
            <a:r>
              <a:t>http://www.ncbi.nlm.nih.gov/pubmed/26402399 value of CT</a:t>
            </a:r>
          </a:p>
          <a:p>
            <a:pPr>
              <a:lnSpc>
                <a:spcPct val="100000"/>
              </a:lnSpc>
              <a:defRPr sz="1200">
                <a:latin typeface="Calibri"/>
                <a:ea typeface="Calibri"/>
                <a:cs typeface="Calibri"/>
                <a:sym typeface="Calibri"/>
              </a:defRPr>
            </a:pPr>
            <a:r>
              <a:t>http://www.mayoclinicproceedings.org/cms/attachment/2037659391/2052032946/mmc1.pdf</a:t>
            </a:r>
          </a:p>
          <a:p>
            <a:pPr>
              <a:lnSpc>
                <a:spcPct val="100000"/>
              </a:lnSpc>
              <a:defRPr sz="1200">
                <a:latin typeface="Calibri"/>
                <a:ea typeface="Calibri"/>
                <a:cs typeface="Calibri"/>
                <a:sym typeface="Calibri"/>
              </a:defRPr>
            </a:pPr>
            <a:r>
              <a:t>http://www.mayoclinicproceedings.org/article/S0025-6196(15)00591-1/pdf</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Shape 280"/>
          <p:cNvSpPr/>
          <p:nvPr>
            <p:ph type="sldImg"/>
          </p:nvPr>
        </p:nvSpPr>
        <p:spPr>
          <a:prstGeom prst="rect">
            <a:avLst/>
          </a:prstGeom>
        </p:spPr>
        <p:txBody>
          <a:bodyPr/>
          <a:lstStyle/>
          <a:p>
            <a:pPr/>
          </a:p>
        </p:txBody>
      </p:sp>
      <p:sp>
        <p:nvSpPr>
          <p:cNvPr id="281" name="Shape 28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http://www.pnas.org/content/early/2011/12/16/1117849108.full.pdf</a:t>
            </a:r>
          </a:p>
          <a:p>
            <a:pPr>
              <a:lnSpc>
                <a:spcPct val="100000"/>
              </a:lnSpc>
              <a:defRPr sz="1200">
                <a:latin typeface="Calibri"/>
                <a:ea typeface="Calibri"/>
                <a:cs typeface="Calibri"/>
                <a:sym typeface="Calibri"/>
              </a:defRPr>
            </a:pPr>
            <a:r>
              <a:t>http://phys.org/news/2015-09-time-lapse-analysis-cells-dna.html time lapse video</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Shape 285"/>
          <p:cNvSpPr/>
          <p:nvPr>
            <p:ph type="sldImg"/>
          </p:nvPr>
        </p:nvSpPr>
        <p:spPr>
          <a:prstGeom prst="rect">
            <a:avLst/>
          </a:prstGeom>
        </p:spPr>
        <p:txBody>
          <a:bodyPr/>
          <a:lstStyle/>
          <a:p>
            <a:pPr/>
          </a:p>
        </p:txBody>
      </p:sp>
      <p:sp>
        <p:nvSpPr>
          <p:cNvPr id="286" name="Shape 286"/>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19 microSv/hr = 166 mSv/yr   --  even less than IAEA recommendation</a:t>
            </a:r>
          </a:p>
          <a:p>
            <a:pPr>
              <a:lnSpc>
                <a:spcPct val="100000"/>
              </a:lnSpc>
              <a:defRPr sz="1200">
                <a:latin typeface="Calibri"/>
                <a:ea typeface="Calibri"/>
                <a:cs typeface="Calibri"/>
                <a:sym typeface="Calibri"/>
              </a:defRPr>
            </a:pPr>
            <a:r>
              <a:t>Radiation diminishes, to 20 mSv/y, in time.</a:t>
            </a:r>
          </a:p>
          <a:p>
            <a:pPr>
              <a:lnSpc>
                <a:spcPct val="100000"/>
              </a:lnSpc>
              <a:defRPr sz="1200">
                <a:latin typeface="Calibri"/>
                <a:ea typeface="Calibri"/>
                <a:cs typeface="Calibri"/>
                <a:sym typeface="Calibri"/>
              </a:defRPr>
            </a:pPr>
            <a:r>
              <a:t>85,000 mandated evacuees receiving compassion payments of $7,500/month = $3.5  billion</a:t>
            </a:r>
          </a:p>
          <a:p>
            <a:pPr>
              <a:lnSpc>
                <a:spcPct val="100000"/>
              </a:lnSpc>
              <a:defRPr sz="1200">
                <a:latin typeface="Calibri"/>
                <a:ea typeface="Calibri"/>
                <a:cs typeface="Calibri"/>
                <a:sym typeface="Calibri"/>
              </a:defRPr>
            </a:pPr>
            <a:r>
              <a:t>300,000 tsunami homeless receiving little.</a:t>
            </a:r>
          </a:p>
          <a:p>
            <a:pPr>
              <a:lnSpc>
                <a:spcPct val="100000"/>
              </a:lnSpc>
              <a:defRPr sz="1200">
                <a:latin typeface="Calibri"/>
                <a:ea typeface="Calibri"/>
                <a:cs typeface="Calibri"/>
                <a:sym typeface="Calibri"/>
              </a:defRPr>
            </a:pPr>
            <a:r>
              <a:t>http://news.mit.edu/2012/prolonged-radiation-exposure-0515</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Shape 294"/>
          <p:cNvSpPr/>
          <p:nvPr>
            <p:ph type="sldImg"/>
          </p:nvPr>
        </p:nvSpPr>
        <p:spPr>
          <a:prstGeom prst="rect">
            <a:avLst/>
          </a:prstGeom>
        </p:spPr>
        <p:txBody>
          <a:bodyPr/>
          <a:lstStyle/>
          <a:p>
            <a:pPr/>
          </a:p>
        </p:txBody>
      </p:sp>
      <p:sp>
        <p:nvSpPr>
          <p:cNvPr id="295" name="Shape 295"/>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19 microSv/hr = 166 mSv/yr   --  even less than IAEA recommendation</a:t>
            </a:r>
          </a:p>
          <a:p>
            <a:pPr>
              <a:lnSpc>
                <a:spcPct val="100000"/>
              </a:lnSpc>
              <a:defRPr sz="1200">
                <a:latin typeface="Calibri"/>
                <a:ea typeface="Calibri"/>
                <a:cs typeface="Calibri"/>
                <a:sym typeface="Calibri"/>
              </a:defRPr>
            </a:pPr>
            <a:r>
              <a:t>Radiation diminishes, to 20 mSv/y, in time.</a:t>
            </a:r>
          </a:p>
          <a:p>
            <a:pPr>
              <a:lnSpc>
                <a:spcPct val="100000"/>
              </a:lnSpc>
              <a:defRPr sz="1200">
                <a:latin typeface="Calibri"/>
                <a:ea typeface="Calibri"/>
                <a:cs typeface="Calibri"/>
                <a:sym typeface="Calibri"/>
              </a:defRPr>
            </a:pPr>
            <a:r>
              <a:t>85,000 mandated evacuees receiving compassion payments of $7,500/month = $3.5  billion</a:t>
            </a:r>
          </a:p>
          <a:p>
            <a:pPr>
              <a:lnSpc>
                <a:spcPct val="100000"/>
              </a:lnSpc>
              <a:defRPr sz="1200">
                <a:latin typeface="Calibri"/>
                <a:ea typeface="Calibri"/>
                <a:cs typeface="Calibri"/>
                <a:sym typeface="Calibri"/>
              </a:defRPr>
            </a:pPr>
            <a:r>
              <a:t>300,000 tsunami homeless receiving little.</a:t>
            </a:r>
          </a:p>
          <a:p>
            <a:pPr>
              <a:lnSpc>
                <a:spcPct val="100000"/>
              </a:lnSpc>
              <a:defRPr sz="1200">
                <a:latin typeface="Calibri"/>
                <a:ea typeface="Calibri"/>
                <a:cs typeface="Calibri"/>
                <a:sym typeface="Calibri"/>
              </a:defRPr>
            </a:pPr>
            <a:r>
              <a:t>http://news.mit.edu/2012/prolonged-radiation-exposure-0515</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Shape 300"/>
          <p:cNvSpPr/>
          <p:nvPr>
            <p:ph type="sldImg"/>
          </p:nvPr>
        </p:nvSpPr>
        <p:spPr>
          <a:prstGeom prst="rect">
            <a:avLst/>
          </a:prstGeom>
        </p:spPr>
        <p:txBody>
          <a:bodyPr/>
          <a:lstStyle/>
          <a:p>
            <a:pPr/>
          </a:p>
        </p:txBody>
      </p:sp>
      <p:sp>
        <p:nvSpPr>
          <p:cNvPr id="301" name="Shape 30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19 microSv/hr = 166 mSv/yr   --  even less than IAEA recommendation</a:t>
            </a:r>
          </a:p>
          <a:p>
            <a:pPr>
              <a:lnSpc>
                <a:spcPct val="100000"/>
              </a:lnSpc>
              <a:defRPr sz="1200">
                <a:latin typeface="Calibri"/>
                <a:ea typeface="Calibri"/>
                <a:cs typeface="Calibri"/>
                <a:sym typeface="Calibri"/>
              </a:defRPr>
            </a:pPr>
            <a:r>
              <a:t>Radiation diminishes, to 20 mSv/y, in time.</a:t>
            </a:r>
          </a:p>
          <a:p>
            <a:pPr>
              <a:lnSpc>
                <a:spcPct val="100000"/>
              </a:lnSpc>
              <a:defRPr sz="1200">
                <a:latin typeface="Calibri"/>
                <a:ea typeface="Calibri"/>
                <a:cs typeface="Calibri"/>
                <a:sym typeface="Calibri"/>
              </a:defRPr>
            </a:pPr>
            <a:r>
              <a:t>85,000 mandated evacuees receiving compassion payments of $7,500/month = $3.5  billion</a:t>
            </a:r>
          </a:p>
          <a:p>
            <a:pPr>
              <a:lnSpc>
                <a:spcPct val="100000"/>
              </a:lnSpc>
              <a:defRPr sz="1200">
                <a:latin typeface="Calibri"/>
                <a:ea typeface="Calibri"/>
                <a:cs typeface="Calibri"/>
                <a:sym typeface="Calibri"/>
              </a:defRPr>
            </a:pPr>
            <a:r>
              <a:t>300,000 tsunami homeless receiving little.</a:t>
            </a:r>
          </a:p>
          <a:p>
            <a:pPr>
              <a:lnSpc>
                <a:spcPct val="100000"/>
              </a:lnSpc>
              <a:defRPr sz="1200">
                <a:latin typeface="Calibri"/>
                <a:ea typeface="Calibri"/>
                <a:cs typeface="Calibri"/>
                <a:sym typeface="Calibri"/>
              </a:defRPr>
            </a:pPr>
            <a:r>
              <a:t>http://news.mit.edu/2012/prolonged-radiation-exposure-0515</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Shape 306"/>
          <p:cNvSpPr/>
          <p:nvPr>
            <p:ph type="sldImg"/>
          </p:nvPr>
        </p:nvSpPr>
        <p:spPr>
          <a:prstGeom prst="rect">
            <a:avLst/>
          </a:prstGeom>
        </p:spPr>
        <p:txBody>
          <a:bodyPr/>
          <a:lstStyle/>
          <a:p>
            <a:pPr/>
          </a:p>
        </p:txBody>
      </p:sp>
      <p:sp>
        <p:nvSpPr>
          <p:cNvPr id="307" name="Shape 307"/>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19 microSv/hr = 166 mSv/yr   --  even less than IAEA recommendation</a:t>
            </a:r>
          </a:p>
          <a:p>
            <a:pPr>
              <a:lnSpc>
                <a:spcPct val="100000"/>
              </a:lnSpc>
              <a:defRPr sz="1200">
                <a:latin typeface="Calibri"/>
                <a:ea typeface="Calibri"/>
                <a:cs typeface="Calibri"/>
                <a:sym typeface="Calibri"/>
              </a:defRPr>
            </a:pPr>
            <a:r>
              <a:t>Radiation diminishes, to 20 mSv/y, in time.</a:t>
            </a:r>
          </a:p>
          <a:p>
            <a:pPr>
              <a:lnSpc>
                <a:spcPct val="100000"/>
              </a:lnSpc>
              <a:defRPr sz="1200">
                <a:latin typeface="Calibri"/>
                <a:ea typeface="Calibri"/>
                <a:cs typeface="Calibri"/>
                <a:sym typeface="Calibri"/>
              </a:defRPr>
            </a:pPr>
            <a:r>
              <a:t>85,000 mandated evacuees receiving compassion payments of $7,500/month = $3.5  billion</a:t>
            </a:r>
          </a:p>
          <a:p>
            <a:pPr>
              <a:lnSpc>
                <a:spcPct val="100000"/>
              </a:lnSpc>
              <a:defRPr sz="1200">
                <a:latin typeface="Calibri"/>
                <a:ea typeface="Calibri"/>
                <a:cs typeface="Calibri"/>
                <a:sym typeface="Calibri"/>
              </a:defRPr>
            </a:pPr>
            <a:r>
              <a:t>300,000 tsunami homeless receiving little.</a:t>
            </a:r>
          </a:p>
          <a:p>
            <a:pPr>
              <a:lnSpc>
                <a:spcPct val="100000"/>
              </a:lnSpc>
              <a:defRPr sz="1200">
                <a:latin typeface="Calibri"/>
                <a:ea typeface="Calibri"/>
                <a:cs typeface="Calibri"/>
                <a:sym typeface="Calibri"/>
              </a:defRPr>
            </a:pPr>
            <a:r>
              <a:t>http://news.mit.edu/2012/prolonged-radiation-exposure-0515</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Shape 350"/>
          <p:cNvSpPr/>
          <p:nvPr>
            <p:ph type="sldImg"/>
          </p:nvPr>
        </p:nvSpPr>
        <p:spPr>
          <a:prstGeom prst="rect">
            <a:avLst/>
          </a:prstGeom>
        </p:spPr>
        <p:txBody>
          <a:bodyPr/>
          <a:lstStyle/>
          <a:p>
            <a:pPr/>
          </a:p>
        </p:txBody>
      </p:sp>
      <p:sp>
        <p:nvSpPr>
          <p:cNvPr id="351" name="Shape 351"/>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a:r>
              <a:t>http://www.nap.edu/catalog.php?record_id=11340</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Shape 356"/>
          <p:cNvSpPr/>
          <p:nvPr>
            <p:ph type="sldImg"/>
          </p:nvPr>
        </p:nvSpPr>
        <p:spPr>
          <a:prstGeom prst="rect">
            <a:avLst/>
          </a:prstGeom>
        </p:spPr>
        <p:txBody>
          <a:bodyPr/>
          <a:lstStyle/>
          <a:p>
            <a:pPr/>
          </a:p>
        </p:txBody>
      </p:sp>
      <p:sp>
        <p:nvSpPr>
          <p:cNvPr id="357" name="Shape 357"/>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a:r>
              <a:t>http://www.nap.edu/catalog.php?record_id=11340</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Shape 364"/>
          <p:cNvSpPr/>
          <p:nvPr>
            <p:ph type="sldImg"/>
          </p:nvPr>
        </p:nvSpPr>
        <p:spPr>
          <a:prstGeom prst="rect">
            <a:avLst/>
          </a:prstGeom>
        </p:spPr>
        <p:txBody>
          <a:bodyPr/>
          <a:lstStyle/>
          <a:p>
            <a:pPr/>
          </a:p>
        </p:txBody>
      </p:sp>
      <p:sp>
        <p:nvSpPr>
          <p:cNvPr id="365" name="Shape 365"/>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http://www.rerf.or.jp/library/update/rerfupda_e/factfig/vaeth.html</a:t>
            </a:r>
          </a:p>
          <a:p>
            <a:pPr>
              <a:lnSpc>
                <a:spcPct val="100000"/>
              </a:lnSpc>
              <a:defRPr sz="1200">
                <a:latin typeface="Calibri"/>
                <a:ea typeface="Calibri"/>
                <a:cs typeface="Calibri"/>
                <a:sym typeface="Calibri"/>
              </a:defRPr>
            </a:pPr>
            <a:r>
              <a:t>“hides” data?</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Shape 381"/>
          <p:cNvSpPr/>
          <p:nvPr>
            <p:ph type="sldImg"/>
          </p:nvPr>
        </p:nvSpPr>
        <p:spPr>
          <a:prstGeom prst="rect">
            <a:avLst/>
          </a:prstGeom>
        </p:spPr>
        <p:txBody>
          <a:bodyPr/>
          <a:lstStyle/>
          <a:p>
            <a:pPr/>
          </a:p>
        </p:txBody>
      </p:sp>
      <p:sp>
        <p:nvSpPr>
          <p:cNvPr id="382" name="Shape 382"/>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http://www.ncbi.nlm.nih.gov/pmc/articles/PMC2592990/ Luckey</a:t>
            </a:r>
          </a:p>
          <a:p>
            <a:pPr>
              <a:lnSpc>
                <a:spcPct val="100000"/>
              </a:lnSpc>
              <a:defRPr sz="1200">
                <a:latin typeface="Calibri"/>
                <a:ea typeface="Calibri"/>
                <a:cs typeface="Calibri"/>
                <a:sym typeface="Calibri"/>
              </a:defRPr>
            </a:pPr>
            <a:r>
              <a:t>http://www.ncbi.nlm.nih.gov/pubmed/24298226 Doss</a:t>
            </a:r>
          </a:p>
          <a:p>
            <a:pPr>
              <a:lnSpc>
                <a:spcPct val="100000"/>
              </a:lnSpc>
              <a:defRPr sz="1200">
                <a:latin typeface="Calibri"/>
                <a:ea typeface="Calibri"/>
                <a:cs typeface="Calibri"/>
                <a:sym typeface="Calibri"/>
              </a:defRPr>
            </a:pPr>
            <a:r>
              <a:t>http://www.ncbi.nlm.nih.gov/pubmed/23304106 Doss</a:t>
            </a:r>
          </a:p>
          <a:p>
            <a:pPr>
              <a:lnSpc>
                <a:spcPct val="100000"/>
              </a:lnSpc>
              <a:defRPr sz="1200">
                <a:latin typeface="Calibri"/>
                <a:ea typeface="Calibri"/>
                <a:cs typeface="Calibri"/>
                <a:sym typeface="Calibri"/>
              </a:defRPr>
            </a:pPr>
            <a:r>
              <a:t>http://www.thenewamerican.com/tech/environment/item/6932-the-effects-of-low-dose-radiation Hiserodt</a:t>
            </a:r>
          </a:p>
          <a:p>
            <a:pPr>
              <a:lnSpc>
                <a:spcPct val="100000"/>
              </a:lnSpc>
              <a:defRPr sz="1200">
                <a:latin typeface="Calibri"/>
                <a:ea typeface="Calibri"/>
                <a:cs typeface="Calibri"/>
                <a:sym typeface="Calibri"/>
              </a:defRPr>
            </a:pPr>
            <a:r>
              <a:t>Over 18,000 observations in tis range</a:t>
            </a:r>
          </a:p>
          <a:p>
            <a:pPr>
              <a:lnSpc>
                <a:spcPct val="100000"/>
              </a:lnSpc>
              <a:defRPr sz="1200">
                <a:latin typeface="Calibri"/>
                <a:ea typeface="Calibri"/>
                <a:cs typeface="Calibri"/>
                <a:sym typeface="Calibri"/>
              </a:defRPr>
            </a:pPr>
            <a:r>
              <a:t>60mSv acute dose may show effect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Shape 395"/>
          <p:cNvSpPr/>
          <p:nvPr>
            <p:ph type="sldImg"/>
          </p:nvPr>
        </p:nvSpPr>
        <p:spPr>
          <a:prstGeom prst="rect">
            <a:avLst/>
          </a:prstGeom>
        </p:spPr>
        <p:txBody>
          <a:bodyPr/>
          <a:lstStyle/>
          <a:p>
            <a:pPr/>
          </a:p>
        </p:txBody>
      </p:sp>
      <p:sp>
        <p:nvSpPr>
          <p:cNvPr id="396" name="Shape 396"/>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a:r>
              <a:t>source data http://www.bioone.org/doi/full/10.1667/RR14492.1</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Shape 227"/>
          <p:cNvSpPr/>
          <p:nvPr>
            <p:ph type="sldImg"/>
          </p:nvPr>
        </p:nvSpPr>
        <p:spPr>
          <a:prstGeom prst="rect">
            <a:avLst/>
          </a:prstGeom>
        </p:spPr>
        <p:txBody>
          <a:bodyPr/>
          <a:lstStyle/>
          <a:p>
            <a:pPr/>
          </a:p>
        </p:txBody>
      </p:sp>
      <p:sp>
        <p:nvSpPr>
          <p:cNvPr id="228" name="Shape 228"/>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http://www.nytimes.com/2014/01/31/opinion/we-are-giving-ourselves-cancer.html</a:t>
            </a:r>
          </a:p>
          <a:p>
            <a:pPr>
              <a:lnSpc>
                <a:spcPct val="100000"/>
              </a:lnSpc>
              <a:defRPr sz="1200">
                <a:latin typeface="Calibri"/>
                <a:ea typeface="Calibri"/>
                <a:cs typeface="Calibri"/>
                <a:sym typeface="Calibri"/>
              </a:defRPr>
            </a:pPr>
            <a:r>
              <a:t>http://atomicinsights.com/ct-scans-save-lives/ response by scientists</a:t>
            </a:r>
          </a:p>
          <a:p>
            <a:pPr>
              <a:lnSpc>
                <a:spcPct val="100000"/>
              </a:lnSpc>
              <a:defRPr sz="1200">
                <a:latin typeface="Calibri"/>
                <a:ea typeface="Calibri"/>
                <a:cs typeface="Calibri"/>
                <a:sym typeface="Calibri"/>
              </a:defRPr>
            </a:pPr>
            <a:r>
              <a:t>http://www.ncbi.nlm.nih.gov/pubmed/26402399 value of CT</a:t>
            </a:r>
          </a:p>
          <a:p>
            <a:pPr>
              <a:lnSpc>
                <a:spcPct val="100000"/>
              </a:lnSpc>
              <a:defRPr sz="1200">
                <a:latin typeface="Calibri"/>
                <a:ea typeface="Calibri"/>
                <a:cs typeface="Calibri"/>
                <a:sym typeface="Calibri"/>
              </a:defRPr>
            </a:pPr>
            <a:r>
              <a:t>http://www.mayoclinicproceedings.org/cms/attachment/2037659391/2052032946/mmc1.pdf</a:t>
            </a:r>
          </a:p>
          <a:p>
            <a:pPr>
              <a:lnSpc>
                <a:spcPct val="100000"/>
              </a:lnSpc>
              <a:defRPr sz="1200">
                <a:latin typeface="Calibri"/>
                <a:ea typeface="Calibri"/>
                <a:cs typeface="Calibri"/>
                <a:sym typeface="Calibri"/>
              </a:defRPr>
            </a:pPr>
            <a:r>
              <a:t>http://www.mayoclinicproceedings.org/article/S0025-6196(15)00591-1/pdf</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Shape 402"/>
          <p:cNvSpPr/>
          <p:nvPr>
            <p:ph type="sldImg"/>
          </p:nvPr>
        </p:nvSpPr>
        <p:spPr>
          <a:prstGeom prst="rect">
            <a:avLst/>
          </a:prstGeom>
        </p:spPr>
        <p:txBody>
          <a:bodyPr/>
          <a:lstStyle/>
          <a:p>
            <a:pPr/>
          </a:p>
        </p:txBody>
      </p:sp>
      <p:sp>
        <p:nvSpPr>
          <p:cNvPr id="403" name="Shape 403"/>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http://news.nationalgeographic.com/news/energy/2011/04/110426/chernobyl-25-years-liquidators-pictures/#/chernobyl-25th-anniversary-liquidators-firefighters-roof_35076_600x450.jpg</a:t>
            </a:r>
          </a:p>
          <a:p>
            <a:pPr>
              <a:lnSpc>
                <a:spcPct val="100000"/>
              </a:lnSpc>
              <a:defRPr sz="1200">
                <a:latin typeface="Calibri"/>
                <a:ea typeface="Calibri"/>
                <a:cs typeface="Calibri"/>
                <a:sym typeface="Calibri"/>
              </a:defRPr>
            </a:pPr>
            <a:r>
              <a:t>https://www.iaea.org/sites/default/files/chernobyl.pdf</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Shape 409"/>
          <p:cNvSpPr/>
          <p:nvPr>
            <p:ph type="sldImg"/>
          </p:nvPr>
        </p:nvSpPr>
        <p:spPr>
          <a:prstGeom prst="rect">
            <a:avLst/>
          </a:prstGeom>
        </p:spPr>
        <p:txBody>
          <a:bodyPr/>
          <a:lstStyle/>
          <a:p>
            <a:pPr/>
          </a:p>
        </p:txBody>
      </p:sp>
      <p:sp>
        <p:nvSpPr>
          <p:cNvPr id="410" name="Shape 410"/>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a:r>
              <a:t>https://en.wikipedia.org/wiki/Radiation_therapy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Shape 416"/>
          <p:cNvSpPr/>
          <p:nvPr>
            <p:ph type="sldImg"/>
          </p:nvPr>
        </p:nvSpPr>
        <p:spPr>
          <a:prstGeom prst="rect">
            <a:avLst/>
          </a:prstGeom>
        </p:spPr>
        <p:txBody>
          <a:bodyPr/>
          <a:lstStyle/>
          <a:p>
            <a:pPr/>
          </a:p>
        </p:txBody>
      </p:sp>
      <p:sp>
        <p:nvSpPr>
          <p:cNvPr id="417" name="Shape 417"/>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a:r>
              <a:t>http://upload.wikimedia.org/wikipedia/commons/9/94/USS_Greeneville_(SSN_772)_-_dry_dock_Pearl_Harbor_(1).jpg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Shape 425"/>
          <p:cNvSpPr/>
          <p:nvPr>
            <p:ph type="sldImg"/>
          </p:nvPr>
        </p:nvSpPr>
        <p:spPr>
          <a:prstGeom prst="rect">
            <a:avLst/>
          </a:prstGeom>
        </p:spPr>
        <p:txBody>
          <a:bodyPr/>
          <a:lstStyle/>
          <a:p>
            <a:pPr/>
          </a:p>
        </p:txBody>
      </p:sp>
      <p:sp>
        <p:nvSpPr>
          <p:cNvPr id="426" name="Shape 426"/>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1983 20,000 tons of Co-60 contaminated steel in 200 buildings </a:t>
            </a:r>
          </a:p>
          <a:p>
            <a:pPr>
              <a:lnSpc>
                <a:spcPct val="100000"/>
              </a:lnSpc>
              <a:defRPr sz="1200">
                <a:latin typeface="Calibri"/>
                <a:ea typeface="Calibri"/>
                <a:cs typeface="Calibri"/>
                <a:sym typeface="Calibri"/>
              </a:defRPr>
            </a:pPr>
            <a:r>
              <a:t>http://m1.behance.net/rendition/modules/38853637/disp/665bd4a87b802078a6df93acf284dc7b.jpg  a Taiwan apt building of the right age</a:t>
            </a:r>
          </a:p>
          <a:p>
            <a:pPr>
              <a:lnSpc>
                <a:spcPct val="100000"/>
              </a:lnSpc>
              <a:defRPr sz="1200">
                <a:latin typeface="Calibri"/>
                <a:ea typeface="Calibri"/>
                <a:cs typeface="Calibri"/>
                <a:sym typeface="Calibri"/>
              </a:defRPr>
            </a:pPr>
            <a:r>
              <a:t>http://www.ncbi.nlm.nih.gov/pmc/articles/PMC2477708/ </a:t>
            </a:r>
          </a:p>
          <a:p>
            <a:pPr>
              <a:lnSpc>
                <a:spcPct val="100000"/>
              </a:lnSpc>
              <a:defRPr sz="1200">
                <a:latin typeface="Calibri"/>
                <a:ea typeface="Calibri"/>
                <a:cs typeface="Calibri"/>
                <a:sym typeface="Calibri"/>
              </a:defRPr>
            </a:pPr>
            <a:r>
              <a:t>http://www.ncbi.nlm.nih.gov/pubmed/17178625 </a:t>
            </a:r>
          </a:p>
          <a:p>
            <a:pPr>
              <a:lnSpc>
                <a:spcPct val="100000"/>
              </a:lnSpc>
              <a:defRPr sz="1200">
                <a:latin typeface="Calibri"/>
                <a:ea typeface="Calibri"/>
                <a:cs typeface="Calibri"/>
                <a:sym typeface="Calibri"/>
              </a:defRPr>
            </a:pPr>
            <a:r>
              <a:t>http://www.ncbi.nlm.nih.gov/pubmed/18666807</a:t>
            </a:r>
          </a:p>
          <a:p>
            <a:pPr>
              <a:lnSpc>
                <a:spcPct val="100000"/>
              </a:lnSpc>
              <a:defRPr sz="1200">
                <a:latin typeface="Calibri"/>
                <a:ea typeface="Calibri"/>
                <a:cs typeface="Calibri"/>
                <a:sym typeface="Calibri"/>
              </a:defRPr>
            </a:pPr>
            <a:r>
              <a:t>http://taiwan-apt-cancer-data-analysis.blogspot.com/http://taiwan-apt-cancer-data-analysis.blogspot.com/</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Shape 433"/>
          <p:cNvSpPr/>
          <p:nvPr>
            <p:ph type="sldImg"/>
          </p:nvPr>
        </p:nvSpPr>
        <p:spPr>
          <a:prstGeom prst="rect">
            <a:avLst/>
          </a:prstGeom>
        </p:spPr>
        <p:txBody>
          <a:bodyPr/>
          <a:lstStyle/>
          <a:p>
            <a:pPr/>
          </a:p>
        </p:txBody>
      </p:sp>
      <p:sp>
        <p:nvSpPr>
          <p:cNvPr id="434" name="Shape 434"/>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http://journals.lww.com/health-physics/Abstract/1974/11000/Radium_in_Man_.10.aspx</a:t>
            </a:r>
          </a:p>
          <a:p>
            <a:pPr>
              <a:lnSpc>
                <a:spcPct val="100000"/>
              </a:lnSpc>
              <a:defRPr sz="1200">
                <a:latin typeface="Calibri"/>
                <a:ea typeface="Calibri"/>
                <a:cs typeface="Calibri"/>
                <a:sym typeface="Calibri"/>
              </a:defRPr>
            </a:pPr>
            <a:r>
              <a:t>Dose-response relationships for radium-induced bone sarcomas., Rowland RE, Stehney AF, Lucas HF. 1983. http://www.ncbi.nlm.nih.gov/pubmed/6862895 </a:t>
            </a:r>
          </a:p>
          <a:p>
            <a:pPr>
              <a:lnSpc>
                <a:spcPct val="100000"/>
              </a:lnSpc>
              <a:defRPr sz="1200">
                <a:latin typeface="Calibri"/>
                <a:ea typeface="Calibri"/>
                <a:cs typeface="Calibri"/>
                <a:sym typeface="Calibri"/>
              </a:defRPr>
            </a:pPr>
            <a:r>
              <a:t>Radiation Hormesis and the Linear-No-Threshold Assumption, Charles L. Sanders - 2009, page 44, http://books.google.com/books?isbn=3642037208 </a:t>
            </a:r>
          </a:p>
          <a:p>
            <a:pPr>
              <a:lnSpc>
                <a:spcPct val="100000"/>
              </a:lnSpc>
              <a:defRPr sz="1200">
                <a:latin typeface="Calibri"/>
                <a:ea typeface="Calibri"/>
                <a:cs typeface="Calibri"/>
                <a:sym typeface="Calibri"/>
              </a:defRPr>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Shape 441"/>
          <p:cNvSpPr/>
          <p:nvPr>
            <p:ph type="sldImg"/>
          </p:nvPr>
        </p:nvSpPr>
        <p:spPr>
          <a:prstGeom prst="rect">
            <a:avLst/>
          </a:prstGeom>
        </p:spPr>
        <p:txBody>
          <a:bodyPr/>
          <a:lstStyle/>
          <a:p>
            <a:pPr/>
          </a:p>
        </p:txBody>
      </p:sp>
      <p:sp>
        <p:nvSpPr>
          <p:cNvPr id="442" name="Shape 442"/>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Shape 477"/>
          <p:cNvSpPr/>
          <p:nvPr>
            <p:ph type="sldImg"/>
          </p:nvPr>
        </p:nvSpPr>
        <p:spPr>
          <a:prstGeom prst="rect">
            <a:avLst/>
          </a:prstGeom>
        </p:spPr>
        <p:txBody>
          <a:bodyPr/>
          <a:lstStyle/>
          <a:p>
            <a:pPr/>
          </a:p>
        </p:txBody>
      </p:sp>
      <p:sp>
        <p:nvSpPr>
          <p:cNvPr id="478" name="Shape 478"/>
          <p:cNvSpPr/>
          <p:nvPr>
            <p:ph type="body" sz="quarter" idx="1"/>
          </p:nvPr>
        </p:nvSpPr>
        <p:spPr>
          <a:prstGeom prst="rect">
            <a:avLst/>
          </a:prstGeom>
        </p:spPr>
        <p:txBody>
          <a:bodyPr/>
          <a:lstStyle/>
          <a:p>
            <a:pPr lvl="1" indent="457200">
              <a:lnSpc>
                <a:spcPct val="100000"/>
              </a:lnSpc>
              <a:defRPr sz="1200">
                <a:latin typeface="Calibri"/>
                <a:ea typeface="Calibri"/>
                <a:cs typeface="Calibri"/>
                <a:sym typeface="Calibri"/>
              </a:defRPr>
            </a:pPr>
            <a:r>
              <a:t>http://www.gao.gov/assets/680/671686.pdf</a:t>
            </a:r>
          </a:p>
          <a:p>
            <a:pPr lvl="1" indent="457200">
              <a:lnSpc>
                <a:spcPct val="100000"/>
              </a:lnSpc>
              <a:defRPr sz="1200">
                <a:latin typeface="Calibri"/>
                <a:ea typeface="Calibri"/>
                <a:cs typeface="Calibri"/>
                <a:sym typeface="Calibri"/>
              </a:defRPr>
            </a:pPr>
            <a:r>
              <a:t>http://www.technologyreview.com/news/542411/advanced-nuclear-industry-to-regulators-give-us-a-chance/ “way it should be” Macfarlane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Shape 487"/>
          <p:cNvSpPr/>
          <p:nvPr>
            <p:ph type="sldImg"/>
          </p:nvPr>
        </p:nvSpPr>
        <p:spPr>
          <a:prstGeom prst="rect">
            <a:avLst/>
          </a:prstGeom>
        </p:spPr>
        <p:txBody>
          <a:bodyPr/>
          <a:lstStyle/>
          <a:p>
            <a:pPr/>
          </a:p>
        </p:txBody>
      </p:sp>
      <p:sp>
        <p:nvSpPr>
          <p:cNvPr id="488" name="Shape 488"/>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http://www.collective-evolution.com/2015/05/16/editor-in-chief-of-worlds-best-known-medical-journal-half-of-all-the-literature-is-false/</a:t>
            </a:r>
          </a:p>
          <a:p>
            <a:pPr>
              <a:lnSpc>
                <a:spcPct val="100000"/>
              </a:lnSpc>
              <a:defRPr sz="1200">
                <a:latin typeface="Calibri"/>
                <a:ea typeface="Calibri"/>
                <a:cs typeface="Calibri"/>
                <a:sym typeface="Calibri"/>
              </a:defRPr>
            </a:pPr>
            <a:r>
              <a:t>http://www.thelancet.com/pdfs/journals/lancet/PIIS0140-6736%2815%2960696-1.pdf</a:t>
            </a:r>
          </a:p>
          <a:p>
            <a:pPr>
              <a:lnSpc>
                <a:spcPct val="100000"/>
              </a:lnSpc>
              <a:defRPr sz="1200">
                <a:latin typeface="Calibri"/>
                <a:ea typeface="Calibri"/>
                <a:cs typeface="Calibri"/>
                <a:sym typeface="Calibri"/>
              </a:defRPr>
            </a:pPr>
            <a:r>
              <a:t>http://www.ncbi.nlm.nih.gov/pmc/articles/PMC2964337/</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5" name="Shape 515"/>
          <p:cNvSpPr/>
          <p:nvPr>
            <p:ph type="sldImg"/>
          </p:nvPr>
        </p:nvSpPr>
        <p:spPr>
          <a:prstGeom prst="rect">
            <a:avLst/>
          </a:prstGeom>
        </p:spPr>
        <p:txBody>
          <a:bodyPr/>
          <a:lstStyle/>
          <a:p>
            <a:pPr/>
          </a:p>
        </p:txBody>
      </p:sp>
      <p:sp>
        <p:nvSpPr>
          <p:cNvPr id="516" name="Shape 516"/>
          <p:cNvSpPr/>
          <p:nvPr>
            <p:ph type="body" sz="quarter" idx="1"/>
          </p:nvPr>
        </p:nvSpPr>
        <p:spPr>
          <a:prstGeom prst="rect">
            <a:avLst/>
          </a:prstGeom>
        </p:spPr>
        <p:txBody>
          <a:bodyPr/>
          <a:lstStyle>
            <a:lvl1pPr>
              <a:lnSpc>
                <a:spcPct val="100000"/>
              </a:lnSpc>
              <a:defRPr sz="1200">
                <a:latin typeface="Arial"/>
                <a:ea typeface="Arial"/>
                <a:cs typeface="Arial"/>
                <a:sym typeface="Arial"/>
              </a:defRPr>
            </a:lvl1pPr>
          </a:lstStyle>
          <a:p>
            <a:pPr/>
            <a:r>
              <a:t>http://www.mn.uio.no/fysikk/tjenester/kunnskap/straling/radiation-and-health-2015.pdf</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1" name="Shape 521"/>
          <p:cNvSpPr/>
          <p:nvPr>
            <p:ph type="sldImg"/>
          </p:nvPr>
        </p:nvSpPr>
        <p:spPr>
          <a:prstGeom prst="rect">
            <a:avLst/>
          </a:prstGeom>
        </p:spPr>
        <p:txBody>
          <a:bodyPr/>
          <a:lstStyle/>
          <a:p>
            <a:pPr/>
          </a:p>
        </p:txBody>
      </p:sp>
      <p:sp>
        <p:nvSpPr>
          <p:cNvPr id="522" name="Shape 522"/>
          <p:cNvSpPr/>
          <p:nvPr>
            <p:ph type="body" sz="quarter" idx="1"/>
          </p:nvPr>
        </p:nvSpPr>
        <p:spPr>
          <a:prstGeom prst="rect">
            <a:avLst/>
          </a:prstGeom>
        </p:spPr>
        <p:txBody>
          <a:bodyPr/>
          <a:lstStyle>
            <a:lvl1pPr>
              <a:lnSpc>
                <a:spcPct val="100000"/>
              </a:lnSpc>
              <a:defRPr sz="1200">
                <a:latin typeface="Arial"/>
                <a:ea typeface="Arial"/>
                <a:cs typeface="Arial"/>
                <a:sym typeface="Arial"/>
              </a:defRPr>
            </a:lvl1pPr>
          </a:lstStyle>
          <a:p>
            <a:pPr/>
            <a:r>
              <a:t>http://www.mn.uio.no/fysikk/tjenester/kunnskap/straling/radiation-and-health-2015.pdf</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Shape 233"/>
          <p:cNvSpPr/>
          <p:nvPr>
            <p:ph type="sldImg"/>
          </p:nvPr>
        </p:nvSpPr>
        <p:spPr>
          <a:prstGeom prst="rect">
            <a:avLst/>
          </a:prstGeom>
        </p:spPr>
        <p:txBody>
          <a:bodyPr/>
          <a:lstStyle/>
          <a:p>
            <a:pPr/>
          </a:p>
        </p:txBody>
      </p:sp>
      <p:sp>
        <p:nvSpPr>
          <p:cNvPr id="234" name="Shape 234"/>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a:r>
              <a:t>http://www.conciergeradiologist.com/mammogram-guidelines.html</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7" name="Shape 527"/>
          <p:cNvSpPr/>
          <p:nvPr>
            <p:ph type="sldImg"/>
          </p:nvPr>
        </p:nvSpPr>
        <p:spPr>
          <a:prstGeom prst="rect">
            <a:avLst/>
          </a:prstGeom>
        </p:spPr>
        <p:txBody>
          <a:bodyPr/>
          <a:lstStyle/>
          <a:p>
            <a:pPr/>
          </a:p>
        </p:txBody>
      </p:sp>
      <p:sp>
        <p:nvSpPr>
          <p:cNvPr id="528" name="Shape 528"/>
          <p:cNvSpPr/>
          <p:nvPr>
            <p:ph type="body" sz="quarter" idx="1"/>
          </p:nvPr>
        </p:nvSpPr>
        <p:spPr>
          <a:prstGeom prst="rect">
            <a:avLst/>
          </a:prstGeom>
        </p:spPr>
        <p:txBody>
          <a:bodyPr/>
          <a:lstStyle>
            <a:lvl1pPr>
              <a:lnSpc>
                <a:spcPct val="100000"/>
              </a:lnSpc>
              <a:defRPr sz="1200">
                <a:latin typeface="Arial"/>
                <a:ea typeface="Arial"/>
                <a:cs typeface="Arial"/>
                <a:sym typeface="Arial"/>
              </a:defRPr>
            </a:lvl1pPr>
          </a:lstStyle>
          <a:p>
            <a:pPr/>
            <a:r>
              <a:t>http://www.mn.uio.no/fysikk/tjenester/kunnskap/straling/radiation-and-health-2015.pdf</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Shape 239"/>
          <p:cNvSpPr/>
          <p:nvPr>
            <p:ph type="sldImg"/>
          </p:nvPr>
        </p:nvSpPr>
        <p:spPr>
          <a:prstGeom prst="rect">
            <a:avLst/>
          </a:prstGeom>
        </p:spPr>
        <p:txBody>
          <a:bodyPr/>
          <a:lstStyle/>
          <a:p>
            <a:pPr/>
          </a:p>
        </p:txBody>
      </p:sp>
      <p:sp>
        <p:nvSpPr>
          <p:cNvPr id="240" name="Shape 240"/>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http://www.world-nuclear.org/info/Safety-and-Security/Radiation-and-Health/Naturally-Occurring-Radioactive-Materials-NORM/</a:t>
            </a:r>
          </a:p>
          <a:p>
            <a:pPr>
              <a:lnSpc>
                <a:spcPct val="100000"/>
              </a:lnSpc>
              <a:defRPr sz="1200">
                <a:latin typeface="Calibri"/>
                <a:ea typeface="Calibri"/>
                <a:cs typeface="Calibri"/>
                <a:sym typeface="Calibri"/>
              </a:defRPr>
            </a:pPr>
            <a:r>
              <a:t>http://en.wikipedia.org/wiki/Ramsar,_Mazandaran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Shape 243"/>
          <p:cNvSpPr/>
          <p:nvPr>
            <p:ph type="sldImg"/>
          </p:nvPr>
        </p:nvSpPr>
        <p:spPr>
          <a:prstGeom prst="rect">
            <a:avLst/>
          </a:prstGeom>
        </p:spPr>
        <p:txBody>
          <a:bodyPr/>
          <a:lstStyle/>
          <a:p>
            <a:pPr/>
          </a:p>
        </p:txBody>
      </p:sp>
      <p:sp>
        <p:nvSpPr>
          <p:cNvPr id="244" name="Shape 244"/>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http://www.nytimes.com/2014/01/31/opinion/we-are-giving-ourselves-cancer.html</a:t>
            </a:r>
          </a:p>
          <a:p>
            <a:pPr>
              <a:lnSpc>
                <a:spcPct val="100000"/>
              </a:lnSpc>
              <a:defRPr sz="1200">
                <a:latin typeface="Calibri"/>
                <a:ea typeface="Calibri"/>
                <a:cs typeface="Calibri"/>
                <a:sym typeface="Calibri"/>
              </a:defRPr>
            </a:pPr>
            <a:r>
              <a:t>http://atomicinsights.com/ct-scans-save-lives/ response by scientists</a:t>
            </a:r>
          </a:p>
          <a:p>
            <a:pPr>
              <a:lnSpc>
                <a:spcPct val="100000"/>
              </a:lnSpc>
              <a:defRPr sz="1200">
                <a:latin typeface="Calibri"/>
                <a:ea typeface="Calibri"/>
                <a:cs typeface="Calibri"/>
                <a:sym typeface="Calibri"/>
              </a:defRPr>
            </a:pPr>
            <a:r>
              <a:t>http://www.ncbi.nlm.nih.gov/pubmed/26402399 value of CT</a:t>
            </a:r>
          </a:p>
          <a:p>
            <a:pPr>
              <a:lnSpc>
                <a:spcPct val="100000"/>
              </a:lnSpc>
              <a:defRPr sz="1200">
                <a:latin typeface="Calibri"/>
                <a:ea typeface="Calibri"/>
                <a:cs typeface="Calibri"/>
                <a:sym typeface="Calibri"/>
              </a:defRPr>
            </a:pPr>
            <a:r>
              <a:t>http://www.mayoclinicproceedings.org/cms/attachment/2037659391/2052032946/mmc1.pdf</a:t>
            </a:r>
          </a:p>
          <a:p>
            <a:pPr>
              <a:lnSpc>
                <a:spcPct val="100000"/>
              </a:lnSpc>
              <a:defRPr sz="1200">
                <a:latin typeface="Calibri"/>
                <a:ea typeface="Calibri"/>
                <a:cs typeface="Calibri"/>
                <a:sym typeface="Calibri"/>
              </a:defRPr>
            </a:pPr>
            <a:r>
              <a:t>http://www.mayoclinicproceedings.org/article/S0025-6196(15)00591-1/pdf</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Shape 250"/>
          <p:cNvSpPr/>
          <p:nvPr>
            <p:ph type="sldImg"/>
          </p:nvPr>
        </p:nvSpPr>
        <p:spPr>
          <a:prstGeom prst="rect">
            <a:avLst/>
          </a:prstGeom>
        </p:spPr>
        <p:txBody>
          <a:bodyPr/>
          <a:lstStyle/>
          <a:p>
            <a:pPr/>
          </a:p>
        </p:txBody>
      </p:sp>
      <p:sp>
        <p:nvSpPr>
          <p:cNvPr id="251" name="Shape 25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http://en.wikipedia.org/wiki/DNA_repair</a:t>
            </a:r>
          </a:p>
          <a:p>
            <a:pPr>
              <a:lnSpc>
                <a:spcPct val="100000"/>
              </a:lnSpc>
              <a:defRPr sz="1200">
                <a:latin typeface="Calibri"/>
                <a:ea typeface="Calibri"/>
                <a:cs typeface="Calibri"/>
                <a:sym typeface="Calibri"/>
              </a:defRPr>
            </a:pPr>
            <a:r>
              <a:t>Feinendegen et al http://dl.dropboxusercontent.com/u/119239051/Feinendegen-2012_Hormesis-by-LDR_Therapeutic-Nucl-Med.pdf</a:t>
            </a:r>
          </a:p>
          <a:p>
            <a:pPr>
              <a:lnSpc>
                <a:spcPct val="100000"/>
              </a:lnSpc>
              <a:defRPr sz="1200">
                <a:latin typeface="Calibri"/>
                <a:ea typeface="Calibri"/>
                <a:cs typeface="Calibri"/>
                <a:sym typeface="Calibri"/>
              </a:defRPr>
            </a:pPr>
            <a:r>
              <a:t>“at background radiation level, the probability of a radiogenic DSB to occur per day was calculated to be on average only about 1 in 10,000 cells”</a:t>
            </a:r>
          </a:p>
          <a:p>
            <a:pPr>
              <a:lnSpc>
                <a:spcPct val="100000"/>
              </a:lnSpc>
              <a:defRPr sz="1200">
                <a:latin typeface="Calibri"/>
                <a:ea typeface="Calibri"/>
                <a:cs typeface="Calibri"/>
                <a:sym typeface="Calibri"/>
              </a:defRPr>
            </a:pPr>
            <a:r>
              <a:t>Costes “Double strand breaks occur one to 10 times per day per cell. (based on measurements made at Exogen with our finger prick kit) ”</a:t>
            </a:r>
          </a:p>
          <a:p>
            <a:pPr>
              <a:lnSpc>
                <a:spcPct val="100000"/>
              </a:lnSpc>
              <a:defRPr sz="1200">
                <a:latin typeface="Calibri"/>
                <a:ea typeface="Calibri"/>
                <a:cs typeface="Calibri"/>
                <a:sym typeface="Calibri"/>
              </a:defRPr>
            </a:pPr>
            <a:r>
              <a:t>Costes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Shape 256"/>
          <p:cNvSpPr/>
          <p:nvPr>
            <p:ph type="sldImg"/>
          </p:nvPr>
        </p:nvSpPr>
        <p:spPr>
          <a:prstGeom prst="rect">
            <a:avLst/>
          </a:prstGeom>
        </p:spPr>
        <p:txBody>
          <a:bodyPr/>
          <a:lstStyle/>
          <a:p>
            <a:pPr/>
          </a:p>
        </p:txBody>
      </p:sp>
      <p:sp>
        <p:nvSpPr>
          <p:cNvPr id="257" name="Shape 257"/>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https://commons.wikimedia.org/wiki/File:DNA_Repair.jpg</a:t>
            </a:r>
          </a:p>
          <a:p>
            <a:pPr>
              <a:lnSpc>
                <a:spcPct val="100000"/>
              </a:lnSpc>
              <a:defRPr sz="1200">
                <a:latin typeface="Calibri"/>
                <a:ea typeface="Calibri"/>
                <a:cs typeface="Calibri"/>
                <a:sym typeface="Calibri"/>
              </a:defRPr>
            </a:pPr>
            <a:r>
              <a:t>http://www.sciencedaily.com/releases/2015/10/151029185601.htm Nuclear membrane repairs “dark” DNA (different mechanism)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Shape 265"/>
          <p:cNvSpPr/>
          <p:nvPr>
            <p:ph type="sldImg"/>
          </p:nvPr>
        </p:nvSpPr>
        <p:spPr>
          <a:prstGeom prst="rect">
            <a:avLst/>
          </a:prstGeom>
        </p:spPr>
        <p:txBody>
          <a:bodyPr/>
          <a:lstStyle/>
          <a:p>
            <a:pPr/>
          </a:p>
        </p:txBody>
      </p:sp>
      <p:sp>
        <p:nvSpPr>
          <p:cNvPr id="266" name="Shape 266"/>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a:r>
              <a:t>http://www.nytimes.com/2015/10/08/science/tomas-lindahl-paul-modrich-aziz-sancarn-nobel-chemistry.html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Shape 273"/>
          <p:cNvSpPr/>
          <p:nvPr>
            <p:ph type="sldImg"/>
          </p:nvPr>
        </p:nvSpPr>
        <p:spPr>
          <a:prstGeom prst="rect">
            <a:avLst/>
          </a:prstGeom>
        </p:spPr>
        <p:txBody>
          <a:bodyPr/>
          <a:lstStyle/>
          <a:p>
            <a:pPr/>
          </a:p>
        </p:txBody>
      </p:sp>
      <p:sp>
        <p:nvSpPr>
          <p:cNvPr id="274" name="Shape 274"/>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http://www.pnas.org/content/early/2011/12/16/1117849108.full.pdf</a:t>
            </a:r>
          </a:p>
          <a:p>
            <a:pPr>
              <a:lnSpc>
                <a:spcPct val="100000"/>
              </a:lnSpc>
              <a:defRPr sz="1200">
                <a:latin typeface="Calibri"/>
                <a:ea typeface="Calibri"/>
                <a:cs typeface="Calibri"/>
                <a:sym typeface="Calibri"/>
              </a:defRPr>
            </a:pPr>
            <a:r>
              <a:t>http://phys.org/news/2015-09-time-lapse-analysis-cells-dna.html time lapse video</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49" name="Title Text"/>
          <p:cNvSpPr txBox="1"/>
          <p:nvPr>
            <p:ph type="title"/>
          </p:nvPr>
        </p:nvSpPr>
        <p:spPr>
          <a:xfrm>
            <a:off x="4833937" y="2303859"/>
            <a:ext cx="14716126" cy="4643438"/>
          </a:xfrm>
          <a:prstGeom prst="rect">
            <a:avLst/>
          </a:prstGeom>
        </p:spPr>
        <p:txBody>
          <a:bodyPr lIns="71437" tIns="71437" rIns="71437" bIns="71437" anchor="b"/>
          <a:lstStyle>
            <a:lvl1pPr algn="ctr" defTabSz="821531">
              <a:lnSpc>
                <a:spcPct val="100000"/>
              </a:lnSpc>
              <a:defRPr b="0" spc="0" sz="11200">
                <a:latin typeface="Helvetica Neue Medium"/>
                <a:ea typeface="Helvetica Neue Medium"/>
                <a:cs typeface="Helvetica Neue Medium"/>
                <a:sym typeface="Helvetica Neue Medium"/>
              </a:defRPr>
            </a:lvl1pPr>
          </a:lstStyle>
          <a:p>
            <a:pPr/>
            <a:r>
              <a:t>Title Text</a:t>
            </a:r>
          </a:p>
        </p:txBody>
      </p:sp>
      <p:sp>
        <p:nvSpPr>
          <p:cNvPr id="150" name="Body Level One…"/>
          <p:cNvSpPr txBox="1"/>
          <p:nvPr>
            <p:ph type="body" sz="quarter" idx="1"/>
          </p:nvPr>
        </p:nvSpPr>
        <p:spPr>
          <a:xfrm>
            <a:off x="4833937" y="7090171"/>
            <a:ext cx="14716126" cy="1589486"/>
          </a:xfrm>
          <a:prstGeom prst="rect">
            <a:avLst/>
          </a:prstGeom>
        </p:spPr>
        <p:txBody>
          <a:bodyPr lIns="71437" tIns="71437" rIns="71437" bIns="71437"/>
          <a:lstStyle>
            <a:lvl1pPr marL="0" indent="0" algn="ctr" defTabSz="821531">
              <a:lnSpc>
                <a:spcPct val="100000"/>
              </a:lnSpc>
              <a:spcBef>
                <a:spcPts val="0"/>
              </a:spcBef>
              <a:buSzTx/>
              <a:buNone/>
            </a:lvl1pPr>
            <a:lvl2pPr marL="0" indent="0" algn="ctr" defTabSz="821531">
              <a:lnSpc>
                <a:spcPct val="100000"/>
              </a:lnSpc>
              <a:spcBef>
                <a:spcPts val="0"/>
              </a:spcBef>
              <a:buSzTx/>
              <a:buNone/>
            </a:lvl2pPr>
            <a:lvl3pPr marL="0" indent="0" algn="ctr" defTabSz="821531">
              <a:lnSpc>
                <a:spcPct val="100000"/>
              </a:lnSpc>
              <a:spcBef>
                <a:spcPts val="0"/>
              </a:spcBef>
              <a:buSzTx/>
              <a:buNone/>
            </a:lvl3pPr>
            <a:lvl4pPr marL="0" indent="0" algn="ctr" defTabSz="821531">
              <a:lnSpc>
                <a:spcPct val="100000"/>
              </a:lnSpc>
              <a:spcBef>
                <a:spcPts val="0"/>
              </a:spcBef>
              <a:buSzTx/>
              <a:buNone/>
            </a:lvl4pPr>
            <a:lvl5pPr marL="0" indent="0" algn="ctr" defTabSz="821531">
              <a:lnSpc>
                <a:spcPct val="100000"/>
              </a:lnSpc>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51" name="Slide Number"/>
          <p:cNvSpPr txBox="1"/>
          <p:nvPr>
            <p:ph type="sldNum" sz="quarter" idx="2"/>
          </p:nvPr>
        </p:nvSpPr>
        <p:spPr>
          <a:xfrm>
            <a:off x="11968225" y="13073062"/>
            <a:ext cx="438024" cy="440308"/>
          </a:xfrm>
          <a:prstGeom prst="rect">
            <a:avLst/>
          </a:prstGeom>
        </p:spPr>
        <p:txBody>
          <a:bodyPr lIns="71437" tIns="71437" rIns="71437" bIns="71437" anchor="t"/>
          <a:lstStyle>
            <a:lvl1pPr defTabSz="821531">
              <a:defRPr sz="2000">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58" name="Title Text"/>
          <p:cNvSpPr txBox="1"/>
          <p:nvPr>
            <p:ph type="title"/>
          </p:nvPr>
        </p:nvSpPr>
        <p:spPr>
          <a:xfrm>
            <a:off x="1219199" y="549277"/>
            <a:ext cx="21945601" cy="2286001"/>
          </a:xfrm>
          <a:prstGeom prst="rect">
            <a:avLst/>
          </a:prstGeom>
        </p:spPr>
        <p:txBody>
          <a:bodyPr lIns="121919" tIns="121919" rIns="121919" bIns="121919" anchor="ctr"/>
          <a:lstStyle>
            <a:lvl1pPr algn="ctr" defTabSz="1219200">
              <a:lnSpc>
                <a:spcPct val="100000"/>
              </a:lnSpc>
              <a:defRPr b="0" spc="0" sz="11600">
                <a:latin typeface="Calibri"/>
                <a:ea typeface="Calibri"/>
                <a:cs typeface="Calibri"/>
                <a:sym typeface="Calibri"/>
              </a:defRPr>
            </a:lvl1pPr>
          </a:lstStyle>
          <a:p>
            <a:pPr/>
            <a:r>
              <a:t>Title Text</a:t>
            </a:r>
          </a:p>
        </p:txBody>
      </p:sp>
      <p:sp>
        <p:nvSpPr>
          <p:cNvPr id="159" name="Body Level One…"/>
          <p:cNvSpPr txBox="1"/>
          <p:nvPr>
            <p:ph type="body" idx="1"/>
          </p:nvPr>
        </p:nvSpPr>
        <p:spPr>
          <a:xfrm>
            <a:off x="1219199" y="3200402"/>
            <a:ext cx="21945601" cy="9051926"/>
          </a:xfrm>
          <a:prstGeom prst="rect">
            <a:avLst/>
          </a:prstGeom>
        </p:spPr>
        <p:txBody>
          <a:bodyPr lIns="121919" tIns="121919" rIns="121919" bIns="121919"/>
          <a:lstStyle>
            <a:lvl1pPr marL="900112" indent="-900112" defTabSz="1219200">
              <a:lnSpc>
                <a:spcPct val="100000"/>
              </a:lnSpc>
              <a:spcBef>
                <a:spcPts val="2000"/>
              </a:spcBef>
              <a:buSzPct val="100000"/>
              <a:buFont typeface="Arial"/>
              <a:defRPr sz="8400">
                <a:latin typeface="Calibri"/>
                <a:ea typeface="Calibri"/>
                <a:cs typeface="Calibri"/>
                <a:sym typeface="Calibri"/>
              </a:defRPr>
            </a:lvl1pPr>
            <a:lvl2pPr marL="1314450" indent="-857250" defTabSz="1219200">
              <a:lnSpc>
                <a:spcPct val="100000"/>
              </a:lnSpc>
              <a:spcBef>
                <a:spcPts val="2000"/>
              </a:spcBef>
              <a:buSzPct val="100000"/>
              <a:buFont typeface="Arial"/>
              <a:buChar char="–"/>
              <a:defRPr sz="8400">
                <a:latin typeface="Calibri"/>
                <a:ea typeface="Calibri"/>
                <a:cs typeface="Calibri"/>
                <a:sym typeface="Calibri"/>
              </a:defRPr>
            </a:lvl2pPr>
            <a:lvl3pPr marL="1714500" indent="-800100" defTabSz="1219200">
              <a:lnSpc>
                <a:spcPct val="100000"/>
              </a:lnSpc>
              <a:spcBef>
                <a:spcPts val="2000"/>
              </a:spcBef>
              <a:buSzPct val="100000"/>
              <a:buFont typeface="Arial"/>
              <a:defRPr sz="8400">
                <a:latin typeface="Calibri"/>
                <a:ea typeface="Calibri"/>
                <a:cs typeface="Calibri"/>
                <a:sym typeface="Calibri"/>
              </a:defRPr>
            </a:lvl3pPr>
            <a:lvl4pPr marL="2331720" indent="-960120" defTabSz="1219200">
              <a:lnSpc>
                <a:spcPct val="100000"/>
              </a:lnSpc>
              <a:spcBef>
                <a:spcPts val="2000"/>
              </a:spcBef>
              <a:buSzPct val="100000"/>
              <a:buFont typeface="Arial"/>
              <a:buChar char="–"/>
              <a:defRPr sz="8400">
                <a:latin typeface="Calibri"/>
                <a:ea typeface="Calibri"/>
                <a:cs typeface="Calibri"/>
                <a:sym typeface="Calibri"/>
              </a:defRPr>
            </a:lvl4pPr>
            <a:lvl5pPr marL="2788920" indent="-960120" defTabSz="1219200">
              <a:lnSpc>
                <a:spcPct val="100000"/>
              </a:lnSpc>
              <a:spcBef>
                <a:spcPts val="2000"/>
              </a:spcBef>
              <a:buSzPct val="100000"/>
              <a:buFont typeface="Arial"/>
              <a:buChar char="»"/>
              <a:defRPr sz="8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60" name="Slide Number"/>
          <p:cNvSpPr txBox="1"/>
          <p:nvPr>
            <p:ph type="sldNum" sz="quarter" idx="2"/>
          </p:nvPr>
        </p:nvSpPr>
        <p:spPr>
          <a:xfrm>
            <a:off x="22482016" y="12720959"/>
            <a:ext cx="682784" cy="713741"/>
          </a:xfrm>
          <a:prstGeom prst="rect">
            <a:avLst/>
          </a:prstGeom>
        </p:spPr>
        <p:txBody>
          <a:bodyPr lIns="121919" tIns="121919" rIns="121919" bIns="121919" anchor="ctr"/>
          <a:lstStyle>
            <a:lvl1pPr algn="r" defTabSz="1219200">
              <a:defRPr sz="3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67" name="Title Text"/>
          <p:cNvSpPr txBox="1"/>
          <p:nvPr>
            <p:ph type="title"/>
          </p:nvPr>
        </p:nvSpPr>
        <p:spPr>
          <a:xfrm>
            <a:off x="4387453" y="357187"/>
            <a:ext cx="15609094" cy="3036095"/>
          </a:xfrm>
          <a:prstGeom prst="rect">
            <a:avLst/>
          </a:prstGeom>
        </p:spPr>
        <p:txBody>
          <a:bodyPr lIns="71437" tIns="71437" rIns="71437" bIns="71437" anchor="ctr"/>
          <a:lstStyle>
            <a:lvl1pPr algn="ctr" defTabSz="821531">
              <a:lnSpc>
                <a:spcPct val="100000"/>
              </a:lnSpc>
              <a:defRPr b="0" spc="0" sz="11200">
                <a:latin typeface="Helvetica Neue Medium"/>
                <a:ea typeface="Helvetica Neue Medium"/>
                <a:cs typeface="Helvetica Neue Medium"/>
                <a:sym typeface="Helvetica Neue Medium"/>
              </a:defRPr>
            </a:lvl1pPr>
          </a:lstStyle>
          <a:p>
            <a:pPr/>
            <a:r>
              <a:t>Title Text</a:t>
            </a:r>
          </a:p>
        </p:txBody>
      </p:sp>
      <p:sp>
        <p:nvSpPr>
          <p:cNvPr id="168" name="Body Level One…"/>
          <p:cNvSpPr txBox="1"/>
          <p:nvPr>
            <p:ph type="body" idx="1"/>
          </p:nvPr>
        </p:nvSpPr>
        <p:spPr>
          <a:xfrm>
            <a:off x="4387453" y="3643312"/>
            <a:ext cx="15609094" cy="8840392"/>
          </a:xfrm>
          <a:prstGeom prst="rect">
            <a:avLst/>
          </a:prstGeom>
        </p:spPr>
        <p:txBody>
          <a:bodyPr lIns="71437" tIns="71437" rIns="71437" bIns="71437" anchor="ctr"/>
          <a:lstStyle>
            <a:lvl1pPr marL="611187" indent="-611187" defTabSz="821531">
              <a:lnSpc>
                <a:spcPct val="100000"/>
              </a:lnSpc>
              <a:spcBef>
                <a:spcPts val="5900"/>
              </a:spcBef>
              <a:buSzPct val="145000"/>
              <a:defRPr sz="4400"/>
            </a:lvl1pPr>
            <a:lvl2pPr marL="1055687" indent="-611187" defTabSz="821531">
              <a:lnSpc>
                <a:spcPct val="100000"/>
              </a:lnSpc>
              <a:spcBef>
                <a:spcPts val="5900"/>
              </a:spcBef>
              <a:buSzPct val="145000"/>
              <a:defRPr sz="4400"/>
            </a:lvl2pPr>
            <a:lvl3pPr marL="1500187" indent="-611187" defTabSz="821531">
              <a:lnSpc>
                <a:spcPct val="100000"/>
              </a:lnSpc>
              <a:spcBef>
                <a:spcPts val="5900"/>
              </a:spcBef>
              <a:buSzPct val="145000"/>
              <a:defRPr sz="4400"/>
            </a:lvl3pPr>
            <a:lvl4pPr marL="1944687" indent="-611187" defTabSz="821531">
              <a:lnSpc>
                <a:spcPct val="100000"/>
              </a:lnSpc>
              <a:spcBef>
                <a:spcPts val="5900"/>
              </a:spcBef>
              <a:buSzPct val="145000"/>
              <a:defRPr sz="4400"/>
            </a:lvl4pPr>
            <a:lvl5pPr marL="2389187" indent="-611187" defTabSz="821531">
              <a:lnSpc>
                <a:spcPct val="100000"/>
              </a:lnSpc>
              <a:spcBef>
                <a:spcPts val="5900"/>
              </a:spcBef>
              <a:buSzPct val="145000"/>
              <a:defRPr sz="4400"/>
            </a:lvl5pPr>
          </a:lstStyle>
          <a:p>
            <a:pPr/>
            <a:r>
              <a:t>Body Level One</a:t>
            </a:r>
          </a:p>
          <a:p>
            <a:pPr lvl="1"/>
            <a:r>
              <a:t>Body Level Two</a:t>
            </a:r>
          </a:p>
          <a:p>
            <a:pPr lvl="2"/>
            <a:r>
              <a:t>Body Level Three</a:t>
            </a:r>
          </a:p>
          <a:p>
            <a:pPr lvl="3"/>
            <a:r>
              <a:t>Body Level Four</a:t>
            </a:r>
          </a:p>
          <a:p>
            <a:pPr lvl="4"/>
            <a:r>
              <a:t>Body Level Five</a:t>
            </a:r>
          </a:p>
        </p:txBody>
      </p:sp>
      <p:sp>
        <p:nvSpPr>
          <p:cNvPr id="169" name="Slide Number"/>
          <p:cNvSpPr txBox="1"/>
          <p:nvPr>
            <p:ph type="sldNum" sz="quarter" idx="2"/>
          </p:nvPr>
        </p:nvSpPr>
        <p:spPr>
          <a:xfrm>
            <a:off x="11954103" y="13073062"/>
            <a:ext cx="466269" cy="477671"/>
          </a:xfrm>
          <a:prstGeom prst="rect">
            <a:avLst/>
          </a:prstGeom>
        </p:spPr>
        <p:txBody>
          <a:bodyPr lIns="71437" tIns="71437" rIns="71437" bIns="71437" anchor="t"/>
          <a:lstStyle>
            <a:lvl1pPr defTabSz="821531">
              <a:defRPr sz="22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76" name="Title Text"/>
          <p:cNvSpPr txBox="1"/>
          <p:nvPr>
            <p:ph type="title"/>
          </p:nvPr>
        </p:nvSpPr>
        <p:spPr>
          <a:xfrm>
            <a:off x="4036731" y="1898269"/>
            <a:ext cx="16310538" cy="2241309"/>
          </a:xfrm>
          <a:prstGeom prst="rect">
            <a:avLst/>
          </a:prstGeom>
        </p:spPr>
        <p:txBody>
          <a:bodyPr lIns="181196" tIns="181196" rIns="181196" bIns="181196" anchor="ctr"/>
          <a:lstStyle>
            <a:lvl1pPr algn="ctr" defTabSz="2438399">
              <a:lnSpc>
                <a:spcPct val="100000"/>
              </a:lnSpc>
              <a:defRPr b="0" spc="0" sz="3600">
                <a:latin typeface="Arial"/>
                <a:ea typeface="Arial"/>
                <a:cs typeface="Arial"/>
                <a:sym typeface="Arial"/>
              </a:defRPr>
            </a:lvl1pPr>
          </a:lstStyle>
          <a:p>
            <a:pPr/>
            <a:r>
              <a:t>Title Text</a:t>
            </a:r>
          </a:p>
        </p:txBody>
      </p:sp>
      <p:sp>
        <p:nvSpPr>
          <p:cNvPr id="177" name="Body Level One…"/>
          <p:cNvSpPr txBox="1"/>
          <p:nvPr>
            <p:ph type="body" sz="half" idx="1"/>
          </p:nvPr>
        </p:nvSpPr>
        <p:spPr>
          <a:xfrm>
            <a:off x="4036731" y="4139577"/>
            <a:ext cx="16310538" cy="7815466"/>
          </a:xfrm>
          <a:prstGeom prst="rect">
            <a:avLst/>
          </a:prstGeom>
        </p:spPr>
        <p:txBody>
          <a:bodyPr lIns="181196" tIns="181196" rIns="181196" bIns="181196"/>
          <a:lstStyle>
            <a:lvl1pPr marL="562428" indent="-359228" defTabSz="2438399">
              <a:lnSpc>
                <a:spcPct val="100000"/>
              </a:lnSpc>
              <a:spcBef>
                <a:spcPts val="1600"/>
              </a:spcBef>
              <a:buClr>
                <a:srgbClr val="000000"/>
              </a:buClr>
              <a:buSzPct val="100000"/>
              <a:buFont typeface="Arial"/>
              <a:defRPr sz="3600">
                <a:latin typeface="Arial"/>
                <a:ea typeface="Arial"/>
                <a:cs typeface="Arial"/>
                <a:sym typeface="Arial"/>
              </a:defRPr>
            </a:lvl1pPr>
            <a:lvl2pPr marL="912585" indent="-277585" defTabSz="2438399">
              <a:lnSpc>
                <a:spcPct val="100000"/>
              </a:lnSpc>
              <a:spcBef>
                <a:spcPts val="1600"/>
              </a:spcBef>
              <a:buClr>
                <a:srgbClr val="000000"/>
              </a:buClr>
              <a:buSzPct val="100000"/>
              <a:buFont typeface="Arial"/>
              <a:buChar char="–"/>
              <a:defRPr sz="3600">
                <a:latin typeface="Arial"/>
                <a:ea typeface="Arial"/>
                <a:cs typeface="Arial"/>
                <a:sym typeface="Arial"/>
              </a:defRPr>
            </a:lvl2pPr>
            <a:lvl3pPr marL="1262742" indent="-195942" defTabSz="2438399">
              <a:lnSpc>
                <a:spcPct val="100000"/>
              </a:lnSpc>
              <a:spcBef>
                <a:spcPts val="1600"/>
              </a:spcBef>
              <a:buClr>
                <a:srgbClr val="000000"/>
              </a:buClr>
              <a:buSzPct val="100000"/>
              <a:buFont typeface="Arial"/>
              <a:defRPr sz="3600">
                <a:latin typeface="Arial"/>
                <a:ea typeface="Arial"/>
                <a:cs typeface="Arial"/>
                <a:sym typeface="Arial"/>
              </a:defRPr>
            </a:lvl3pPr>
            <a:lvl4pPr marL="1759857" indent="-261257" defTabSz="2438399">
              <a:lnSpc>
                <a:spcPct val="100000"/>
              </a:lnSpc>
              <a:spcBef>
                <a:spcPts val="1600"/>
              </a:spcBef>
              <a:buClr>
                <a:srgbClr val="000000"/>
              </a:buClr>
              <a:buSzPct val="100000"/>
              <a:buFont typeface="Arial"/>
              <a:buChar char="–"/>
              <a:defRPr sz="3600">
                <a:latin typeface="Arial"/>
                <a:ea typeface="Arial"/>
                <a:cs typeface="Arial"/>
                <a:sym typeface="Arial"/>
              </a:defRPr>
            </a:lvl4pPr>
            <a:lvl5pPr marL="2217057" indent="-261257" defTabSz="2438399">
              <a:lnSpc>
                <a:spcPct val="100000"/>
              </a:lnSpc>
              <a:spcBef>
                <a:spcPts val="1600"/>
              </a:spcBef>
              <a:buClr>
                <a:srgbClr val="000000"/>
              </a:buClr>
              <a:buSzPct val="100000"/>
              <a:buFont typeface="Arial"/>
              <a:buChar char="»"/>
              <a:defRPr sz="36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78" name="Slide Number"/>
          <p:cNvSpPr txBox="1"/>
          <p:nvPr>
            <p:ph type="sldNum" sz="quarter" idx="2"/>
          </p:nvPr>
        </p:nvSpPr>
        <p:spPr>
          <a:xfrm>
            <a:off x="19753819" y="11167891"/>
            <a:ext cx="593450" cy="625646"/>
          </a:xfrm>
          <a:prstGeom prst="rect">
            <a:avLst/>
          </a:prstGeom>
        </p:spPr>
        <p:txBody>
          <a:bodyPr lIns="90572" tIns="90572" rIns="90572" bIns="90572" anchor="ctr"/>
          <a:lstStyle>
            <a:lvl1pPr algn="r" defTabSz="2438399">
              <a:defRPr sz="30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85" name="Title Text"/>
          <p:cNvSpPr txBox="1"/>
          <p:nvPr>
            <p:ph type="title"/>
          </p:nvPr>
        </p:nvSpPr>
        <p:spPr>
          <a:xfrm>
            <a:off x="1219199" y="549277"/>
            <a:ext cx="21945601" cy="2286001"/>
          </a:xfrm>
          <a:prstGeom prst="rect">
            <a:avLst/>
          </a:prstGeom>
        </p:spPr>
        <p:txBody>
          <a:bodyPr lIns="121919" tIns="121919" rIns="121919" bIns="121919" anchor="ctr"/>
          <a:lstStyle>
            <a:lvl1pPr algn="ctr" defTabSz="1219200">
              <a:lnSpc>
                <a:spcPct val="100000"/>
              </a:lnSpc>
              <a:defRPr b="0" spc="0" sz="11600">
                <a:latin typeface="Calibri"/>
                <a:ea typeface="Calibri"/>
                <a:cs typeface="Calibri"/>
                <a:sym typeface="Calibri"/>
              </a:defRPr>
            </a:lvl1pPr>
          </a:lstStyle>
          <a:p>
            <a:pPr/>
            <a:r>
              <a:t>Title Text</a:t>
            </a:r>
          </a:p>
        </p:txBody>
      </p:sp>
      <p:sp>
        <p:nvSpPr>
          <p:cNvPr id="186" name="Body Level One…"/>
          <p:cNvSpPr txBox="1"/>
          <p:nvPr>
            <p:ph type="body" idx="1"/>
          </p:nvPr>
        </p:nvSpPr>
        <p:spPr>
          <a:xfrm>
            <a:off x="1219199" y="3200402"/>
            <a:ext cx="21945601" cy="9051926"/>
          </a:xfrm>
          <a:prstGeom prst="rect">
            <a:avLst/>
          </a:prstGeom>
        </p:spPr>
        <p:txBody>
          <a:bodyPr lIns="121919" tIns="121919" rIns="121919" bIns="121919"/>
          <a:lstStyle>
            <a:lvl1pPr marL="900112" indent="-900112" defTabSz="1219200">
              <a:lnSpc>
                <a:spcPct val="100000"/>
              </a:lnSpc>
              <a:spcBef>
                <a:spcPts val="2000"/>
              </a:spcBef>
              <a:buSzPct val="100000"/>
              <a:buFont typeface="Arial"/>
              <a:defRPr sz="8400">
                <a:latin typeface="Calibri"/>
                <a:ea typeface="Calibri"/>
                <a:cs typeface="Calibri"/>
                <a:sym typeface="Calibri"/>
              </a:defRPr>
            </a:lvl1pPr>
            <a:lvl2pPr marL="1314450" indent="-857250" defTabSz="1219200">
              <a:lnSpc>
                <a:spcPct val="100000"/>
              </a:lnSpc>
              <a:spcBef>
                <a:spcPts val="2000"/>
              </a:spcBef>
              <a:buSzPct val="100000"/>
              <a:buFont typeface="Arial"/>
              <a:buChar char="–"/>
              <a:defRPr sz="8400">
                <a:latin typeface="Calibri"/>
                <a:ea typeface="Calibri"/>
                <a:cs typeface="Calibri"/>
                <a:sym typeface="Calibri"/>
              </a:defRPr>
            </a:lvl2pPr>
            <a:lvl3pPr marL="1714500" indent="-800100" defTabSz="1219200">
              <a:lnSpc>
                <a:spcPct val="100000"/>
              </a:lnSpc>
              <a:spcBef>
                <a:spcPts val="2000"/>
              </a:spcBef>
              <a:buSzPct val="100000"/>
              <a:buFont typeface="Arial"/>
              <a:defRPr sz="8400">
                <a:latin typeface="Calibri"/>
                <a:ea typeface="Calibri"/>
                <a:cs typeface="Calibri"/>
                <a:sym typeface="Calibri"/>
              </a:defRPr>
            </a:lvl3pPr>
            <a:lvl4pPr marL="2331720" indent="-960120" defTabSz="1219200">
              <a:lnSpc>
                <a:spcPct val="100000"/>
              </a:lnSpc>
              <a:spcBef>
                <a:spcPts val="2000"/>
              </a:spcBef>
              <a:buSzPct val="100000"/>
              <a:buFont typeface="Arial"/>
              <a:buChar char="–"/>
              <a:defRPr sz="8400">
                <a:latin typeface="Calibri"/>
                <a:ea typeface="Calibri"/>
                <a:cs typeface="Calibri"/>
                <a:sym typeface="Calibri"/>
              </a:defRPr>
            </a:lvl4pPr>
            <a:lvl5pPr marL="2788920" indent="-960120" defTabSz="1219200">
              <a:lnSpc>
                <a:spcPct val="100000"/>
              </a:lnSpc>
              <a:spcBef>
                <a:spcPts val="2000"/>
              </a:spcBef>
              <a:buSzPct val="100000"/>
              <a:buFont typeface="Arial"/>
              <a:buChar char="»"/>
              <a:defRPr sz="8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87" name="Slide Number"/>
          <p:cNvSpPr txBox="1"/>
          <p:nvPr>
            <p:ph type="sldNum" sz="quarter" idx="2"/>
          </p:nvPr>
        </p:nvSpPr>
        <p:spPr>
          <a:xfrm>
            <a:off x="22496303" y="12753106"/>
            <a:ext cx="668497" cy="649447"/>
          </a:xfrm>
          <a:prstGeom prst="rect">
            <a:avLst/>
          </a:prstGeom>
        </p:spPr>
        <p:txBody>
          <a:bodyPr lIns="121919" tIns="121919" rIns="121919" bIns="121919" anchor="ctr"/>
          <a:lstStyle>
            <a:lvl1pPr algn="r" defTabSz="1219200">
              <a:defRPr sz="3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94" name="Title Text"/>
          <p:cNvSpPr txBox="1"/>
          <p:nvPr>
            <p:ph type="title"/>
          </p:nvPr>
        </p:nvSpPr>
        <p:spPr>
          <a:xfrm>
            <a:off x="4833937" y="2303859"/>
            <a:ext cx="14716126" cy="4643438"/>
          </a:xfrm>
          <a:prstGeom prst="rect">
            <a:avLst/>
          </a:prstGeom>
        </p:spPr>
        <p:txBody>
          <a:bodyPr lIns="71437" tIns="71437" rIns="71437" bIns="71437" anchor="b"/>
          <a:lstStyle>
            <a:lvl1pPr algn="ctr" defTabSz="821531">
              <a:lnSpc>
                <a:spcPct val="100000"/>
              </a:lnSpc>
              <a:defRPr b="0" spc="0" sz="11200">
                <a:latin typeface="Helvetica Neue Medium"/>
                <a:ea typeface="Helvetica Neue Medium"/>
                <a:cs typeface="Helvetica Neue Medium"/>
                <a:sym typeface="Helvetica Neue Medium"/>
              </a:defRPr>
            </a:lvl1pPr>
          </a:lstStyle>
          <a:p>
            <a:pPr/>
            <a:r>
              <a:t>Title Text</a:t>
            </a:r>
          </a:p>
        </p:txBody>
      </p:sp>
      <p:sp>
        <p:nvSpPr>
          <p:cNvPr id="195" name="Body Level One…"/>
          <p:cNvSpPr txBox="1"/>
          <p:nvPr>
            <p:ph type="body" sz="quarter" idx="1"/>
          </p:nvPr>
        </p:nvSpPr>
        <p:spPr>
          <a:xfrm>
            <a:off x="4833937" y="7090171"/>
            <a:ext cx="14716126" cy="1589486"/>
          </a:xfrm>
          <a:prstGeom prst="rect">
            <a:avLst/>
          </a:prstGeom>
        </p:spPr>
        <p:txBody>
          <a:bodyPr lIns="71437" tIns="71437" rIns="71437" bIns="71437"/>
          <a:lstStyle>
            <a:lvl1pPr marL="0" indent="0" algn="ctr" defTabSz="821531">
              <a:lnSpc>
                <a:spcPct val="100000"/>
              </a:lnSpc>
              <a:spcBef>
                <a:spcPts val="0"/>
              </a:spcBef>
              <a:buSzTx/>
              <a:buNone/>
              <a:defRPr sz="5200"/>
            </a:lvl1pPr>
            <a:lvl2pPr marL="0" indent="0" algn="ctr" defTabSz="821531">
              <a:lnSpc>
                <a:spcPct val="100000"/>
              </a:lnSpc>
              <a:spcBef>
                <a:spcPts val="0"/>
              </a:spcBef>
              <a:buSzTx/>
              <a:buNone/>
              <a:defRPr sz="5200"/>
            </a:lvl2pPr>
            <a:lvl3pPr marL="0" indent="0" algn="ctr" defTabSz="821531">
              <a:lnSpc>
                <a:spcPct val="100000"/>
              </a:lnSpc>
              <a:spcBef>
                <a:spcPts val="0"/>
              </a:spcBef>
              <a:buSzTx/>
              <a:buNone/>
              <a:defRPr sz="5200"/>
            </a:lvl3pPr>
            <a:lvl4pPr marL="0" indent="0" algn="ctr" defTabSz="821531">
              <a:lnSpc>
                <a:spcPct val="100000"/>
              </a:lnSpc>
              <a:spcBef>
                <a:spcPts val="0"/>
              </a:spcBef>
              <a:buSzTx/>
              <a:buNone/>
              <a:defRPr sz="5200"/>
            </a:lvl4pPr>
            <a:lvl5pPr marL="0" indent="0" algn="ctr" defTabSz="821531">
              <a:lnSpc>
                <a:spcPct val="100000"/>
              </a:lnSpc>
              <a:spcBef>
                <a:spcPts val="0"/>
              </a:spcBef>
              <a:buSzTx/>
              <a:buNone/>
              <a:defRPr sz="5200"/>
            </a:lvl5pPr>
          </a:lstStyle>
          <a:p>
            <a:pPr/>
            <a:r>
              <a:t>Body Level One</a:t>
            </a:r>
          </a:p>
          <a:p>
            <a:pPr lvl="1"/>
            <a:r>
              <a:t>Body Level Two</a:t>
            </a:r>
          </a:p>
          <a:p>
            <a:pPr lvl="2"/>
            <a:r>
              <a:t>Body Level Three</a:t>
            </a:r>
          </a:p>
          <a:p>
            <a:pPr lvl="3"/>
            <a:r>
              <a:t>Body Level Four</a:t>
            </a:r>
          </a:p>
          <a:p>
            <a:pPr lvl="4"/>
            <a:r>
              <a:t>Body Level Five</a:t>
            </a:r>
          </a:p>
        </p:txBody>
      </p:sp>
      <p:sp>
        <p:nvSpPr>
          <p:cNvPr id="196" name="Slide Number"/>
          <p:cNvSpPr txBox="1"/>
          <p:nvPr>
            <p:ph type="sldNum" sz="quarter" idx="2"/>
          </p:nvPr>
        </p:nvSpPr>
        <p:spPr>
          <a:xfrm>
            <a:off x="11954103" y="13073062"/>
            <a:ext cx="466269" cy="477671"/>
          </a:xfrm>
          <a:prstGeom prst="rect">
            <a:avLst/>
          </a:prstGeom>
        </p:spPr>
        <p:txBody>
          <a:bodyPr lIns="71437" tIns="71437" rIns="71437" bIns="71437" anchor="t"/>
          <a:lstStyle>
            <a:lvl1pPr defTabSz="821531">
              <a:defRPr sz="2200">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10.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hyperlink" Target="http://gordianknotbook.com" TargetMode="External"/></Relationships>

</file>

<file path=ppt/slides/_rels/slide13.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image" Target="../media/image3.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1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video" Target="https://www.youtube.com/embed/0JfJEK3R1k0?feature=oembed" TargetMode="External"/><Relationship Id="rId3" Type="http://schemas.openxmlformats.org/officeDocument/2006/relationships/image" Target="../media/image3.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4.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22.png"/><Relationship Id="rId4" Type="http://schemas.openxmlformats.org/officeDocument/2006/relationships/hyperlink" Target="http://www.ncbi.nlm.nih.gov/pubmed/18666807" TargetMode="External"/><Relationship Id="rId5" Type="http://schemas.openxmlformats.org/officeDocument/2006/relationships/image" Target="../media/image2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24.png"/><Relationship Id="rId4" Type="http://schemas.openxmlformats.org/officeDocument/2006/relationships/image" Target="../media/image25.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26.png"/><Relationship Id="rId4" Type="http://schemas.openxmlformats.org/officeDocument/2006/relationships/image" Target="../media/image4.t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7.png"/><Relationship Id="rId3" Type="http://schemas.openxmlformats.org/officeDocument/2006/relationships/hyperlink" Target="https://www.researchgate.net/publication/311175620_Nuclear_energy_and_society_radiation_and_life_-_the_evidence_1" TargetMode="Externa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3.png"/><Relationship Id="rId3" Type="http://schemas.openxmlformats.org/officeDocument/2006/relationships/image" Target="../media/image34.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6.xml"/><Relationship Id="rId3" Type="http://schemas.openxmlformats.org/officeDocument/2006/relationships/image" Target="../media/image35.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6.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s>

</file>

<file path=ppt/slides/_rels/slide4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tif"/><Relationship Id="rId3" Type="http://schemas.openxmlformats.org/officeDocument/2006/relationships/image" Target="../media/image37.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8.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9.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0.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1.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8.xml"/><Relationship Id="rId3" Type="http://schemas.openxmlformats.org/officeDocument/2006/relationships/hyperlink" Target="http://www.mn.uio.no/fysikk/tjenester/kunnskap/straling/radiation-and-health-2015.pdf" TargetMode="External"/><Relationship Id="rId4" Type="http://schemas.openxmlformats.org/officeDocument/2006/relationships/image" Target="../media/image42.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9.xml"/><Relationship Id="rId3" Type="http://schemas.openxmlformats.org/officeDocument/2006/relationships/image" Target="../media/image43.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0.xml"/><Relationship Id="rId3" Type="http://schemas.openxmlformats.org/officeDocument/2006/relationships/hyperlink" Target="https://hps.org/hpspublications/historylnt/episodeguide.html" TargetMode="External"/><Relationship Id="rId4" Type="http://schemas.openxmlformats.org/officeDocument/2006/relationships/image" Target="../media/image44.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https://www.youtube.com/embed/JpcUCo0ebNA?feature=oembed" TargetMode="External"/><Relationship Id="rId3" Type="http://schemas.openxmlformats.org/officeDocument/2006/relationships/image" Target="../media/image5.jpeg"/><Relationship Id="rId4" Type="http://schemas.openxmlformats.org/officeDocument/2006/relationships/hyperlink" Target="https://www.youtube.com/watch?v=JpcUCo0ebNA&amp;feature=youtu.be" TargetMode="External"/></Relationships>

</file>

<file path=ppt/slides/_rels/slide5.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 Id="rId3" Type="http://schemas.openxmlformats.org/officeDocument/2006/relationships/image" Target="../media/image1.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Fission is in Fashion"/>
          <p:cNvSpPr txBox="1"/>
          <p:nvPr/>
        </p:nvSpPr>
        <p:spPr>
          <a:xfrm>
            <a:off x="801718" y="11458772"/>
            <a:ext cx="9232269" cy="143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spcBef>
                <a:spcPts val="4500"/>
              </a:spcBef>
              <a:defRPr sz="8300">
                <a:solidFill>
                  <a:srgbClr val="000000"/>
                </a:solidFill>
                <a:latin typeface="Snell Roundhand Bold"/>
                <a:ea typeface="Snell Roundhand Bold"/>
                <a:cs typeface="Snell Roundhand Bold"/>
                <a:sym typeface="Snell Roundhand Bold"/>
              </a:defRPr>
            </a:lvl1pPr>
          </a:lstStyle>
          <a:p>
            <a:pPr/>
            <a:r>
              <a:t>Fission is in Fashion</a:t>
            </a:r>
          </a:p>
        </p:txBody>
      </p:sp>
      <p:pic>
        <p:nvPicPr>
          <p:cNvPr id="206" name="Image" descr="Image"/>
          <p:cNvPicPr>
            <a:picLocks noChangeAspect="1"/>
          </p:cNvPicPr>
          <p:nvPr/>
        </p:nvPicPr>
        <p:blipFill>
          <a:blip r:embed="rId2">
            <a:extLst/>
          </a:blip>
          <a:stretch>
            <a:fillRect/>
          </a:stretch>
        </p:blipFill>
        <p:spPr>
          <a:xfrm>
            <a:off x="2122563" y="2827721"/>
            <a:ext cx="7020485" cy="8060558"/>
          </a:xfrm>
          <a:prstGeom prst="rect">
            <a:avLst/>
          </a:prstGeom>
          <a:ln w="12700">
            <a:miter lim="400000"/>
          </a:ln>
        </p:spPr>
      </p:pic>
      <p:sp>
        <p:nvSpPr>
          <p:cNvPr id="207" name="8 Radiophobia"/>
          <p:cNvSpPr txBox="1"/>
          <p:nvPr/>
        </p:nvSpPr>
        <p:spPr>
          <a:xfrm>
            <a:off x="603041" y="233612"/>
            <a:ext cx="23177917" cy="10686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spcBef>
                <a:spcPts val="4500"/>
              </a:spcBef>
              <a:defRPr b="1" sz="6400">
                <a:solidFill>
                  <a:srgbClr val="000000"/>
                </a:solidFill>
              </a:defRPr>
            </a:lvl1pPr>
          </a:lstStyle>
          <a:p>
            <a:pPr/>
            <a:r>
              <a:t>8 Radiophobia</a:t>
            </a:r>
          </a:p>
        </p:txBody>
      </p:sp>
      <p:sp>
        <p:nvSpPr>
          <p:cNvPr id="208" name="Fear sells…"/>
          <p:cNvSpPr txBox="1"/>
          <p:nvPr/>
        </p:nvSpPr>
        <p:spPr>
          <a:xfrm>
            <a:off x="11453971" y="514086"/>
            <a:ext cx="12349299" cy="126878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90000"/>
              </a:lnSpc>
              <a:spcBef>
                <a:spcPts val="4500"/>
              </a:spcBef>
              <a:defRPr sz="6400">
                <a:solidFill>
                  <a:srgbClr val="000000"/>
                </a:solidFill>
              </a:defRPr>
            </a:pPr>
            <a:r>
              <a:t>Fear sells</a:t>
            </a:r>
          </a:p>
          <a:p>
            <a:pPr algn="l">
              <a:lnSpc>
                <a:spcPct val="90000"/>
              </a:lnSpc>
              <a:spcBef>
                <a:spcPts val="4500"/>
              </a:spcBef>
              <a:defRPr sz="6400">
                <a:solidFill>
                  <a:srgbClr val="000000"/>
                </a:solidFill>
              </a:defRPr>
            </a:pPr>
            <a:r>
              <a:t>Fission power safest</a:t>
            </a:r>
          </a:p>
          <a:p>
            <a:pPr algn="l">
              <a:lnSpc>
                <a:spcPct val="90000"/>
              </a:lnSpc>
              <a:spcBef>
                <a:spcPts val="4500"/>
              </a:spcBef>
              <a:defRPr sz="6400">
                <a:solidFill>
                  <a:srgbClr val="000000"/>
                </a:solidFill>
              </a:defRPr>
            </a:pPr>
            <a:r>
              <a:t>Metabolism</a:t>
            </a:r>
          </a:p>
          <a:p>
            <a:pPr algn="l">
              <a:lnSpc>
                <a:spcPct val="90000"/>
              </a:lnSpc>
              <a:spcBef>
                <a:spcPts val="4500"/>
              </a:spcBef>
              <a:defRPr sz="6400">
                <a:solidFill>
                  <a:srgbClr val="000000"/>
                </a:solidFill>
              </a:defRPr>
            </a:pPr>
            <a:r>
              <a:t>DNA, cellular repair</a:t>
            </a:r>
          </a:p>
          <a:p>
            <a:pPr algn="l">
              <a:lnSpc>
                <a:spcPct val="90000"/>
              </a:lnSpc>
              <a:spcBef>
                <a:spcPts val="4500"/>
              </a:spcBef>
              <a:defRPr sz="6400">
                <a:solidFill>
                  <a:srgbClr val="000000"/>
                </a:solidFill>
              </a:defRPr>
            </a:pPr>
            <a:r>
              <a:t>Evidence, ignored by authorities</a:t>
            </a:r>
          </a:p>
          <a:p>
            <a:pPr algn="l">
              <a:lnSpc>
                <a:spcPct val="90000"/>
              </a:lnSpc>
              <a:spcBef>
                <a:spcPts val="4500"/>
              </a:spcBef>
              <a:defRPr sz="6400">
                <a:solidFill>
                  <a:srgbClr val="000000"/>
                </a:solidFill>
              </a:defRPr>
            </a:pPr>
            <a:r>
              <a:t>Deadly evacuations unnecessary</a:t>
            </a:r>
          </a:p>
          <a:p>
            <a:pPr algn="l">
              <a:lnSpc>
                <a:spcPct val="90000"/>
              </a:lnSpc>
              <a:spcBef>
                <a:spcPts val="4500"/>
              </a:spcBef>
              <a:defRPr sz="6400">
                <a:solidFill>
                  <a:srgbClr val="000000"/>
                </a:solidFill>
              </a:defRPr>
            </a:pPr>
            <a:r>
              <a:t>Radiophobia policy, NRC, EPA</a:t>
            </a:r>
          </a:p>
          <a:p>
            <a:pPr algn="l">
              <a:lnSpc>
                <a:spcPct val="90000"/>
              </a:lnSpc>
              <a:spcBef>
                <a:spcPts val="4500"/>
              </a:spcBef>
              <a:defRPr sz="6400">
                <a:solidFill>
                  <a:srgbClr val="000000"/>
                </a:solidFill>
              </a:defRPr>
            </a:pPr>
            <a:r>
              <a:t>Educational video, book</a:t>
            </a:r>
          </a:p>
          <a:p>
            <a:pPr algn="l">
              <a:lnSpc>
                <a:spcPct val="90000"/>
              </a:lnSpc>
              <a:spcBef>
                <a:spcPts val="4500"/>
              </a:spcBef>
              <a:defRPr sz="6400">
                <a:solidFill>
                  <a:srgbClr val="000000"/>
                </a:solidFill>
              </a:defRPr>
            </a:pPr>
            <a:r>
              <a:t>Confounders, controls, p-hunting</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TextBox 5"/>
          <p:cNvSpPr txBox="1"/>
          <p:nvPr/>
        </p:nvSpPr>
        <p:spPr>
          <a:xfrm>
            <a:off x="197103" y="-36653"/>
            <a:ext cx="24383993" cy="1600955"/>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lvl1pPr algn="l" defTabSz="1219200">
              <a:defRPr b="1" sz="9600">
                <a:solidFill>
                  <a:srgbClr val="000000"/>
                </a:solidFill>
                <a:latin typeface="Arial"/>
                <a:ea typeface="Arial"/>
                <a:cs typeface="Arial"/>
                <a:sym typeface="Arial"/>
              </a:defRPr>
            </a:lvl1pPr>
          </a:lstStyle>
          <a:p>
            <a:pPr/>
            <a:r>
              <a:t>2015 Nobel Prize: How DNA is repaired.</a:t>
            </a:r>
          </a:p>
        </p:txBody>
      </p:sp>
      <p:pic>
        <p:nvPicPr>
          <p:cNvPr id="260" name="Picture 1" descr="Picture 1"/>
          <p:cNvPicPr>
            <a:picLocks noChangeAspect="1"/>
          </p:cNvPicPr>
          <p:nvPr/>
        </p:nvPicPr>
        <p:blipFill>
          <a:blip r:embed="rId3">
            <a:extLst/>
          </a:blip>
          <a:stretch>
            <a:fillRect/>
          </a:stretch>
        </p:blipFill>
        <p:spPr>
          <a:xfrm>
            <a:off x="23034" y="1846295"/>
            <a:ext cx="14929338" cy="8077004"/>
          </a:xfrm>
          <a:prstGeom prst="rect">
            <a:avLst/>
          </a:prstGeom>
          <a:ln w="12700">
            <a:miter lim="400000"/>
          </a:ln>
        </p:spPr>
      </p:pic>
      <p:sp>
        <p:nvSpPr>
          <p:cNvPr id="261" name="TextBox 2"/>
          <p:cNvSpPr txBox="1"/>
          <p:nvPr/>
        </p:nvSpPr>
        <p:spPr>
          <a:xfrm>
            <a:off x="604738" y="10205293"/>
            <a:ext cx="13470361" cy="3036650"/>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b="1" sz="6400">
                <a:solidFill>
                  <a:srgbClr val="000000"/>
                </a:solidFill>
                <a:latin typeface="Arial"/>
                <a:ea typeface="Arial"/>
                <a:cs typeface="Arial"/>
                <a:sym typeface="Arial"/>
              </a:defRPr>
            </a:pPr>
            <a:r>
              <a:t>Lindahl</a:t>
            </a:r>
            <a:r>
              <a:rPr b="0"/>
              <a:t>: excision </a:t>
            </a:r>
            <a:r>
              <a:rPr i="1"/>
              <a:t>repair</a:t>
            </a:r>
            <a:r>
              <a:rPr b="0"/>
              <a:t> — the cellular mechanism that repairs damaged DNA during the cell cycle.</a:t>
            </a:r>
          </a:p>
        </p:txBody>
      </p:sp>
      <p:sp>
        <p:nvSpPr>
          <p:cNvPr id="262" name="TextBox 6"/>
          <p:cNvSpPr txBox="1"/>
          <p:nvPr/>
        </p:nvSpPr>
        <p:spPr>
          <a:xfrm>
            <a:off x="15411381" y="8819946"/>
            <a:ext cx="8972618" cy="3976450"/>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b="1" sz="6400">
                <a:solidFill>
                  <a:srgbClr val="000000"/>
                </a:solidFill>
                <a:latin typeface="Arial"/>
                <a:ea typeface="Arial"/>
                <a:cs typeface="Arial"/>
                <a:sym typeface="Arial"/>
              </a:defRPr>
            </a:pPr>
            <a:r>
              <a:t>Sancar</a:t>
            </a:r>
            <a:r>
              <a:rPr b="0"/>
              <a:t>: mapping the mechanism cells use to </a:t>
            </a:r>
            <a:r>
              <a:rPr i="1"/>
              <a:t>repair</a:t>
            </a:r>
            <a:r>
              <a:rPr b="0"/>
              <a:t> ultraviolet damage to DNA.</a:t>
            </a:r>
          </a:p>
        </p:txBody>
      </p:sp>
      <p:sp>
        <p:nvSpPr>
          <p:cNvPr id="263" name="TextBox 7"/>
          <p:cNvSpPr txBox="1"/>
          <p:nvPr/>
        </p:nvSpPr>
        <p:spPr>
          <a:xfrm>
            <a:off x="15411386" y="2646890"/>
            <a:ext cx="8142409" cy="4916250"/>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b="1" sz="6400">
                <a:solidFill>
                  <a:srgbClr val="000000"/>
                </a:solidFill>
                <a:latin typeface="Arial"/>
                <a:ea typeface="Arial"/>
                <a:cs typeface="Arial"/>
                <a:sym typeface="Arial"/>
              </a:defRPr>
            </a:pPr>
            <a:r>
              <a:t>Modrich</a:t>
            </a:r>
            <a:r>
              <a:rPr b="0"/>
              <a:t>: how cells </a:t>
            </a:r>
            <a:r>
              <a:rPr i="1"/>
              <a:t>correct errors </a:t>
            </a:r>
            <a:r>
              <a:rPr b="0"/>
              <a:t>that occur when DNA is replicated during cell division. </a:t>
            </a:r>
          </a:p>
        </p:txBody>
      </p:sp>
      <p:sp>
        <p:nvSpPr>
          <p:cNvPr id="264" name="http://www.nytimes.com/2015/10/08/science/tomas-lindahl-paul-modrich-aziz-sancarn-nobel-chemistry.html"/>
          <p:cNvSpPr txBox="1"/>
          <p:nvPr/>
        </p:nvSpPr>
        <p:spPr>
          <a:xfrm>
            <a:off x="16517925" y="13295304"/>
            <a:ext cx="772194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Calibri"/>
                <a:ea typeface="Calibri"/>
                <a:cs typeface="Calibri"/>
                <a:sym typeface="Calibri"/>
              </a:defRPr>
            </a:lvl1pPr>
          </a:lstStyle>
          <a:p>
            <a:pPr/>
            <a:r>
              <a:t>http://www.nytimes.com/2015/10/08/science/tomas-lindahl-paul-modrich-aziz-sancarn-nobel-chemistry.html</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Picture 4" descr="Picture 4"/>
          <p:cNvPicPr>
            <a:picLocks noChangeAspect="1"/>
          </p:cNvPicPr>
          <p:nvPr/>
        </p:nvPicPr>
        <p:blipFill>
          <a:blip r:embed="rId3">
            <a:extLst/>
          </a:blip>
          <a:srcRect l="0" t="0" r="0" b="54597"/>
          <a:stretch>
            <a:fillRect/>
          </a:stretch>
        </p:blipFill>
        <p:spPr>
          <a:xfrm>
            <a:off x="-196652" y="4341529"/>
            <a:ext cx="24777492" cy="4664299"/>
          </a:xfrm>
          <a:prstGeom prst="rect">
            <a:avLst/>
          </a:prstGeom>
          <a:ln w="12700">
            <a:miter lim="400000"/>
          </a:ln>
        </p:spPr>
      </p:pic>
      <p:sp>
        <p:nvSpPr>
          <p:cNvPr id="269" name="TextBox 5"/>
          <p:cNvSpPr txBox="1"/>
          <p:nvPr/>
        </p:nvSpPr>
        <p:spPr>
          <a:xfrm>
            <a:off x="424668" y="-123849"/>
            <a:ext cx="24140135" cy="1483633"/>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lvl1pPr algn="l">
              <a:spcBef>
                <a:spcPts val="4500"/>
              </a:spcBef>
              <a:defRPr b="1" sz="8200">
                <a:solidFill>
                  <a:srgbClr val="000000"/>
                </a:solidFill>
              </a:defRPr>
            </a:lvl1pPr>
          </a:lstStyle>
          <a:p>
            <a:pPr/>
            <a:r>
              <a:t>DNA repair times are ~ 1 hour.</a:t>
            </a:r>
          </a:p>
        </p:txBody>
      </p:sp>
      <p:sp>
        <p:nvSpPr>
          <p:cNvPr id="270" name="UC Berkeley pictures of DSB repair process…"/>
          <p:cNvSpPr txBox="1"/>
          <p:nvPr/>
        </p:nvSpPr>
        <p:spPr>
          <a:xfrm>
            <a:off x="174281" y="9080268"/>
            <a:ext cx="23123475" cy="462722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spcBef>
                <a:spcPts val="4500"/>
              </a:spcBef>
              <a:defRPr sz="4600">
                <a:solidFill>
                  <a:srgbClr val="000000"/>
                </a:solidFill>
              </a:defRPr>
            </a:pPr>
            <a:r>
              <a:t> UC Berkeley pictures of DSB repair process </a:t>
            </a:r>
            <a:endParaRPr sz="2700"/>
          </a:p>
          <a:p>
            <a:pPr marL="609600" indent="-609600" algn="l">
              <a:spcBef>
                <a:spcPts val="4500"/>
              </a:spcBef>
              <a:buSzPct val="123000"/>
              <a:buChar char="•"/>
              <a:defRPr sz="5900">
                <a:solidFill>
                  <a:srgbClr val="000000"/>
                </a:solidFill>
              </a:defRPr>
            </a:pPr>
            <a:r>
              <a:t>Bright spots are RIF’s, Radiation Induced Foci, clusters of damage sensing/repair proteins. </a:t>
            </a:r>
            <a:endParaRPr sz="2300"/>
          </a:p>
          <a:p>
            <a:pPr marL="609600" indent="-609600" algn="l">
              <a:spcBef>
                <a:spcPts val="4500"/>
              </a:spcBef>
              <a:buSzPct val="123000"/>
              <a:buChar char="•"/>
              <a:defRPr sz="5900">
                <a:solidFill>
                  <a:srgbClr val="000000"/>
                </a:solidFill>
              </a:defRPr>
            </a:pPr>
            <a:r>
              <a:t>RIFs are repair centers for Double Strand Breaks (DSBs). </a:t>
            </a:r>
          </a:p>
        </p:txBody>
      </p:sp>
      <p:pic>
        <p:nvPicPr>
          <p:cNvPr id="271" name="Picture 3" descr="Picture 3"/>
          <p:cNvPicPr>
            <a:picLocks noChangeAspect="1"/>
          </p:cNvPicPr>
          <p:nvPr/>
        </p:nvPicPr>
        <p:blipFill>
          <a:blip r:embed="rId4">
            <a:extLst/>
          </a:blip>
          <a:stretch>
            <a:fillRect/>
          </a:stretch>
        </p:blipFill>
        <p:spPr>
          <a:xfrm>
            <a:off x="3889908" y="1642652"/>
            <a:ext cx="18193094" cy="2416009"/>
          </a:xfrm>
          <a:prstGeom prst="rect">
            <a:avLst/>
          </a:prstGeom>
          <a:ln w="12700">
            <a:miter lim="400000"/>
          </a:ln>
        </p:spPr>
      </p:pic>
      <p:sp>
        <p:nvSpPr>
          <p:cNvPr id="272" name="https://www.pnas.org/doi/10.1073/pnas.1117849108"/>
          <p:cNvSpPr txBox="1"/>
          <p:nvPr/>
        </p:nvSpPr>
        <p:spPr>
          <a:xfrm>
            <a:off x="16686839" y="9044044"/>
            <a:ext cx="7326783"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https://www.pnas.org/doi/10.1073/pnas.1117849108</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6" name="Picture 4" descr="Picture 4"/>
          <p:cNvPicPr>
            <a:picLocks noChangeAspect="1"/>
          </p:cNvPicPr>
          <p:nvPr/>
        </p:nvPicPr>
        <p:blipFill>
          <a:blip r:embed="rId3">
            <a:extLst/>
          </a:blip>
          <a:srcRect l="0" t="0" r="0" b="54597"/>
          <a:stretch>
            <a:fillRect/>
          </a:stretch>
        </p:blipFill>
        <p:spPr>
          <a:xfrm>
            <a:off x="-196652" y="1297170"/>
            <a:ext cx="24777492" cy="4664298"/>
          </a:xfrm>
          <a:prstGeom prst="rect">
            <a:avLst/>
          </a:prstGeom>
          <a:ln w="12700">
            <a:miter lim="400000"/>
          </a:ln>
        </p:spPr>
      </p:pic>
      <p:sp>
        <p:nvSpPr>
          <p:cNvPr id="277" name="TextBox 5"/>
          <p:cNvSpPr txBox="1"/>
          <p:nvPr/>
        </p:nvSpPr>
        <p:spPr>
          <a:xfrm>
            <a:off x="507232" y="2"/>
            <a:ext cx="23198733" cy="1483633"/>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lvl1pPr algn="l">
              <a:spcBef>
                <a:spcPts val="4500"/>
              </a:spcBef>
              <a:defRPr b="1" sz="8200">
                <a:solidFill>
                  <a:srgbClr val="000000"/>
                </a:solidFill>
              </a:defRPr>
            </a:lvl1pPr>
          </a:lstStyle>
          <a:p>
            <a:pPr/>
            <a:r>
              <a:t>Each RIF can accurately repair ~ 1 DSB.</a:t>
            </a:r>
          </a:p>
        </p:txBody>
      </p:sp>
      <p:sp>
        <p:nvSpPr>
          <p:cNvPr id="278" name="Observe/expect  ~ 25-40 DSBs per Gy. Study reveals RIF/Gy, repairability, decreases with radiation exposure:   100 mGy: 73 RIF/Gy 1000 mGy: 28 RIF/Gy…"/>
          <p:cNvSpPr txBox="1"/>
          <p:nvPr/>
        </p:nvSpPr>
        <p:spPr>
          <a:xfrm>
            <a:off x="112207" y="6093337"/>
            <a:ext cx="24159585" cy="75355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spcBef>
                <a:spcPts val="4500"/>
              </a:spcBef>
              <a:defRPr sz="5900">
                <a:solidFill>
                  <a:srgbClr val="000000"/>
                </a:solidFill>
              </a:defRPr>
            </a:pPr>
            <a:r>
              <a:t>Observe/expect  ~ 25-40 DSBs per Gy.</a:t>
            </a:r>
            <a:br/>
            <a:r>
              <a:t>Study reveals RIF/Gy, repairability, decreases with radiation exposure:</a:t>
            </a:r>
            <a:br/>
            <a:r>
              <a:t>  100 mGy: 73 RIF/Gy</a:t>
            </a:r>
            <a:br/>
            <a:r>
              <a:t>1000 mGy: 28 RIF/Gy</a:t>
            </a:r>
          </a:p>
          <a:p>
            <a:pPr algn="l">
              <a:spcBef>
                <a:spcPts val="4500"/>
              </a:spcBef>
              <a:defRPr sz="5900">
                <a:solidFill>
                  <a:srgbClr val="000000"/>
                </a:solidFill>
              </a:defRPr>
            </a:pPr>
            <a:r>
              <a:t>@  100 mGy, get 7.3/4 RIF/Gy,     &gt;1, so repairability OK.</a:t>
            </a:r>
            <a:br/>
            <a:r>
              <a:t>@1000 mGy, get 28/40 RIF/Gy,    &lt;1, so repair system overwhelmed.</a:t>
            </a:r>
          </a:p>
          <a:p>
            <a:pPr algn="l">
              <a:spcBef>
                <a:spcPts val="4500"/>
              </a:spcBef>
              <a:defRPr sz="5900">
                <a:solidFill>
                  <a:srgbClr val="000000"/>
                </a:solidFill>
              </a:defRPr>
            </a:pPr>
            <a:r>
              <a:t>Repairs are nonlinear with dose rate.</a:t>
            </a:r>
          </a:p>
        </p:txBody>
      </p:sp>
      <p:sp>
        <p:nvSpPr>
          <p:cNvPr id="279" name="Jack Devanney gordianknotbook.com"/>
          <p:cNvSpPr txBox="1"/>
          <p:nvPr/>
        </p:nvSpPr>
        <p:spPr>
          <a:xfrm>
            <a:off x="18203742" y="13096540"/>
            <a:ext cx="5275175"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Jack Devanney </a:t>
            </a:r>
            <a:r>
              <a:rPr u="sng">
                <a:hlinkClick r:id="rId4" invalidUrl="" action="" tgtFrame="" tooltip="" history="1" highlightClick="0" endSnd="0"/>
              </a:rPr>
              <a:t>gordianknotbook.com</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3" name="Picture 3" descr="Picture 3"/>
          <p:cNvPicPr>
            <a:picLocks noChangeAspect="1"/>
          </p:cNvPicPr>
          <p:nvPr/>
        </p:nvPicPr>
        <p:blipFill>
          <a:blip r:embed="rId3">
            <a:extLst/>
          </a:blip>
          <a:stretch>
            <a:fillRect/>
          </a:stretch>
        </p:blipFill>
        <p:spPr>
          <a:xfrm>
            <a:off x="13409003" y="0"/>
            <a:ext cx="10596452" cy="13716001"/>
          </a:xfrm>
          <a:prstGeom prst="rect">
            <a:avLst/>
          </a:prstGeom>
          <a:ln w="12700">
            <a:miter lim="400000"/>
          </a:ln>
        </p:spPr>
      </p:pic>
      <p:sp>
        <p:nvSpPr>
          <p:cNvPr id="284" name="TextBox 2"/>
          <p:cNvSpPr txBox="1"/>
          <p:nvPr/>
        </p:nvSpPr>
        <p:spPr>
          <a:xfrm>
            <a:off x="557622" y="-71356"/>
            <a:ext cx="12600317" cy="13618243"/>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b="1" sz="7000">
                <a:solidFill>
                  <a:srgbClr val="000000"/>
                </a:solidFill>
              </a:defRPr>
            </a:pPr>
            <a:r>
              <a:t>Fukushima evacuation killed 2,000 citizens.</a:t>
            </a:r>
          </a:p>
          <a:p>
            <a:pPr algn="l" defTabSz="1219200">
              <a:defRPr sz="5800">
                <a:solidFill>
                  <a:srgbClr val="000000"/>
                </a:solidFill>
              </a:defRPr>
            </a:pPr>
          </a:p>
          <a:p>
            <a:pPr algn="l" defTabSz="1219200">
              <a:defRPr sz="5800">
                <a:solidFill>
                  <a:srgbClr val="000000"/>
                </a:solidFill>
              </a:defRPr>
            </a:pPr>
            <a:r>
              <a:t>Japan evacuated the black-lined area.</a:t>
            </a:r>
          </a:p>
          <a:p>
            <a:pPr algn="l" defTabSz="1219200">
              <a:defRPr sz="5800">
                <a:solidFill>
                  <a:srgbClr val="000000"/>
                </a:solidFill>
              </a:defRPr>
            </a:pPr>
          </a:p>
          <a:p>
            <a:pPr algn="l" defTabSz="1219200">
              <a:defRPr sz="5800">
                <a:solidFill>
                  <a:srgbClr val="000000"/>
                </a:solidFill>
              </a:defRPr>
            </a:pPr>
            <a:r>
              <a:t>IAEA published recommendation: evacuate the </a:t>
            </a:r>
            <a:r>
              <a:rPr>
                <a:solidFill>
                  <a:srgbClr val="FF0000"/>
                </a:solidFill>
              </a:rPr>
              <a:t>red</a:t>
            </a:r>
            <a:r>
              <a:t> area.</a:t>
            </a:r>
          </a:p>
          <a:p>
            <a:pPr algn="l" defTabSz="1219200">
              <a:defRPr sz="5800">
                <a:solidFill>
                  <a:srgbClr val="000000"/>
                </a:solidFill>
              </a:defRPr>
            </a:pPr>
          </a:p>
          <a:p>
            <a:pPr algn="l" defTabSz="1219200">
              <a:defRPr sz="5800">
                <a:solidFill>
                  <a:srgbClr val="000000"/>
                </a:solidFill>
                <a:latin typeface="Arial"/>
                <a:ea typeface="Arial"/>
                <a:cs typeface="Arial"/>
                <a:sym typeface="Arial"/>
              </a:defRPr>
            </a:pPr>
            <a:r>
              <a:t>Evacuation was unnecessary anywhere.</a:t>
            </a:r>
          </a:p>
          <a:p>
            <a:pPr algn="l" defTabSz="1219200">
              <a:defRPr sz="5800">
                <a:solidFill>
                  <a:srgbClr val="000000"/>
                </a:solidFill>
                <a:latin typeface="Arial"/>
                <a:ea typeface="Arial"/>
                <a:cs typeface="Arial"/>
                <a:sym typeface="Arial"/>
              </a:defRPr>
            </a:pPr>
          </a:p>
          <a:p>
            <a:pPr algn="l" defTabSz="1219200">
              <a:defRPr sz="5800">
                <a:solidFill>
                  <a:srgbClr val="000000"/>
                </a:solidFill>
                <a:latin typeface="Arial"/>
                <a:ea typeface="Arial"/>
                <a:cs typeface="Arial"/>
                <a:sym typeface="Arial"/>
              </a:defRPr>
            </a:pPr>
            <a:r>
              <a:t>No one died from radiation.</a:t>
            </a:r>
          </a:p>
          <a:p>
            <a:pPr algn="l" defTabSz="1219200">
              <a:defRPr sz="5800">
                <a:solidFill>
                  <a:srgbClr val="000000"/>
                </a:solidFill>
                <a:latin typeface="Arial"/>
                <a:ea typeface="Arial"/>
                <a:cs typeface="Arial"/>
                <a:sym typeface="Arial"/>
              </a:defRPr>
            </a:pPr>
          </a:p>
          <a:p>
            <a:pPr algn="l" defTabSz="1219200">
              <a:defRPr sz="5800">
                <a:solidFill>
                  <a:srgbClr val="000000"/>
                </a:solidFill>
                <a:latin typeface="Arial"/>
                <a:ea typeface="Arial"/>
                <a:cs typeface="Arial"/>
                <a:sym typeface="Arial"/>
              </a:defRPr>
            </a:pPr>
            <a:r>
              <a:t>20,000 died from the tsunami.</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TextBox 2"/>
          <p:cNvSpPr txBox="1"/>
          <p:nvPr/>
        </p:nvSpPr>
        <p:spPr>
          <a:xfrm>
            <a:off x="289958" y="159428"/>
            <a:ext cx="23804083" cy="1446270"/>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lvl1pPr algn="l" defTabSz="1219200">
              <a:defRPr b="1" sz="8000">
                <a:solidFill>
                  <a:srgbClr val="000000"/>
                </a:solidFill>
              </a:defRPr>
            </a:lvl1pPr>
          </a:lstStyle>
          <a:p>
            <a:pPr/>
            <a:r>
              <a:t>Tritium in Fukushima water release is harmless.</a:t>
            </a:r>
          </a:p>
        </p:txBody>
      </p:sp>
      <p:pic>
        <p:nvPicPr>
          <p:cNvPr id="289" name="Image" descr="Image"/>
          <p:cNvPicPr>
            <a:picLocks noChangeAspect="1"/>
          </p:cNvPicPr>
          <p:nvPr/>
        </p:nvPicPr>
        <p:blipFill>
          <a:blip r:embed="rId3">
            <a:extLst/>
          </a:blip>
          <a:srcRect l="0" t="0" r="13590" b="11442"/>
          <a:stretch>
            <a:fillRect/>
          </a:stretch>
        </p:blipFill>
        <p:spPr>
          <a:xfrm>
            <a:off x="13994023" y="1967657"/>
            <a:ext cx="9492125" cy="6602085"/>
          </a:xfrm>
          <a:prstGeom prst="rect">
            <a:avLst/>
          </a:prstGeom>
          <a:ln w="12700">
            <a:miter lim="400000"/>
          </a:ln>
        </p:spPr>
      </p:pic>
      <p:sp>
        <p:nvSpPr>
          <p:cNvPr id="290" name="TextBox 2"/>
          <p:cNvSpPr txBox="1"/>
          <p:nvPr/>
        </p:nvSpPr>
        <p:spPr>
          <a:xfrm>
            <a:off x="13647280" y="8754701"/>
            <a:ext cx="10035741" cy="1247750"/>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lvl1pPr algn="l" defTabSz="1219200">
              <a:defRPr sz="3400">
                <a:solidFill>
                  <a:srgbClr val="000000"/>
                </a:solidFill>
              </a:defRPr>
            </a:lvl1pPr>
          </a:lstStyle>
          <a:p>
            <a:pPr/>
            <a:r>
              <a:t>Tanks storing treated groundwater flowing through destroyed fission power plants at Fukushima</a:t>
            </a:r>
          </a:p>
        </p:txBody>
      </p:sp>
      <p:sp>
        <p:nvSpPr>
          <p:cNvPr id="291" name="https://www.forbes.com/sites/jamesconca/2017/11/29/japan-should-release-tritium-contaminated-water-to-the-ocean"/>
          <p:cNvSpPr txBox="1"/>
          <p:nvPr/>
        </p:nvSpPr>
        <p:spPr>
          <a:xfrm>
            <a:off x="98077" y="13294305"/>
            <a:ext cx="16225724"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https://www.forbes.com/sites/jamesconca/2017/11/29/japan-should-release-tritium-contaminated-water-to-the-ocean</a:t>
            </a:r>
          </a:p>
        </p:txBody>
      </p:sp>
      <p:sp>
        <p:nvSpPr>
          <p:cNvPr id="292" name="https://www.jstor.org/stable/3570515"/>
          <p:cNvSpPr txBox="1"/>
          <p:nvPr/>
        </p:nvSpPr>
        <p:spPr>
          <a:xfrm>
            <a:off x="17852214" y="13294305"/>
            <a:ext cx="516331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https://www.jstor.org/stable/3570515</a:t>
            </a:r>
          </a:p>
        </p:txBody>
      </p:sp>
      <p:sp>
        <p:nvSpPr>
          <p:cNvPr id="293" name="TextBox 2"/>
          <p:cNvSpPr txBox="1"/>
          <p:nvPr/>
        </p:nvSpPr>
        <p:spPr>
          <a:xfrm>
            <a:off x="651629" y="1758505"/>
            <a:ext cx="12997296" cy="10789800"/>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marL="629708" indent="-629708" algn="l" defTabSz="1219200">
              <a:lnSpc>
                <a:spcPct val="150000"/>
              </a:lnSpc>
              <a:buSzPct val="100000"/>
              <a:buAutoNum type="arabicPeriod" startAt="1"/>
              <a:defRPr sz="4800">
                <a:solidFill>
                  <a:srgbClr val="000000"/>
                </a:solidFill>
              </a:defRPr>
            </a:pPr>
            <a:r>
              <a:t>Tritium is hydrogen with 2 neutrons.</a:t>
            </a:r>
          </a:p>
          <a:p>
            <a:pPr marL="629708" indent="-629708" algn="l" defTabSz="1219200">
              <a:lnSpc>
                <a:spcPct val="150000"/>
              </a:lnSpc>
              <a:buSzPct val="100000"/>
              <a:buAutoNum type="arabicPeriod" startAt="1"/>
              <a:defRPr sz="4800">
                <a:solidFill>
                  <a:srgbClr val="000000"/>
                </a:solidFill>
              </a:defRPr>
            </a:pPr>
            <a:r>
              <a:t>Decays to He-3, releasing electron.</a:t>
            </a:r>
          </a:p>
          <a:p>
            <a:pPr marL="629708" indent="-629708" algn="l" defTabSz="1219200">
              <a:lnSpc>
                <a:spcPct val="150000"/>
              </a:lnSpc>
              <a:buSzPct val="100000"/>
              <a:buAutoNum type="arabicPeriod" startAt="1"/>
              <a:defRPr sz="4800">
                <a:solidFill>
                  <a:srgbClr val="000000"/>
                </a:solidFill>
              </a:defRPr>
            </a:pPr>
            <a:r>
              <a:t>Each electron releases: </a:t>
            </a:r>
            <a:r>
              <a:rPr b="1"/>
              <a:t>6,000 eV, </a:t>
            </a:r>
            <a:r>
              <a:t>average</a:t>
            </a:r>
            <a:r>
              <a:rPr b="1"/>
              <a:t>.</a:t>
            </a:r>
          </a:p>
          <a:p>
            <a:pPr marL="629708" indent="-629708" algn="l" defTabSz="1219200">
              <a:lnSpc>
                <a:spcPct val="150000"/>
              </a:lnSpc>
              <a:buSzPct val="100000"/>
              <a:buAutoNum type="arabicPeriod" startAt="1"/>
              <a:defRPr sz="4800">
                <a:solidFill>
                  <a:srgbClr val="000000"/>
                </a:solidFill>
              </a:defRPr>
            </a:pPr>
            <a:r>
              <a:t>Decay half-life: </a:t>
            </a:r>
            <a:r>
              <a:rPr b="1"/>
              <a:t>12 years</a:t>
            </a:r>
            <a:r>
              <a:t>.</a:t>
            </a:r>
          </a:p>
          <a:p>
            <a:pPr marL="629708" indent="-629708" algn="l" defTabSz="1219200">
              <a:lnSpc>
                <a:spcPct val="150000"/>
              </a:lnSpc>
              <a:buSzPct val="100000"/>
              <a:buAutoNum type="arabicPeriod" startAt="1"/>
              <a:defRPr sz="4800">
                <a:solidFill>
                  <a:srgbClr val="000000"/>
                </a:solidFill>
              </a:defRPr>
            </a:pPr>
            <a:r>
              <a:t>Biological excretion half-life: </a:t>
            </a:r>
            <a:r>
              <a:rPr b="1"/>
              <a:t>10 days</a:t>
            </a:r>
            <a:r>
              <a:t>.</a:t>
            </a:r>
          </a:p>
          <a:p>
            <a:pPr marL="629708" indent="-629708" algn="l" defTabSz="1219200">
              <a:lnSpc>
                <a:spcPct val="150000"/>
              </a:lnSpc>
              <a:buSzPct val="100000"/>
              <a:buAutoNum type="arabicPeriod" startAt="1"/>
              <a:defRPr sz="4800">
                <a:solidFill>
                  <a:srgbClr val="000000"/>
                </a:solidFill>
              </a:defRPr>
            </a:pPr>
            <a:r>
              <a:t>Cosmic rays make </a:t>
            </a:r>
            <a:r>
              <a:rPr b="1"/>
              <a:t>15e16 Bq </a:t>
            </a:r>
            <a:r>
              <a:t>per year.</a:t>
            </a:r>
          </a:p>
          <a:p>
            <a:pPr marL="629708" indent="-629708" algn="l" defTabSz="1219200">
              <a:lnSpc>
                <a:spcPct val="150000"/>
              </a:lnSpc>
              <a:buSzPct val="100000"/>
              <a:buAutoNum type="arabicPeriod" startAt="1"/>
              <a:defRPr sz="4800">
                <a:solidFill>
                  <a:srgbClr val="000000"/>
                </a:solidFill>
              </a:defRPr>
            </a:pPr>
            <a:r>
              <a:t>Fukushima water: </a:t>
            </a:r>
            <a:r>
              <a:rPr b="1"/>
              <a:t>1,000,000 Bq/L x 1e9 L </a:t>
            </a:r>
            <a:endParaRPr b="1"/>
          </a:p>
          <a:p>
            <a:pPr marL="629708" indent="-629708" algn="l" defTabSz="1219200">
              <a:lnSpc>
                <a:spcPct val="150000"/>
              </a:lnSpc>
              <a:buSzPct val="100000"/>
              <a:buAutoNum type="arabicPeriod" startAt="1"/>
              <a:defRPr sz="4800">
                <a:solidFill>
                  <a:srgbClr val="000000"/>
                </a:solidFill>
              </a:defRPr>
            </a:pPr>
            <a:r>
              <a:t>Lethal dose: </a:t>
            </a:r>
            <a:r>
              <a:rPr b="1"/>
              <a:t>8e15 Bq/kg </a:t>
            </a:r>
            <a:r>
              <a:t> (in ~35g mouse).</a:t>
            </a:r>
          </a:p>
          <a:p>
            <a:pPr marL="629708" indent="-629708" algn="l" defTabSz="1219200">
              <a:lnSpc>
                <a:spcPct val="150000"/>
              </a:lnSpc>
              <a:buSzPct val="100000"/>
              <a:buAutoNum type="arabicPeriod" startAt="1"/>
              <a:defRPr sz="4800">
                <a:solidFill>
                  <a:srgbClr val="000000"/>
                </a:solidFill>
              </a:defRPr>
            </a:pPr>
            <a:r>
              <a:t>Safe continuous ingestion: </a:t>
            </a:r>
            <a:r>
              <a:rPr b="1"/>
              <a:t>4,000,000 Bq/L.</a:t>
            </a:r>
            <a:endParaRPr b="1"/>
          </a:p>
          <a:p>
            <a:pPr marL="629708" indent="-629708" algn="l" defTabSz="1219200">
              <a:lnSpc>
                <a:spcPct val="150000"/>
              </a:lnSpc>
              <a:buSzPct val="100000"/>
              <a:buAutoNum type="arabicPeriod" startAt="1"/>
              <a:defRPr sz="4800">
                <a:solidFill>
                  <a:srgbClr val="000000"/>
                </a:solidFill>
              </a:defRPr>
            </a:pPr>
            <a:r>
              <a:t>US drinking water limit: </a:t>
            </a:r>
            <a:r>
              <a:rPr b="1"/>
              <a:t>740 Bq/kg</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TextBox 2"/>
          <p:cNvSpPr txBox="1"/>
          <p:nvPr/>
        </p:nvSpPr>
        <p:spPr>
          <a:xfrm>
            <a:off x="722871" y="118112"/>
            <a:ext cx="22938258" cy="2502581"/>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lvl1pPr algn="l" defTabSz="1219200">
              <a:defRPr b="1" sz="7400">
                <a:solidFill>
                  <a:srgbClr val="000000"/>
                </a:solidFill>
              </a:defRPr>
            </a:lvl1pPr>
          </a:lstStyle>
          <a:p>
            <a:pPr/>
            <a:r>
              <a:t>‘No One Died From Radiation At Fukushima’: IAEA Boss Met With Laughter At COP26</a:t>
            </a:r>
          </a:p>
        </p:txBody>
      </p:sp>
      <p:sp>
        <p:nvSpPr>
          <p:cNvPr id="298" name="“No one died from radiation at Fukushima,” Grossi said, provoking laughter from the audience.…"/>
          <p:cNvSpPr txBox="1"/>
          <p:nvPr/>
        </p:nvSpPr>
        <p:spPr>
          <a:xfrm>
            <a:off x="1275384" y="3083949"/>
            <a:ext cx="21833233" cy="96277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90000"/>
              </a:lnSpc>
              <a:spcBef>
                <a:spcPts val="4500"/>
              </a:spcBef>
              <a:defRPr sz="7600">
                <a:solidFill>
                  <a:srgbClr val="000000"/>
                </a:solidFill>
              </a:defRPr>
            </a:pPr>
            <a:r>
              <a:t>“No one died from radiation at Fukushima,” Grossi said, </a:t>
            </a:r>
            <a:r>
              <a:rPr b="1"/>
              <a:t>provoking laughter from the audience</a:t>
            </a:r>
            <a:r>
              <a:t>. </a:t>
            </a:r>
          </a:p>
          <a:p>
            <a:pPr algn="l">
              <a:lnSpc>
                <a:spcPct val="90000"/>
              </a:lnSpc>
              <a:spcBef>
                <a:spcPts val="4500"/>
              </a:spcBef>
              <a:defRPr sz="7600">
                <a:solidFill>
                  <a:srgbClr val="000000"/>
                </a:solidFill>
              </a:defRPr>
            </a:pPr>
            <a:r>
              <a:t>“I don’t know why you’re laughing, it’s a fact. Thousands of people died because of the tsunami but there were no deaths attributable to exposure to radiation. People died also because of the evacuation, it was very traumatic,” he continued.</a:t>
            </a:r>
          </a:p>
          <a:p>
            <a:pPr algn="l">
              <a:lnSpc>
                <a:spcPct val="90000"/>
              </a:lnSpc>
              <a:spcBef>
                <a:spcPts val="4500"/>
              </a:spcBef>
              <a:defRPr b="1" i="1" sz="7600">
                <a:solidFill>
                  <a:srgbClr val="000000"/>
                </a:solidFill>
              </a:defRPr>
            </a:pPr>
            <a:r>
              <a:t>IPCC scientists’ ignorance is appalling.</a:t>
            </a:r>
          </a:p>
        </p:txBody>
      </p:sp>
      <p:sp>
        <p:nvSpPr>
          <p:cNvPr id="299" name="https://www.forbes.com/sites/sofialottopersio/2021/11/04/no-one-died-from-radiation-at-fukushima-iaea-boss-statement-met-with-laughter-at-cop26/?sh=697b8ba27a47"/>
          <p:cNvSpPr txBox="1"/>
          <p:nvPr/>
        </p:nvSpPr>
        <p:spPr>
          <a:xfrm>
            <a:off x="193693" y="13227129"/>
            <a:ext cx="23365054"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https://www.forbes.com/sites/sofialottopersio/2021/11/04/no-one-died-from-radiation-at-fukushima-iaea-boss-statement-met-with-laughter-at-cop26/?sh=697b8ba27a47</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TextBox 2"/>
          <p:cNvSpPr txBox="1"/>
          <p:nvPr/>
        </p:nvSpPr>
        <p:spPr>
          <a:xfrm>
            <a:off x="2692252" y="5793801"/>
            <a:ext cx="19458664" cy="7091783"/>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sz="6400">
                <a:solidFill>
                  <a:srgbClr val="000000"/>
                </a:solidFill>
              </a:defRPr>
            </a:pPr>
            <a:r>
              <a:t>…The Dirty Harry atomic bomb test in 1953 dropped </a:t>
            </a:r>
            <a:r>
              <a:rPr b="1"/>
              <a:t>two to three times as much radioactive fallout</a:t>
            </a:r>
            <a:r>
              <a:t> on the residents of St. George, Utah, than people near Fukushima were exposed to. There was no evacuation in Utah. People were asked to stay indoors that day; there was </a:t>
            </a:r>
            <a:r>
              <a:rPr b="1"/>
              <a:t>no increase in cancer</a:t>
            </a:r>
            <a:r>
              <a:t> rates. …</a:t>
            </a:r>
          </a:p>
        </p:txBody>
      </p:sp>
      <p:pic>
        <p:nvPicPr>
          <p:cNvPr id="304" name="Image" descr="Image"/>
          <p:cNvPicPr>
            <a:picLocks noChangeAspect="1"/>
          </p:cNvPicPr>
          <p:nvPr/>
        </p:nvPicPr>
        <p:blipFill>
          <a:blip r:embed="rId3">
            <a:extLst/>
          </a:blip>
          <a:stretch>
            <a:fillRect/>
          </a:stretch>
        </p:blipFill>
        <p:spPr>
          <a:xfrm>
            <a:off x="1233214" y="2847020"/>
            <a:ext cx="23182431" cy="2645704"/>
          </a:xfrm>
          <a:prstGeom prst="rect">
            <a:avLst/>
          </a:prstGeom>
          <a:ln w="12700">
            <a:miter lim="400000"/>
          </a:ln>
        </p:spPr>
      </p:pic>
      <p:pic>
        <p:nvPicPr>
          <p:cNvPr id="305" name="Image" descr="Image"/>
          <p:cNvPicPr>
            <a:picLocks noChangeAspect="1"/>
          </p:cNvPicPr>
          <p:nvPr/>
        </p:nvPicPr>
        <p:blipFill>
          <a:blip r:embed="rId4">
            <a:extLst/>
          </a:blip>
          <a:stretch>
            <a:fillRect/>
          </a:stretch>
        </p:blipFill>
        <p:spPr>
          <a:xfrm>
            <a:off x="1559878" y="413451"/>
            <a:ext cx="20720429" cy="2132492"/>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Rectangle 28"/>
          <p:cNvSpPr/>
          <p:nvPr/>
        </p:nvSpPr>
        <p:spPr>
          <a:xfrm>
            <a:off x="-105264" y="-120108"/>
            <a:ext cx="24594528" cy="13956216"/>
          </a:xfrm>
          <a:prstGeom prst="rect">
            <a:avLst/>
          </a:prstGeom>
          <a:solidFill>
            <a:srgbClr val="2E719C"/>
          </a:solidFill>
          <a:ln w="12700">
            <a:miter lim="400000"/>
          </a:ln>
        </p:spPr>
        <p:txBody>
          <a:bodyPr lIns="67960" tIns="67960" rIns="67960" bIns="67960" anchor="ctr"/>
          <a:lstStyle/>
          <a:p>
            <a:pPr defTabSz="1828800">
              <a:defRPr sz="3200">
                <a:solidFill>
                  <a:srgbClr val="FFFFFF"/>
                </a:solidFill>
                <a:latin typeface="Calibri"/>
                <a:ea typeface="Calibri"/>
                <a:cs typeface="Calibri"/>
                <a:sym typeface="Calibri"/>
              </a:defRPr>
            </a:pPr>
          </a:p>
        </p:txBody>
      </p:sp>
      <p:grpSp>
        <p:nvGrpSpPr>
          <p:cNvPr id="330" name="Group 6"/>
          <p:cNvGrpSpPr/>
          <p:nvPr/>
        </p:nvGrpSpPr>
        <p:grpSpPr>
          <a:xfrm>
            <a:off x="1553109" y="2042959"/>
            <a:ext cx="17769078" cy="12092182"/>
            <a:chOff x="0" y="0"/>
            <a:chExt cx="17769076" cy="12092180"/>
          </a:xfrm>
        </p:grpSpPr>
        <p:grpSp>
          <p:nvGrpSpPr>
            <p:cNvPr id="316" name="Group 7"/>
            <p:cNvGrpSpPr/>
            <p:nvPr/>
          </p:nvGrpSpPr>
          <p:grpSpPr>
            <a:xfrm>
              <a:off x="2876008" y="70409"/>
              <a:ext cx="12972469" cy="9983566"/>
              <a:chOff x="0" y="0"/>
              <a:chExt cx="12972467" cy="9983564"/>
            </a:xfrm>
          </p:grpSpPr>
          <p:sp>
            <p:nvSpPr>
              <p:cNvPr id="310" name="Rectangle 21"/>
              <p:cNvSpPr/>
              <p:nvPr/>
            </p:nvSpPr>
            <p:spPr>
              <a:xfrm>
                <a:off x="0" y="0"/>
                <a:ext cx="12972469" cy="1355793"/>
              </a:xfrm>
              <a:prstGeom prst="rect">
                <a:avLst/>
              </a:prstGeom>
              <a:solidFill>
                <a:srgbClr val="FFFF00"/>
              </a:solidFill>
              <a:ln w="12700" cap="flat">
                <a:solidFill>
                  <a:srgbClr val="32538F"/>
                </a:solidFill>
                <a:prstDash val="solid"/>
                <a:miter lim="800000"/>
              </a:ln>
              <a:effectLst/>
            </p:spPr>
            <p:txBody>
              <a:bodyPr wrap="square" lIns="67960" tIns="67960" rIns="67960" bIns="67960" numCol="1" anchor="ctr">
                <a:noAutofit/>
              </a:bodyPr>
              <a:lstStyle/>
              <a:p>
                <a:pPr defTabSz="1828800">
                  <a:defRPr sz="3200">
                    <a:solidFill>
                      <a:srgbClr val="FFFFFF"/>
                    </a:solidFill>
                    <a:latin typeface="Calibri"/>
                    <a:ea typeface="Calibri"/>
                    <a:cs typeface="Calibri"/>
                    <a:sym typeface="Calibri"/>
                  </a:defRPr>
                </a:pPr>
              </a:p>
            </p:txBody>
          </p:sp>
          <p:sp>
            <p:nvSpPr>
              <p:cNvPr id="311" name="Rectangle 22"/>
              <p:cNvSpPr/>
              <p:nvPr/>
            </p:nvSpPr>
            <p:spPr>
              <a:xfrm>
                <a:off x="0" y="1725554"/>
                <a:ext cx="9706242" cy="1355793"/>
              </a:xfrm>
              <a:prstGeom prst="rect">
                <a:avLst/>
              </a:prstGeom>
              <a:solidFill>
                <a:srgbClr val="FFFF00"/>
              </a:solidFill>
              <a:ln w="12700" cap="flat">
                <a:solidFill>
                  <a:srgbClr val="32538F"/>
                </a:solidFill>
                <a:prstDash val="solid"/>
                <a:miter lim="800000"/>
              </a:ln>
              <a:effectLst/>
            </p:spPr>
            <p:txBody>
              <a:bodyPr wrap="square" lIns="67960" tIns="67960" rIns="67960" bIns="67960" numCol="1" anchor="ctr">
                <a:noAutofit/>
              </a:bodyPr>
              <a:lstStyle/>
              <a:p>
                <a:pPr defTabSz="1828800">
                  <a:defRPr sz="3200">
                    <a:solidFill>
                      <a:srgbClr val="FFFFFF"/>
                    </a:solidFill>
                    <a:latin typeface="Calibri"/>
                    <a:ea typeface="Calibri"/>
                    <a:cs typeface="Calibri"/>
                    <a:sym typeface="Calibri"/>
                  </a:defRPr>
                </a:pPr>
              </a:p>
            </p:txBody>
          </p:sp>
          <p:sp>
            <p:nvSpPr>
              <p:cNvPr id="312" name="Rectangle 23"/>
              <p:cNvSpPr/>
              <p:nvPr/>
            </p:nvSpPr>
            <p:spPr>
              <a:xfrm>
                <a:off x="0" y="3451108"/>
                <a:ext cx="7271977" cy="1355794"/>
              </a:xfrm>
              <a:prstGeom prst="rect">
                <a:avLst/>
              </a:prstGeom>
              <a:solidFill>
                <a:srgbClr val="FFFF00"/>
              </a:solidFill>
              <a:ln w="12700" cap="flat">
                <a:solidFill>
                  <a:srgbClr val="32538F"/>
                </a:solidFill>
                <a:prstDash val="solid"/>
                <a:miter lim="800000"/>
              </a:ln>
              <a:effectLst/>
            </p:spPr>
            <p:txBody>
              <a:bodyPr wrap="square" lIns="67960" tIns="67960" rIns="67960" bIns="67960" numCol="1" anchor="ctr">
                <a:noAutofit/>
              </a:bodyPr>
              <a:lstStyle/>
              <a:p>
                <a:pPr defTabSz="1828800">
                  <a:defRPr sz="3200">
                    <a:solidFill>
                      <a:srgbClr val="FFFFFF"/>
                    </a:solidFill>
                    <a:latin typeface="Calibri"/>
                    <a:ea typeface="Calibri"/>
                    <a:cs typeface="Calibri"/>
                    <a:sym typeface="Calibri"/>
                  </a:defRPr>
                </a:pPr>
              </a:p>
            </p:txBody>
          </p:sp>
          <p:sp>
            <p:nvSpPr>
              <p:cNvPr id="313" name="Rectangle 24"/>
              <p:cNvSpPr/>
              <p:nvPr/>
            </p:nvSpPr>
            <p:spPr>
              <a:xfrm>
                <a:off x="0" y="5176662"/>
                <a:ext cx="1817995" cy="1355794"/>
              </a:xfrm>
              <a:prstGeom prst="rect">
                <a:avLst/>
              </a:prstGeom>
              <a:solidFill>
                <a:srgbClr val="FFFF00"/>
              </a:solidFill>
              <a:ln w="12700" cap="flat">
                <a:solidFill>
                  <a:srgbClr val="32538F"/>
                </a:solidFill>
                <a:prstDash val="solid"/>
                <a:miter lim="800000"/>
              </a:ln>
              <a:effectLst/>
            </p:spPr>
            <p:txBody>
              <a:bodyPr wrap="square" lIns="67960" tIns="67960" rIns="67960" bIns="67960" numCol="1" anchor="ctr">
                <a:noAutofit/>
              </a:bodyPr>
              <a:lstStyle/>
              <a:p>
                <a:pPr defTabSz="1828800">
                  <a:defRPr sz="3200">
                    <a:solidFill>
                      <a:srgbClr val="FFFFFF"/>
                    </a:solidFill>
                    <a:latin typeface="Calibri"/>
                    <a:ea typeface="Calibri"/>
                    <a:cs typeface="Calibri"/>
                    <a:sym typeface="Calibri"/>
                  </a:defRPr>
                </a:pPr>
              </a:p>
            </p:txBody>
          </p:sp>
          <p:sp>
            <p:nvSpPr>
              <p:cNvPr id="314" name="Rectangle 25"/>
              <p:cNvSpPr/>
              <p:nvPr/>
            </p:nvSpPr>
            <p:spPr>
              <a:xfrm>
                <a:off x="0" y="6902216"/>
                <a:ext cx="1078471" cy="1355794"/>
              </a:xfrm>
              <a:prstGeom prst="rect">
                <a:avLst/>
              </a:prstGeom>
              <a:solidFill>
                <a:srgbClr val="FFFF00"/>
              </a:solidFill>
              <a:ln w="12700" cap="flat">
                <a:solidFill>
                  <a:srgbClr val="32538F"/>
                </a:solidFill>
                <a:prstDash val="solid"/>
                <a:miter lim="800000"/>
              </a:ln>
              <a:effectLst/>
            </p:spPr>
            <p:txBody>
              <a:bodyPr wrap="square" lIns="67960" tIns="67960" rIns="67960" bIns="67960" numCol="1" anchor="ctr">
                <a:noAutofit/>
              </a:bodyPr>
              <a:lstStyle/>
              <a:p>
                <a:pPr defTabSz="1828800">
                  <a:defRPr sz="3200">
                    <a:solidFill>
                      <a:srgbClr val="FFFFFF"/>
                    </a:solidFill>
                    <a:latin typeface="Calibri"/>
                    <a:ea typeface="Calibri"/>
                    <a:cs typeface="Calibri"/>
                    <a:sym typeface="Calibri"/>
                  </a:defRPr>
                </a:pPr>
              </a:p>
            </p:txBody>
          </p:sp>
          <p:sp>
            <p:nvSpPr>
              <p:cNvPr id="315" name="Rectangle 26"/>
              <p:cNvSpPr/>
              <p:nvPr/>
            </p:nvSpPr>
            <p:spPr>
              <a:xfrm>
                <a:off x="0" y="8627771"/>
                <a:ext cx="110926" cy="1355794"/>
              </a:xfrm>
              <a:prstGeom prst="rect">
                <a:avLst/>
              </a:prstGeom>
              <a:solidFill>
                <a:srgbClr val="FFFF00"/>
              </a:solidFill>
              <a:ln w="12700" cap="flat">
                <a:solidFill>
                  <a:srgbClr val="32538F"/>
                </a:solidFill>
                <a:prstDash val="solid"/>
                <a:miter lim="800000"/>
              </a:ln>
              <a:effectLst/>
            </p:spPr>
            <p:txBody>
              <a:bodyPr wrap="square" lIns="67960" tIns="67960" rIns="67960" bIns="67960" numCol="1" anchor="ctr">
                <a:noAutofit/>
              </a:bodyPr>
              <a:lstStyle/>
              <a:p>
                <a:pPr defTabSz="1828800">
                  <a:defRPr sz="3200">
                    <a:solidFill>
                      <a:srgbClr val="FFFFFF"/>
                    </a:solidFill>
                    <a:latin typeface="Calibri"/>
                    <a:ea typeface="Calibri"/>
                    <a:cs typeface="Calibri"/>
                    <a:sym typeface="Calibri"/>
                  </a:defRPr>
                </a:pPr>
              </a:p>
            </p:txBody>
          </p:sp>
        </p:grpSp>
        <p:sp>
          <p:nvSpPr>
            <p:cNvPr id="317" name="TextBox 8"/>
            <p:cNvSpPr txBox="1"/>
            <p:nvPr/>
          </p:nvSpPr>
          <p:spPr>
            <a:xfrm>
              <a:off x="15949561" y="340020"/>
              <a:ext cx="1819516" cy="9199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7960" tIns="67960" rIns="67960" bIns="67960" numCol="1" anchor="t">
              <a:noAutofit/>
            </a:bodyPr>
            <a:lstStyle>
              <a:lvl1pPr algn="l" defTabSz="1828800">
                <a:defRPr sz="3200">
                  <a:solidFill>
                    <a:srgbClr val="FFFFFF"/>
                  </a:solidFill>
                  <a:latin typeface="Adobe Fan Heiti Std B"/>
                  <a:ea typeface="Adobe Fan Heiti Std B"/>
                  <a:cs typeface="Adobe Fan Heiti Std B"/>
                  <a:sym typeface="Adobe Fan Heiti Std B"/>
                </a:defRPr>
              </a:lvl1pPr>
            </a:lstStyle>
            <a:p>
              <a:pPr/>
              <a:r>
                <a:t>32.72</a:t>
              </a:r>
            </a:p>
          </p:txBody>
        </p:sp>
        <p:sp>
          <p:nvSpPr>
            <p:cNvPr id="318" name="TextBox 9"/>
            <p:cNvSpPr txBox="1"/>
            <p:nvPr/>
          </p:nvSpPr>
          <p:spPr>
            <a:xfrm>
              <a:off x="12729198" y="2167404"/>
              <a:ext cx="1819516" cy="9199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7960" tIns="67960" rIns="67960" bIns="67960" numCol="1" anchor="t">
              <a:noAutofit/>
            </a:bodyPr>
            <a:lstStyle>
              <a:lvl1pPr algn="l" defTabSz="1828800">
                <a:defRPr sz="3200">
                  <a:solidFill>
                    <a:srgbClr val="FFFFFF"/>
                  </a:solidFill>
                  <a:latin typeface="Adobe Fan Heiti Std B"/>
                  <a:ea typeface="Adobe Fan Heiti Std B"/>
                  <a:cs typeface="Adobe Fan Heiti Std B"/>
                  <a:sym typeface="Adobe Fan Heiti Std B"/>
                </a:defRPr>
              </a:lvl1pPr>
            </a:lstStyle>
            <a:p>
              <a:pPr/>
              <a:r>
                <a:t>24.62</a:t>
              </a:r>
            </a:p>
          </p:txBody>
        </p:sp>
        <p:sp>
          <p:nvSpPr>
            <p:cNvPr id="319" name="TextBox 10"/>
            <p:cNvSpPr txBox="1"/>
            <p:nvPr/>
          </p:nvSpPr>
          <p:spPr>
            <a:xfrm>
              <a:off x="10220992" y="3735263"/>
              <a:ext cx="1819516" cy="9199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7960" tIns="67960" rIns="67960" bIns="67960" numCol="1" anchor="t">
              <a:noAutofit/>
            </a:bodyPr>
            <a:lstStyle>
              <a:lvl1pPr algn="l" defTabSz="1828800">
                <a:defRPr sz="3200">
                  <a:solidFill>
                    <a:srgbClr val="FFFFFF"/>
                  </a:solidFill>
                  <a:latin typeface="Adobe Gothic Std B"/>
                  <a:ea typeface="Adobe Gothic Std B"/>
                  <a:cs typeface="Adobe Gothic Std B"/>
                  <a:sym typeface="Adobe Gothic Std B"/>
                </a:defRPr>
              </a:lvl1pPr>
            </a:lstStyle>
            <a:p>
              <a:pPr/>
              <a:r>
                <a:t>18.43</a:t>
              </a:r>
            </a:p>
          </p:txBody>
        </p:sp>
        <p:sp>
          <p:nvSpPr>
            <p:cNvPr id="320" name="TextBox 11"/>
            <p:cNvSpPr txBox="1"/>
            <p:nvPr/>
          </p:nvSpPr>
          <p:spPr>
            <a:xfrm>
              <a:off x="4823166" y="5482657"/>
              <a:ext cx="1819516" cy="10711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7960" tIns="67960" rIns="67960" bIns="67960" numCol="1" anchor="t">
              <a:noAutofit/>
            </a:bodyPr>
            <a:lstStyle>
              <a:lvl1pPr algn="l" defTabSz="1828800">
                <a:defRPr sz="3800">
                  <a:solidFill>
                    <a:srgbClr val="FFFFFF"/>
                  </a:solidFill>
                  <a:latin typeface="Adobe Fan Heiti Std B"/>
                  <a:ea typeface="Adobe Fan Heiti Std B"/>
                  <a:cs typeface="Adobe Fan Heiti Std B"/>
                  <a:sym typeface="Adobe Fan Heiti Std B"/>
                </a:defRPr>
              </a:lvl1pPr>
            </a:lstStyle>
            <a:p>
              <a:pPr/>
              <a:r>
                <a:t>4.63</a:t>
              </a:r>
            </a:p>
          </p:txBody>
        </p:sp>
        <p:sp>
          <p:nvSpPr>
            <p:cNvPr id="321" name="TextBox 12"/>
            <p:cNvSpPr txBox="1"/>
            <p:nvPr/>
          </p:nvSpPr>
          <p:spPr>
            <a:xfrm>
              <a:off x="3961553" y="7208211"/>
              <a:ext cx="1819517" cy="10711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7960" tIns="67960" rIns="67960" bIns="67960" numCol="1" anchor="t">
              <a:noAutofit/>
            </a:bodyPr>
            <a:lstStyle>
              <a:lvl1pPr algn="l" defTabSz="1828800">
                <a:defRPr sz="3800">
                  <a:solidFill>
                    <a:srgbClr val="FFFFFF"/>
                  </a:solidFill>
                  <a:latin typeface="Adobe Gothic Std B"/>
                  <a:ea typeface="Adobe Gothic Std B"/>
                  <a:cs typeface="Adobe Gothic Std B"/>
                  <a:sym typeface="Adobe Gothic Std B"/>
                </a:defRPr>
              </a:lvl1pPr>
            </a:lstStyle>
            <a:p>
              <a:pPr/>
              <a:r>
                <a:t>2.82</a:t>
              </a:r>
            </a:p>
          </p:txBody>
        </p:sp>
        <p:sp>
          <p:nvSpPr>
            <p:cNvPr id="322" name="TextBox 13"/>
            <p:cNvSpPr txBox="1"/>
            <p:nvPr/>
          </p:nvSpPr>
          <p:spPr>
            <a:xfrm>
              <a:off x="3137039" y="8933767"/>
              <a:ext cx="1819516" cy="10711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7960" tIns="67960" rIns="67960" bIns="67960" numCol="1" anchor="t">
              <a:noAutofit/>
            </a:bodyPr>
            <a:lstStyle>
              <a:lvl1pPr algn="l" defTabSz="1828800">
                <a:defRPr sz="3800">
                  <a:solidFill>
                    <a:srgbClr val="FFFFFF"/>
                  </a:solidFill>
                  <a:latin typeface="Adobe Fan Heiti Std B"/>
                  <a:ea typeface="Adobe Fan Heiti Std B"/>
                  <a:cs typeface="Adobe Fan Heiti Std B"/>
                  <a:sym typeface="Adobe Fan Heiti Std B"/>
                </a:defRPr>
              </a:lvl1pPr>
            </a:lstStyle>
            <a:p>
              <a:pPr/>
              <a:r>
                <a:t>0.07</a:t>
              </a:r>
            </a:p>
          </p:txBody>
        </p:sp>
        <p:sp>
          <p:nvSpPr>
            <p:cNvPr id="323" name="TextBox 14"/>
            <p:cNvSpPr txBox="1"/>
            <p:nvPr/>
          </p:nvSpPr>
          <p:spPr>
            <a:xfrm>
              <a:off x="652462" y="0"/>
              <a:ext cx="2177924" cy="1826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7960" tIns="67960" rIns="67960" bIns="67960" numCol="1" anchor="t">
              <a:noAutofit/>
            </a:bodyPr>
            <a:lstStyle>
              <a:lvl1pPr algn="l" defTabSz="1828800">
                <a:defRPr sz="3600">
                  <a:solidFill>
                    <a:srgbClr val="FFFFFF"/>
                  </a:solidFill>
                  <a:latin typeface="Adobe Fan Heiti Std B"/>
                  <a:ea typeface="Adobe Fan Heiti Std B"/>
                  <a:cs typeface="Adobe Fan Heiti Std B"/>
                  <a:sym typeface="Adobe Fan Heiti Std B"/>
                </a:defRPr>
              </a:lvl1pPr>
            </a:lstStyle>
            <a:p>
              <a:pPr/>
              <a:r>
                <a:t>Brown Coal</a:t>
              </a:r>
            </a:p>
          </p:txBody>
        </p:sp>
        <p:sp>
          <p:nvSpPr>
            <p:cNvPr id="324" name="TextBox 15"/>
            <p:cNvSpPr txBox="1"/>
            <p:nvPr/>
          </p:nvSpPr>
          <p:spPr>
            <a:xfrm>
              <a:off x="955409" y="1917484"/>
              <a:ext cx="1819516" cy="10711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7960" tIns="67960" rIns="67960" bIns="67960" numCol="1" anchor="t">
              <a:noAutofit/>
            </a:bodyPr>
            <a:lstStyle>
              <a:lvl1pPr algn="l" defTabSz="1828800">
                <a:defRPr sz="3800">
                  <a:solidFill>
                    <a:srgbClr val="FFFFFF"/>
                  </a:solidFill>
                  <a:latin typeface="Adobe Fan Heiti Std B"/>
                  <a:ea typeface="Adobe Fan Heiti Std B"/>
                  <a:cs typeface="Adobe Fan Heiti Std B"/>
                  <a:sym typeface="Adobe Fan Heiti Std B"/>
                </a:defRPr>
              </a:lvl1pPr>
            </a:lstStyle>
            <a:p>
              <a:pPr/>
              <a:r>
                <a:t>Coal</a:t>
              </a:r>
            </a:p>
          </p:txBody>
        </p:sp>
        <p:sp>
          <p:nvSpPr>
            <p:cNvPr id="325" name="TextBox 16"/>
            <p:cNvSpPr txBox="1"/>
            <p:nvPr/>
          </p:nvSpPr>
          <p:spPr>
            <a:xfrm>
              <a:off x="1207606" y="3757103"/>
              <a:ext cx="1819517" cy="10711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7960" tIns="67960" rIns="67960" bIns="67960" numCol="1" anchor="t">
              <a:noAutofit/>
            </a:bodyPr>
            <a:lstStyle>
              <a:lvl1pPr algn="l" defTabSz="1828800">
                <a:defRPr sz="3800">
                  <a:solidFill>
                    <a:srgbClr val="FFFFFF"/>
                  </a:solidFill>
                  <a:latin typeface="Adobe Fan Heiti Std B"/>
                  <a:ea typeface="Adobe Fan Heiti Std B"/>
                  <a:cs typeface="Adobe Fan Heiti Std B"/>
                  <a:sym typeface="Adobe Fan Heiti Std B"/>
                </a:defRPr>
              </a:lvl1pPr>
            </a:lstStyle>
            <a:p>
              <a:pPr/>
              <a:r>
                <a:t>Oil</a:t>
              </a:r>
            </a:p>
          </p:txBody>
        </p:sp>
        <p:sp>
          <p:nvSpPr>
            <p:cNvPr id="326" name="TextBox 17"/>
            <p:cNvSpPr txBox="1"/>
            <p:nvPr/>
          </p:nvSpPr>
          <p:spPr>
            <a:xfrm>
              <a:off x="225761" y="5507522"/>
              <a:ext cx="2801362" cy="9766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7960" tIns="67960" rIns="67960" bIns="67960" numCol="1" anchor="t">
              <a:noAutofit/>
            </a:bodyPr>
            <a:lstStyle>
              <a:lvl1pPr algn="l" defTabSz="1828800">
                <a:defRPr sz="3400">
                  <a:solidFill>
                    <a:srgbClr val="FFFFFF"/>
                  </a:solidFill>
                  <a:latin typeface="Adobe Fan Heiti Std B"/>
                  <a:ea typeface="Adobe Fan Heiti Std B"/>
                  <a:cs typeface="Adobe Fan Heiti Std B"/>
                  <a:sym typeface="Adobe Fan Heiti Std B"/>
                </a:defRPr>
              </a:lvl1pPr>
            </a:lstStyle>
            <a:p>
              <a:pPr/>
              <a:r>
                <a:t>Biomass</a:t>
              </a:r>
            </a:p>
          </p:txBody>
        </p:sp>
        <p:sp>
          <p:nvSpPr>
            <p:cNvPr id="327" name="TextBox 18"/>
            <p:cNvSpPr txBox="1"/>
            <p:nvPr/>
          </p:nvSpPr>
          <p:spPr>
            <a:xfrm>
              <a:off x="1089230" y="7272665"/>
              <a:ext cx="1578314" cy="10711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7960" tIns="67960" rIns="67960" bIns="67960" numCol="1" anchor="t">
              <a:noAutofit/>
            </a:bodyPr>
            <a:lstStyle>
              <a:lvl1pPr algn="l" defTabSz="1828800">
                <a:defRPr sz="3800">
                  <a:solidFill>
                    <a:srgbClr val="FFFFFF"/>
                  </a:solidFill>
                  <a:latin typeface="Adobe Fan Heiti Std B"/>
                  <a:ea typeface="Adobe Fan Heiti Std B"/>
                  <a:cs typeface="Adobe Fan Heiti Std B"/>
                  <a:sym typeface="Adobe Fan Heiti Std B"/>
                </a:defRPr>
              </a:lvl1pPr>
            </a:lstStyle>
            <a:p>
              <a:pPr/>
              <a:r>
                <a:t>Gas</a:t>
              </a:r>
            </a:p>
          </p:txBody>
        </p:sp>
        <p:sp>
          <p:nvSpPr>
            <p:cNvPr id="328" name="TextBox 19"/>
            <p:cNvSpPr txBox="1"/>
            <p:nvPr/>
          </p:nvSpPr>
          <p:spPr>
            <a:xfrm>
              <a:off x="388298" y="8876698"/>
              <a:ext cx="2177925" cy="8444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7960" tIns="67960" rIns="67960" bIns="67960" numCol="1" anchor="t">
              <a:noAutofit/>
            </a:bodyPr>
            <a:lstStyle>
              <a:lvl1pPr algn="l" defTabSz="1828800">
                <a:defRPr sz="2800">
                  <a:solidFill>
                    <a:srgbClr val="FFFFFF"/>
                  </a:solidFill>
                  <a:latin typeface="Adobe Fan Heiti Std B"/>
                  <a:ea typeface="Adobe Fan Heiti Std B"/>
                  <a:cs typeface="Adobe Fan Heiti Std B"/>
                  <a:sym typeface="Adobe Fan Heiti Std B"/>
                </a:defRPr>
              </a:lvl1pPr>
            </a:lstStyle>
            <a:p>
              <a:pPr/>
              <a:r>
                <a:t>Nuclear</a:t>
              </a:r>
            </a:p>
          </p:txBody>
        </p:sp>
        <p:sp>
          <p:nvSpPr>
            <p:cNvPr id="329" name="TextBox 20"/>
            <p:cNvSpPr txBox="1"/>
            <p:nvPr/>
          </p:nvSpPr>
          <p:spPr>
            <a:xfrm>
              <a:off x="0" y="10492158"/>
              <a:ext cx="13402170" cy="16000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7960" tIns="67960" rIns="67960" bIns="67960" numCol="1" anchor="t">
              <a:noAutofit/>
            </a:bodyPr>
            <a:lstStyle>
              <a:lvl1pPr algn="l" defTabSz="1828800">
                <a:defRPr sz="4800">
                  <a:solidFill>
                    <a:srgbClr val="FFFFFF"/>
                  </a:solidFill>
                  <a:latin typeface="Calibri"/>
                  <a:ea typeface="Calibri"/>
                  <a:cs typeface="Calibri"/>
                  <a:sym typeface="Calibri"/>
                </a:defRPr>
              </a:lvl1pPr>
            </a:lstStyle>
            <a:p>
              <a:pPr/>
              <a:r>
                <a:t>Deaths per thousand gigawatt hours </a:t>
              </a:r>
            </a:p>
          </p:txBody>
        </p:sp>
      </p:grpSp>
      <p:sp>
        <p:nvSpPr>
          <p:cNvPr id="331" name="Fission power is the safest energy source."/>
          <p:cNvSpPr txBox="1"/>
          <p:nvPr/>
        </p:nvSpPr>
        <p:spPr>
          <a:xfrm>
            <a:off x="307397" y="28566"/>
            <a:ext cx="23212413" cy="1513186"/>
          </a:xfrm>
          <a:prstGeom prst="rect">
            <a:avLst/>
          </a:prstGeom>
          <a:ln w="12700">
            <a:miter lim="400000"/>
          </a:ln>
          <a:extLst>
            <a:ext uri="{C572A759-6A51-4108-AA02-DFA0A04FC94B}">
              <ma14:wrappingTextBoxFlag xmlns:ma14="http://schemas.microsoft.com/office/mac/drawingml/2011/main" val="1"/>
            </a:ext>
          </a:extLst>
        </p:spPr>
        <p:txBody>
          <a:bodyPr wrap="none" lIns="70792" tIns="70792" rIns="70792" bIns="70792" anchor="ctr">
            <a:spAutoFit/>
          </a:bodyPr>
          <a:lstStyle/>
          <a:p>
            <a:pPr algn="l" defTabSz="814110">
              <a:defRPr b="1" sz="9000">
                <a:solidFill>
                  <a:srgbClr val="FFFFFF"/>
                </a:solidFill>
                <a:latin typeface="Helvetica"/>
                <a:ea typeface="Helvetica"/>
                <a:cs typeface="Helvetica"/>
                <a:sym typeface="Helvetica"/>
              </a:defRPr>
            </a:pPr>
            <a:r>
              <a:t>Fission power is the </a:t>
            </a:r>
            <a:r>
              <a:rPr u="sng"/>
              <a:t>safest</a:t>
            </a:r>
            <a:r>
              <a:t> energy source.</a:t>
            </a:r>
          </a:p>
        </p:txBody>
      </p:sp>
      <p:sp>
        <p:nvSpPr>
          <p:cNvPr id="332" name="https://ourworldindata.org/energy#what-are-the-safest-sources-of-energy"/>
          <p:cNvSpPr txBox="1"/>
          <p:nvPr/>
        </p:nvSpPr>
        <p:spPr>
          <a:xfrm>
            <a:off x="13878459" y="13056462"/>
            <a:ext cx="10152889"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https://ourworldindata.org/energy#what-are-the-safest-sources-of-energy</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Shape 317"/>
          <p:cNvSpPr txBox="1"/>
          <p:nvPr/>
        </p:nvSpPr>
        <p:spPr>
          <a:xfrm>
            <a:off x="883372" y="159924"/>
            <a:ext cx="22617257" cy="1632128"/>
          </a:xfrm>
          <a:prstGeom prst="rect">
            <a:avLst/>
          </a:prstGeom>
          <a:ln w="12700">
            <a:miter lim="400000"/>
          </a:ln>
          <a:extLst>
            <a:ext uri="{C572A759-6A51-4108-AA02-DFA0A04FC94B}">
              <ma14:wrappingTextBoxFlag xmlns:ma14="http://schemas.microsoft.com/office/mac/drawingml/2011/main" val="1"/>
            </a:ext>
          </a:extLst>
        </p:spPr>
        <p:txBody>
          <a:bodyPr lIns="90612" tIns="90612" rIns="90612" bIns="90612">
            <a:spAutoFit/>
          </a:bodyPr>
          <a:lstStyle>
            <a:lvl1pPr algn="l" defTabSz="2438399">
              <a:defRPr b="1" sz="9500">
                <a:solidFill>
                  <a:srgbClr val="000000"/>
                </a:solidFill>
              </a:defRPr>
            </a:lvl1pPr>
          </a:lstStyle>
          <a:p>
            <a:pPr/>
            <a:r>
              <a:t>Small amount of waste is easily stored.</a:t>
            </a:r>
          </a:p>
        </p:txBody>
      </p:sp>
      <p:sp>
        <p:nvSpPr>
          <p:cNvPr id="335" name="Shape 318"/>
          <p:cNvSpPr txBox="1"/>
          <p:nvPr/>
        </p:nvSpPr>
        <p:spPr>
          <a:xfrm>
            <a:off x="542157" y="2575675"/>
            <a:ext cx="12603959" cy="9076357"/>
          </a:xfrm>
          <a:prstGeom prst="rect">
            <a:avLst/>
          </a:prstGeom>
          <a:ln w="12700">
            <a:miter lim="400000"/>
          </a:ln>
          <a:extLst>
            <a:ext uri="{C572A759-6A51-4108-AA02-DFA0A04FC94B}">
              <ma14:wrappingTextBoxFlag xmlns:ma14="http://schemas.microsoft.com/office/mac/drawingml/2011/main" val="1"/>
            </a:ext>
          </a:extLst>
        </p:spPr>
        <p:txBody>
          <a:bodyPr lIns="90612" tIns="90612" rIns="90612" bIns="90612">
            <a:spAutoFit/>
          </a:bodyPr>
          <a:lstStyle/>
          <a:p>
            <a:pPr marL="886002" indent="-886002" algn="l" defTabSz="2438399">
              <a:spcBef>
                <a:spcPts val="3000"/>
              </a:spcBef>
              <a:buClr>
                <a:srgbClr val="000000"/>
              </a:buClr>
              <a:buSzPct val="100000"/>
              <a:buFont typeface="Arial"/>
              <a:buChar char="•"/>
              <a:defRPr sz="5700">
                <a:solidFill>
                  <a:srgbClr val="000000"/>
                </a:solidFill>
              </a:defRPr>
            </a:pPr>
            <a:r>
              <a:t>Dry cask storage for 28 years of 620 MW Connecticut Yankee.</a:t>
            </a:r>
          </a:p>
          <a:p>
            <a:pPr marL="886002" indent="-886002" algn="l" defTabSz="2438399">
              <a:spcBef>
                <a:spcPts val="3000"/>
              </a:spcBef>
              <a:buClr>
                <a:srgbClr val="000000"/>
              </a:buClr>
              <a:buSzPct val="100000"/>
              <a:buFont typeface="Arial"/>
              <a:buChar char="•"/>
              <a:defRPr sz="5700">
                <a:solidFill>
                  <a:srgbClr val="000000"/>
                </a:solidFill>
              </a:defRPr>
            </a:pPr>
            <a:r>
              <a:t>80 GW-yrs may be stored in casks on pad for ThorCon fission energy.</a:t>
            </a:r>
          </a:p>
          <a:p>
            <a:pPr marL="886002" indent="-886002" algn="l" defTabSz="2438399">
              <a:spcBef>
                <a:spcPts val="3000"/>
              </a:spcBef>
              <a:buClr>
                <a:srgbClr val="000000"/>
              </a:buClr>
              <a:buSzPct val="100000"/>
              <a:buFont typeface="Arial"/>
              <a:buChar char="•"/>
              <a:defRPr sz="5700">
                <a:solidFill>
                  <a:srgbClr val="000000"/>
                </a:solidFill>
              </a:defRPr>
            </a:pPr>
            <a:r>
              <a:t>80 GW-yrs of coal ash on that pad would reach </a:t>
            </a:r>
            <a:r>
              <a:rPr u="sng"/>
              <a:t>one mile high</a:t>
            </a:r>
            <a:r>
              <a:t>.</a:t>
            </a:r>
          </a:p>
          <a:p>
            <a:pPr marL="886002" indent="-886002" algn="l" defTabSz="2438399">
              <a:spcBef>
                <a:spcPts val="3000"/>
              </a:spcBef>
              <a:buClr>
                <a:srgbClr val="000000"/>
              </a:buClr>
              <a:buSzPct val="100000"/>
              <a:buFont typeface="Arial"/>
              <a:buChar char="•"/>
              <a:defRPr sz="5700">
                <a:solidFill>
                  <a:srgbClr val="000000"/>
                </a:solidFill>
              </a:defRPr>
            </a:pPr>
            <a:r>
              <a:t>80 GW-yrs of end-of-life solar panels on that pad would reach </a:t>
            </a:r>
            <a:r>
              <a:rPr u="sng"/>
              <a:t>one mile high</a:t>
            </a:r>
            <a:r>
              <a:t>.</a:t>
            </a:r>
          </a:p>
        </p:txBody>
      </p:sp>
      <p:pic>
        <p:nvPicPr>
          <p:cNvPr id="336" name="image14.jpg" descr="image14.jpg"/>
          <p:cNvPicPr>
            <a:picLocks noChangeAspect="1"/>
          </p:cNvPicPr>
          <p:nvPr/>
        </p:nvPicPr>
        <p:blipFill>
          <a:blip r:embed="rId2">
            <a:extLst/>
          </a:blip>
          <a:stretch>
            <a:fillRect/>
          </a:stretch>
        </p:blipFill>
        <p:spPr>
          <a:xfrm>
            <a:off x="13583240" y="2231049"/>
            <a:ext cx="10854008" cy="10830086"/>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Shape 318"/>
          <p:cNvSpPr txBox="1"/>
          <p:nvPr/>
        </p:nvSpPr>
        <p:spPr>
          <a:xfrm>
            <a:off x="-448615" y="-102682"/>
            <a:ext cx="23425661" cy="1086590"/>
          </a:xfrm>
          <a:prstGeom prst="rect">
            <a:avLst/>
          </a:prstGeom>
          <a:ln w="12700">
            <a:miter lim="400000"/>
          </a:ln>
          <a:extLst>
            <a:ext uri="{C572A759-6A51-4108-AA02-DFA0A04FC94B}">
              <ma14:wrappingTextBoxFlag xmlns:ma14="http://schemas.microsoft.com/office/mac/drawingml/2011/main" val="1"/>
            </a:ext>
          </a:extLst>
        </p:spPr>
        <p:txBody>
          <a:bodyPr lIns="90612" tIns="90612" rIns="90612" bIns="90612">
            <a:spAutoFit/>
          </a:bodyPr>
          <a:lstStyle>
            <a:lvl1pPr algn="l">
              <a:lnSpc>
                <a:spcPct val="90000"/>
              </a:lnSpc>
              <a:spcBef>
                <a:spcPts val="4500"/>
              </a:spcBef>
              <a:buClr>
                <a:srgbClr val="000000"/>
              </a:buClr>
              <a:buFont typeface="Arial"/>
              <a:defRPr b="1" sz="5900">
                <a:solidFill>
                  <a:srgbClr val="000000"/>
                </a:solidFill>
              </a:defRPr>
            </a:lvl1pPr>
          </a:lstStyle>
          <a:p>
            <a:pPr/>
            <a:r>
              <a:t>Used fuel radioactivity drops 10,000X in a few hundred years.</a:t>
            </a:r>
          </a:p>
        </p:txBody>
      </p:sp>
      <p:pic>
        <p:nvPicPr>
          <p:cNvPr id="339" name="Image" descr="Image"/>
          <p:cNvPicPr>
            <a:picLocks noChangeAspect="0"/>
          </p:cNvPicPr>
          <p:nvPr/>
        </p:nvPicPr>
        <p:blipFill>
          <a:blip r:embed="rId2">
            <a:extLst/>
          </a:blip>
          <a:stretch>
            <a:fillRect/>
          </a:stretch>
        </p:blipFill>
        <p:spPr>
          <a:xfrm>
            <a:off x="-145293" y="864974"/>
            <a:ext cx="24530007" cy="13061114"/>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 name="Image" descr="Image"/>
          <p:cNvPicPr>
            <a:picLocks noChangeAspect="0"/>
          </p:cNvPicPr>
          <p:nvPr/>
        </p:nvPicPr>
        <p:blipFill>
          <a:blip r:embed="rId2">
            <a:extLst/>
          </a:blip>
          <a:stretch>
            <a:fillRect/>
          </a:stretch>
        </p:blipFill>
        <p:spPr>
          <a:xfrm>
            <a:off x="-177184" y="-200993"/>
            <a:ext cx="24738368" cy="14117986"/>
          </a:xfrm>
          <a:prstGeom prst="rect">
            <a:avLst/>
          </a:prstGeom>
          <a:ln w="12700">
            <a:miter lim="400000"/>
          </a:ln>
        </p:spPr>
      </p:pic>
      <p:sp>
        <p:nvSpPr>
          <p:cNvPr id="211" name="https://www.2lo.co.uk/Elephant-in-the-room/"/>
          <p:cNvSpPr txBox="1"/>
          <p:nvPr/>
        </p:nvSpPr>
        <p:spPr>
          <a:xfrm>
            <a:off x="230276" y="13276898"/>
            <a:ext cx="6233466"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https://www.2lo.co.uk/Elephant-in-the-room/</a:t>
            </a:r>
          </a:p>
        </p:txBody>
      </p:sp>
      <p:sp>
        <p:nvSpPr>
          <p:cNvPr id="212" name="Unfounded radiation fear is the ignored elephant in the room."/>
          <p:cNvSpPr txBox="1"/>
          <p:nvPr/>
        </p:nvSpPr>
        <p:spPr>
          <a:xfrm>
            <a:off x="337874" y="2073802"/>
            <a:ext cx="6623742" cy="54012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ct val="90000"/>
              </a:lnSpc>
              <a:spcBef>
                <a:spcPts val="4500"/>
              </a:spcBef>
              <a:defRPr b="1" sz="7500">
                <a:solidFill>
                  <a:srgbClr val="000000"/>
                </a:solidFill>
              </a:defRPr>
            </a:lvl1pPr>
          </a:lstStyle>
          <a:p>
            <a:pPr/>
            <a:r>
              <a:t>Unfounded radiation fear is the ignored elephant in the room.</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Shape 318"/>
          <p:cNvSpPr txBox="1"/>
          <p:nvPr/>
        </p:nvSpPr>
        <p:spPr>
          <a:xfrm>
            <a:off x="479169" y="172532"/>
            <a:ext cx="23425661" cy="1086590"/>
          </a:xfrm>
          <a:prstGeom prst="rect">
            <a:avLst/>
          </a:prstGeom>
          <a:ln w="12700">
            <a:miter lim="400000"/>
          </a:ln>
          <a:extLst>
            <a:ext uri="{C572A759-6A51-4108-AA02-DFA0A04FC94B}">
              <ma14:wrappingTextBoxFlag xmlns:ma14="http://schemas.microsoft.com/office/mac/drawingml/2011/main" val="1"/>
            </a:ext>
          </a:extLst>
        </p:spPr>
        <p:txBody>
          <a:bodyPr lIns="90612" tIns="90612" rIns="90612" bIns="90612">
            <a:spAutoFit/>
          </a:bodyPr>
          <a:lstStyle/>
          <a:p>
            <a:pPr lvl="1" indent="0" algn="l">
              <a:lnSpc>
                <a:spcPct val="90000"/>
              </a:lnSpc>
              <a:spcBef>
                <a:spcPts val="4500"/>
              </a:spcBef>
              <a:buClr>
                <a:srgbClr val="000000"/>
              </a:buClr>
              <a:buFont typeface="Arial"/>
              <a:defRPr b="1" sz="5900">
                <a:solidFill>
                  <a:srgbClr val="000000"/>
                </a:solidFill>
              </a:defRPr>
            </a:pPr>
            <a:r>
              <a:t>Jim Conca: CalTech, NASA, PNNL, WSU, LANL, ANS, Forbes…</a:t>
            </a:r>
          </a:p>
        </p:txBody>
      </p:sp>
      <p:sp>
        <p:nvSpPr>
          <p:cNvPr id="342" name="https://www.youtube.com/watch?v=0JfJEK3R1k0"/>
          <p:cNvSpPr txBox="1"/>
          <p:nvPr/>
        </p:nvSpPr>
        <p:spPr>
          <a:xfrm>
            <a:off x="531129" y="13117217"/>
            <a:ext cx="6918961"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https://www.youtube.com/watch?v=0JfJEK3R1k0</a:t>
            </a:r>
          </a:p>
        </p:txBody>
      </p:sp>
      <p:pic>
        <p:nvPicPr>
          <p:cNvPr id="343" name="Nuclear Waste | James Conca" descr="Nuclear Waste | James Conca"/>
          <p:cNvPicPr>
            <a:picLocks noChangeAspect="0"/>
          </p:cNvPicPr>
          <p:nvPr>
            <a:videoFile xmlns:mc="http://schemas.openxmlformats.org/markup-compatibility/2006" xmlns:aiw="http://developer.apple.com/namespaces/iwork" r:link="rId2" mc:Ignorable="aiw" aiw:title="Nuclear Waste | James Conca" aiw:author="Policy-Relevant Science &amp; Technology"/>
          </p:nvPr>
        </p:nvPicPr>
        <p:blipFill>
          <a:blip r:embed="rId3">
            <a:extLst/>
          </a:blip>
          <a:stretch>
            <a:fillRect/>
          </a:stretch>
        </p:blipFill>
        <p:spPr>
          <a:xfrm>
            <a:off x="1697155" y="1421217"/>
            <a:ext cx="20504720" cy="11533906"/>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 fill="hold"/>
                                        <p:tgtEl>
                                          <p:spTgt spid="34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343"/>
                </p:tgtEl>
              </p:cMediaNode>
            </p:video>
            <p:seq concurrent="1" prevAc="none" nextAc="seek">
              <p:cTn id="8" evtFilter="cancelBubble" nodeType="interactiveSeq" restart="whenNotActive" fill="hold">
                <p:stCondLst>
                  <p:cond delay="0" evt="onClick">
                    <p:tgtEl>
                      <p:spTgt spid="343"/>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43"/>
                                        </p:tgtEl>
                                      </p:cBhvr>
                                    </p:cmd>
                                  </p:childTnLst>
                                </p:cTn>
                              </p:par>
                            </p:childTnLst>
                          </p:cTn>
                        </p:par>
                      </p:childTnLst>
                    </p:cTn>
                  </p:par>
                </p:childTnLst>
              </p:cTn>
              <p:nextCondLst>
                <p:cond delay="0" evt="onClick">
                  <p:tgtEl>
                    <p:spTgt spid="34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TextBox 1"/>
          <p:cNvSpPr txBox="1"/>
          <p:nvPr/>
        </p:nvSpPr>
        <p:spPr>
          <a:xfrm>
            <a:off x="121933" y="4314"/>
            <a:ext cx="23924643" cy="2502580"/>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lvl1pPr algn="l" defTabSz="1219200">
              <a:defRPr b="1" sz="7400">
                <a:solidFill>
                  <a:srgbClr val="000000"/>
                </a:solidFill>
              </a:defRPr>
            </a:lvl1pPr>
          </a:lstStyle>
          <a:p>
            <a:pPr/>
            <a:r>
              <a:t>National Academy report said cancer risk is proportional to radiation dose (Linear No Threshold).</a:t>
            </a:r>
          </a:p>
        </p:txBody>
      </p:sp>
      <p:pic>
        <p:nvPicPr>
          <p:cNvPr id="346" name="Picture 2" descr="Picture 2"/>
          <p:cNvPicPr>
            <a:picLocks noChangeAspect="1"/>
          </p:cNvPicPr>
          <p:nvPr/>
        </p:nvPicPr>
        <p:blipFill>
          <a:blip r:embed="rId3">
            <a:extLst/>
          </a:blip>
          <a:stretch>
            <a:fillRect/>
          </a:stretch>
        </p:blipFill>
        <p:spPr>
          <a:xfrm>
            <a:off x="2267820" y="2386821"/>
            <a:ext cx="20496543" cy="11329182"/>
          </a:xfrm>
          <a:prstGeom prst="rect">
            <a:avLst/>
          </a:prstGeom>
          <a:ln w="12700">
            <a:miter lim="400000"/>
          </a:ln>
        </p:spPr>
      </p:pic>
      <p:sp>
        <p:nvSpPr>
          <p:cNvPr id="347" name="http://www.nap.edu/catalog.php?record_id=11340"/>
          <p:cNvSpPr txBox="1"/>
          <p:nvPr/>
        </p:nvSpPr>
        <p:spPr>
          <a:xfrm>
            <a:off x="20848837" y="13330415"/>
            <a:ext cx="3299893" cy="2584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Calibri"/>
                <a:ea typeface="Calibri"/>
                <a:cs typeface="Calibri"/>
                <a:sym typeface="Calibri"/>
              </a:defRPr>
            </a:lvl1pPr>
          </a:lstStyle>
          <a:p>
            <a:pPr/>
            <a:r>
              <a:t>http://www.nap.edu/catalog.php?record_id=11340</a:t>
            </a:r>
          </a:p>
        </p:txBody>
      </p:sp>
      <p:sp>
        <p:nvSpPr>
          <p:cNvPr id="348" name="LNT"/>
          <p:cNvSpPr txBox="1"/>
          <p:nvPr/>
        </p:nvSpPr>
        <p:spPr>
          <a:xfrm rot="20160000">
            <a:off x="18505965" y="4888219"/>
            <a:ext cx="1546988" cy="9946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800">
                <a:solidFill>
                  <a:schemeClr val="accent1">
                    <a:lumOff val="-13575"/>
                  </a:schemeClr>
                </a:solidFill>
              </a:defRPr>
            </a:lvl1pPr>
          </a:lstStyle>
          <a:p>
            <a:pPr/>
            <a:r>
              <a:t>LNT</a:t>
            </a:r>
          </a:p>
        </p:txBody>
      </p:sp>
      <p:sp>
        <p:nvSpPr>
          <p:cNvPr id="349" name="Line"/>
          <p:cNvSpPr/>
          <p:nvPr/>
        </p:nvSpPr>
        <p:spPr>
          <a:xfrm flipV="1">
            <a:off x="20254352" y="4508576"/>
            <a:ext cx="1186332" cy="510685"/>
          </a:xfrm>
          <a:prstGeom prst="line">
            <a:avLst/>
          </a:prstGeom>
          <a:ln w="114300">
            <a:solidFill>
              <a:schemeClr val="accent1">
                <a:lumOff val="-13575"/>
              </a:schemeClr>
            </a:solidFill>
            <a:miter lim="400000"/>
            <a:tailEnd type="triangle"/>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TextBox 1"/>
          <p:cNvSpPr txBox="1"/>
          <p:nvPr/>
        </p:nvSpPr>
        <p:spPr>
          <a:xfrm>
            <a:off x="172733" y="4314"/>
            <a:ext cx="23924643" cy="1359580"/>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lvl1pPr algn="l" defTabSz="1219200">
              <a:defRPr b="1" sz="7400">
                <a:solidFill>
                  <a:srgbClr val="000000"/>
                </a:solidFill>
              </a:defRPr>
            </a:lvl1pPr>
          </a:lstStyle>
          <a:p>
            <a:pPr/>
            <a:r>
              <a:t>National Council on Radiation Protection hides data.</a:t>
            </a:r>
          </a:p>
        </p:txBody>
      </p:sp>
      <p:sp>
        <p:nvSpPr>
          <p:cNvPr id="354" name="https://larouchepub.com/eiw/public/2003/eirv30n19-20030516/eirv30n19-20030516_018-problems_of_us_policy_on_radiati.pdf"/>
          <p:cNvSpPr txBox="1"/>
          <p:nvPr/>
        </p:nvSpPr>
        <p:spPr>
          <a:xfrm>
            <a:off x="16060106" y="13330415"/>
            <a:ext cx="8187408" cy="2584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Calibri"/>
                <a:ea typeface="Calibri"/>
                <a:cs typeface="Calibri"/>
                <a:sym typeface="Calibri"/>
              </a:defRPr>
            </a:lvl1pPr>
          </a:lstStyle>
          <a:p>
            <a:pPr/>
            <a:r>
              <a:t>https://larouchepub.com/eiw/public/2003/eirv30n19-20030516/eirv30n19-20030516_018-problems_of_us_policy_on_radiati.pdf</a:t>
            </a:r>
          </a:p>
        </p:txBody>
      </p:sp>
      <p:pic>
        <p:nvPicPr>
          <p:cNvPr id="355" name="Image" descr="Image"/>
          <p:cNvPicPr>
            <a:picLocks noChangeAspect="0"/>
          </p:cNvPicPr>
          <p:nvPr/>
        </p:nvPicPr>
        <p:blipFill>
          <a:blip r:embed="rId3">
            <a:extLst/>
          </a:blip>
          <a:stretch>
            <a:fillRect/>
          </a:stretch>
        </p:blipFill>
        <p:spPr>
          <a:xfrm>
            <a:off x="-155239" y="1526580"/>
            <a:ext cx="23722102" cy="11641149"/>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9" name="Picture 2" descr="Picture 2"/>
          <p:cNvPicPr>
            <a:picLocks noChangeAspect="1"/>
          </p:cNvPicPr>
          <p:nvPr/>
        </p:nvPicPr>
        <p:blipFill>
          <a:blip r:embed="rId3">
            <a:extLst/>
          </a:blip>
          <a:stretch>
            <a:fillRect/>
          </a:stretch>
        </p:blipFill>
        <p:spPr>
          <a:xfrm>
            <a:off x="-25883" y="2016786"/>
            <a:ext cx="24701411" cy="12417198"/>
          </a:xfrm>
          <a:prstGeom prst="rect">
            <a:avLst/>
          </a:prstGeom>
          <a:ln w="12700">
            <a:miter lim="400000"/>
          </a:ln>
        </p:spPr>
      </p:pic>
      <p:sp>
        <p:nvSpPr>
          <p:cNvPr id="360" name="TextBox 5"/>
          <p:cNvSpPr txBox="1"/>
          <p:nvPr/>
        </p:nvSpPr>
        <p:spPr>
          <a:xfrm>
            <a:off x="349620" y="-79825"/>
            <a:ext cx="23663440" cy="2502581"/>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lvl1pPr algn="l" defTabSz="1219200">
              <a:defRPr b="1" sz="7400">
                <a:solidFill>
                  <a:srgbClr val="000000"/>
                </a:solidFill>
              </a:defRPr>
            </a:lvl1pPr>
          </a:lstStyle>
          <a:p>
            <a:pPr/>
            <a:r>
              <a:t>Atomic bomb survivor publications do not show the details of doses &lt; 100 mSv.</a:t>
            </a:r>
          </a:p>
        </p:txBody>
      </p:sp>
      <p:sp>
        <p:nvSpPr>
          <p:cNvPr id="361" name="TextBox 6"/>
          <p:cNvSpPr txBox="1"/>
          <p:nvPr/>
        </p:nvSpPr>
        <p:spPr>
          <a:xfrm>
            <a:off x="5354582" y="13054173"/>
            <a:ext cx="2386867" cy="858601"/>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lvl1pPr algn="l" defTabSz="1219200">
              <a:defRPr b="1" sz="4800">
                <a:solidFill>
                  <a:srgbClr val="000000"/>
                </a:solidFill>
                <a:latin typeface="Calibri"/>
                <a:ea typeface="Calibri"/>
                <a:cs typeface="Calibri"/>
                <a:sym typeface="Calibri"/>
              </a:defRPr>
            </a:lvl1pPr>
          </a:lstStyle>
          <a:p>
            <a:pPr/>
            <a:r>
              <a:t>100 mSv</a:t>
            </a:r>
          </a:p>
        </p:txBody>
      </p:sp>
      <p:sp>
        <p:nvSpPr>
          <p:cNvPr id="362" name="Up Arrow 7"/>
          <p:cNvSpPr/>
          <p:nvPr/>
        </p:nvSpPr>
        <p:spPr>
          <a:xfrm>
            <a:off x="4582515" y="12251312"/>
            <a:ext cx="654606" cy="14006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047"/>
                </a:moveTo>
                <a:lnTo>
                  <a:pt x="10800" y="0"/>
                </a:lnTo>
                <a:lnTo>
                  <a:pt x="21600" y="5047"/>
                </a:lnTo>
                <a:lnTo>
                  <a:pt x="16200" y="5047"/>
                </a:lnTo>
                <a:lnTo>
                  <a:pt x="16200" y="21600"/>
                </a:lnTo>
                <a:lnTo>
                  <a:pt x="5400" y="21600"/>
                </a:lnTo>
                <a:lnTo>
                  <a:pt x="5400" y="5047"/>
                </a:lnTo>
                <a:close/>
              </a:path>
            </a:pathLst>
          </a:custGeom>
          <a:gradFill>
            <a:gsLst>
              <a:gs pos="0">
                <a:srgbClr val="3F80CE"/>
              </a:gs>
              <a:gs pos="100000">
                <a:srgbClr val="A2C3FF"/>
              </a:gs>
            </a:gsLst>
            <a:lin ang="16200000"/>
          </a:gradFill>
          <a:ln w="25400">
            <a:solidFill>
              <a:srgbClr val="4A7EBB"/>
            </a:solidFill>
          </a:ln>
          <a:effectLst>
            <a:outerShdw sx="100000" sy="100000" kx="0" ky="0" algn="b" rotWithShape="0" blurRad="101600" dist="50800" dir="5400000">
              <a:srgbClr val="000000">
                <a:alpha val="35000"/>
              </a:srgbClr>
            </a:outerShdw>
          </a:effectLst>
        </p:spPr>
        <p:txBody>
          <a:bodyPr lIns="121919" tIns="121919" rIns="121919" bIns="121919" anchor="ctr"/>
          <a:lstStyle/>
          <a:p>
            <a:pPr defTabSz="1219200">
              <a:defRPr sz="4200">
                <a:solidFill>
                  <a:srgbClr val="FFFFFF"/>
                </a:solidFill>
                <a:latin typeface="Calibri"/>
                <a:ea typeface="Calibri"/>
                <a:cs typeface="Calibri"/>
                <a:sym typeface="Calibri"/>
              </a:defRPr>
            </a:pPr>
          </a:p>
        </p:txBody>
      </p:sp>
      <p:sp>
        <p:nvSpPr>
          <p:cNvPr id="363" name="http://www.rerf.or.jp/library/update/rerfupda_e/factfig/vaeth.html"/>
          <p:cNvSpPr txBox="1"/>
          <p:nvPr/>
        </p:nvSpPr>
        <p:spPr>
          <a:xfrm>
            <a:off x="19947974" y="13354240"/>
            <a:ext cx="4296371" cy="2584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Calibri"/>
                <a:ea typeface="Calibri"/>
                <a:cs typeface="Calibri"/>
                <a:sym typeface="Calibri"/>
              </a:defRPr>
            </a:lvl1pPr>
          </a:lstStyle>
          <a:p>
            <a:pPr/>
            <a:r>
              <a:t>http://www.rerf.or.jp/library/update/rerfupda_e/factfig/vaeth.html</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7" name="Picture 7" descr="Picture 7"/>
          <p:cNvPicPr>
            <a:picLocks noChangeAspect="1"/>
          </p:cNvPicPr>
          <p:nvPr/>
        </p:nvPicPr>
        <p:blipFill>
          <a:blip r:embed="rId3">
            <a:extLst/>
          </a:blip>
          <a:stretch>
            <a:fillRect/>
          </a:stretch>
        </p:blipFill>
        <p:spPr>
          <a:xfrm>
            <a:off x="2178767" y="4005645"/>
            <a:ext cx="18897601" cy="8985166"/>
          </a:xfrm>
          <a:prstGeom prst="rect">
            <a:avLst/>
          </a:prstGeom>
          <a:ln w="12700">
            <a:miter lim="400000"/>
          </a:ln>
        </p:spPr>
      </p:pic>
      <p:sp>
        <p:nvSpPr>
          <p:cNvPr id="368" name="TextBox 1"/>
          <p:cNvSpPr txBox="1"/>
          <p:nvPr/>
        </p:nvSpPr>
        <p:spPr>
          <a:xfrm>
            <a:off x="633066" y="21485"/>
            <a:ext cx="23629014" cy="2728601"/>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b="1" sz="8100">
                <a:solidFill>
                  <a:srgbClr val="000000"/>
                </a:solidFill>
              </a:defRPr>
            </a:pPr>
            <a:r>
              <a:t>Yet the </a:t>
            </a:r>
            <a:r>
              <a:rPr i="1" u="sng"/>
              <a:t>decrease</a:t>
            </a:r>
            <a:r>
              <a:t> in cancers below 40 mSv dose is significant.</a:t>
            </a:r>
          </a:p>
        </p:txBody>
      </p:sp>
      <p:sp>
        <p:nvSpPr>
          <p:cNvPr id="369" name="TextBox 2"/>
          <p:cNvSpPr txBox="1"/>
          <p:nvPr/>
        </p:nvSpPr>
        <p:spPr>
          <a:xfrm>
            <a:off x="633066" y="3320927"/>
            <a:ext cx="8237554" cy="984237"/>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lvl1pPr algn="l" defTabSz="1219200">
              <a:defRPr sz="5200">
                <a:solidFill>
                  <a:srgbClr val="000000"/>
                </a:solidFill>
                <a:latin typeface="Arial"/>
                <a:ea typeface="Arial"/>
                <a:cs typeface="Arial"/>
                <a:sym typeface="Arial"/>
              </a:defRPr>
            </a:lvl1pPr>
          </a:lstStyle>
          <a:p>
            <a:pPr/>
            <a:r>
              <a:t>Cancer rate</a:t>
            </a:r>
          </a:p>
        </p:txBody>
      </p:sp>
      <p:sp>
        <p:nvSpPr>
          <p:cNvPr id="370" name="TextBox 5"/>
          <p:cNvSpPr txBox="1"/>
          <p:nvPr/>
        </p:nvSpPr>
        <p:spPr>
          <a:xfrm>
            <a:off x="15824840" y="12733870"/>
            <a:ext cx="8237554" cy="984236"/>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lvl1pPr algn="l" defTabSz="1219200">
              <a:defRPr sz="5200">
                <a:solidFill>
                  <a:srgbClr val="000000"/>
                </a:solidFill>
                <a:latin typeface="Arial"/>
                <a:ea typeface="Arial"/>
                <a:cs typeface="Arial"/>
                <a:sym typeface="Arial"/>
              </a:defRPr>
            </a:lvl1pPr>
          </a:lstStyle>
          <a:p>
            <a:pPr/>
            <a:r>
              <a:t>Radiation exposure (mSv)</a:t>
            </a:r>
          </a:p>
        </p:txBody>
      </p:sp>
      <p:sp>
        <p:nvSpPr>
          <p:cNvPr id="371" name="Straight Connector 6"/>
          <p:cNvSpPr/>
          <p:nvPr/>
        </p:nvSpPr>
        <p:spPr>
          <a:xfrm flipV="1">
            <a:off x="4696071" y="5497997"/>
            <a:ext cx="18442757" cy="1750190"/>
          </a:xfrm>
          <a:prstGeom prst="line">
            <a:avLst/>
          </a:prstGeom>
          <a:ln w="63500">
            <a:solidFill>
              <a:srgbClr val="FF00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sz="4800">
                <a:solidFill>
                  <a:srgbClr val="000000"/>
                </a:solidFill>
                <a:latin typeface="Calibri"/>
                <a:ea typeface="Calibri"/>
                <a:cs typeface="Calibri"/>
                <a:sym typeface="Calibri"/>
              </a:defRPr>
            </a:pPr>
          </a:p>
        </p:txBody>
      </p:sp>
      <p:sp>
        <p:nvSpPr>
          <p:cNvPr id="372" name="TextBox 11"/>
          <p:cNvSpPr txBox="1"/>
          <p:nvPr/>
        </p:nvSpPr>
        <p:spPr>
          <a:xfrm>
            <a:off x="5415687" y="10646432"/>
            <a:ext cx="8863692" cy="984236"/>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sz="5200">
                <a:solidFill>
                  <a:srgbClr val="FF0000"/>
                </a:solidFill>
                <a:latin typeface="Arial"/>
                <a:ea typeface="Arial"/>
                <a:cs typeface="Arial"/>
                <a:sym typeface="Arial"/>
              </a:defRPr>
            </a:pPr>
            <a:r>
              <a:t>5-20 mSv  </a:t>
            </a:r>
            <a:r>
              <a:rPr b="1"/>
              <a:t>n=2084</a:t>
            </a:r>
          </a:p>
        </p:txBody>
      </p:sp>
      <p:sp>
        <p:nvSpPr>
          <p:cNvPr id="373" name="TextBox 12"/>
          <p:cNvSpPr txBox="1"/>
          <p:nvPr/>
        </p:nvSpPr>
        <p:spPr>
          <a:xfrm>
            <a:off x="6318850" y="9167231"/>
            <a:ext cx="5875287" cy="984237"/>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sz="5200">
                <a:solidFill>
                  <a:srgbClr val="FF0000"/>
                </a:solidFill>
                <a:latin typeface="Arial"/>
                <a:ea typeface="Arial"/>
                <a:cs typeface="Arial"/>
                <a:sym typeface="Arial"/>
              </a:defRPr>
            </a:pPr>
            <a:r>
              <a:t>20-40 mSv  </a:t>
            </a:r>
            <a:r>
              <a:rPr b="1"/>
              <a:t>n=891</a:t>
            </a:r>
          </a:p>
        </p:txBody>
      </p:sp>
      <p:sp>
        <p:nvSpPr>
          <p:cNvPr id="374" name="Straight Arrow Connector 14"/>
          <p:cNvSpPr/>
          <p:nvPr/>
        </p:nvSpPr>
        <p:spPr>
          <a:xfrm flipV="1">
            <a:off x="6558610" y="7863391"/>
            <a:ext cx="1" cy="1303842"/>
          </a:xfrm>
          <a:prstGeom prst="line">
            <a:avLst/>
          </a:prstGeom>
          <a:ln w="63500">
            <a:solidFill>
              <a:srgbClr val="FF0000"/>
            </a:solidFill>
            <a:tailEnd type="triangle"/>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sz="4800">
                <a:solidFill>
                  <a:srgbClr val="000000"/>
                </a:solidFill>
                <a:latin typeface="Calibri"/>
                <a:ea typeface="Calibri"/>
                <a:cs typeface="Calibri"/>
                <a:sym typeface="Calibri"/>
              </a:defRPr>
            </a:pPr>
          </a:p>
        </p:txBody>
      </p:sp>
      <p:sp>
        <p:nvSpPr>
          <p:cNvPr id="375" name="Straight Arrow Connector 15"/>
          <p:cNvSpPr/>
          <p:nvPr/>
        </p:nvSpPr>
        <p:spPr>
          <a:xfrm flipV="1">
            <a:off x="5647858" y="7743704"/>
            <a:ext cx="1" cy="2966771"/>
          </a:xfrm>
          <a:prstGeom prst="line">
            <a:avLst/>
          </a:prstGeom>
          <a:ln w="63500">
            <a:solidFill>
              <a:srgbClr val="FF0000"/>
            </a:solidFill>
            <a:tailEnd type="triangle"/>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sz="4800">
                <a:solidFill>
                  <a:srgbClr val="000000"/>
                </a:solidFill>
                <a:latin typeface="Calibri"/>
                <a:ea typeface="Calibri"/>
                <a:cs typeface="Calibri"/>
                <a:sym typeface="Calibri"/>
              </a:defRPr>
            </a:pPr>
          </a:p>
        </p:txBody>
      </p:sp>
      <p:sp>
        <p:nvSpPr>
          <p:cNvPr id="376" name="TextBox 17"/>
          <p:cNvSpPr txBox="1"/>
          <p:nvPr/>
        </p:nvSpPr>
        <p:spPr>
          <a:xfrm>
            <a:off x="13292645" y="9485255"/>
            <a:ext cx="11367518" cy="984237"/>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b="1" sz="5200">
                <a:solidFill>
                  <a:srgbClr val="FF0000"/>
                </a:solidFill>
                <a:latin typeface="Arial"/>
                <a:ea typeface="Arial"/>
                <a:cs typeface="Arial"/>
                <a:sym typeface="Arial"/>
              </a:defRPr>
            </a:pPr>
            <a:r>
              <a:t>19,369</a:t>
            </a:r>
            <a:r>
              <a:rPr b="0"/>
              <a:t> people exposed 5-40 mSv </a:t>
            </a:r>
          </a:p>
        </p:txBody>
      </p:sp>
      <p:sp>
        <p:nvSpPr>
          <p:cNvPr id="377" name="Right Brace 4"/>
          <p:cNvSpPr/>
          <p:nvPr/>
        </p:nvSpPr>
        <p:spPr>
          <a:xfrm>
            <a:off x="11885476" y="8748138"/>
            <a:ext cx="861159" cy="27719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250"/>
                  <a:pt x="10800" y="559"/>
                </a:cubicBezTo>
                <a:lnTo>
                  <a:pt x="10800" y="10241"/>
                </a:lnTo>
                <a:cubicBezTo>
                  <a:pt x="10800" y="10550"/>
                  <a:pt x="15635" y="10800"/>
                  <a:pt x="21600" y="10800"/>
                </a:cubicBezTo>
                <a:cubicBezTo>
                  <a:pt x="15635" y="10800"/>
                  <a:pt x="10800" y="11050"/>
                  <a:pt x="10800" y="11359"/>
                </a:cubicBezTo>
                <a:lnTo>
                  <a:pt x="10800" y="21041"/>
                </a:lnTo>
                <a:cubicBezTo>
                  <a:pt x="10800" y="21350"/>
                  <a:pt x="5965" y="21600"/>
                  <a:pt x="0" y="21600"/>
                </a:cubicBezTo>
              </a:path>
            </a:pathLst>
          </a:custGeom>
          <a:ln w="76200">
            <a:solidFill>
              <a:srgbClr val="FF0000"/>
            </a:solidFill>
          </a:ln>
          <a:effectLst>
            <a:outerShdw sx="100000" sy="100000" kx="0" ky="0" algn="b" rotWithShape="0" blurRad="101600" dist="50800" dir="5400000">
              <a:srgbClr val="000000">
                <a:alpha val="38000"/>
              </a:srgbClr>
            </a:outerShdw>
          </a:effectLst>
        </p:spPr>
        <p:txBody>
          <a:bodyPr lIns="121919" tIns="121919" rIns="121919" bIns="121919" anchor="ctr"/>
          <a:lstStyle/>
          <a:p>
            <a:pPr defTabSz="1219200">
              <a:defRPr sz="4800">
                <a:solidFill>
                  <a:srgbClr val="000000"/>
                </a:solidFill>
                <a:latin typeface="Calibri"/>
                <a:ea typeface="Calibri"/>
                <a:cs typeface="Calibri"/>
                <a:sym typeface="Calibri"/>
              </a:defRPr>
            </a:pPr>
          </a:p>
        </p:txBody>
      </p:sp>
      <p:sp>
        <p:nvSpPr>
          <p:cNvPr id="378" name="TextBox 18"/>
          <p:cNvSpPr txBox="1"/>
          <p:nvPr/>
        </p:nvSpPr>
        <p:spPr>
          <a:xfrm>
            <a:off x="8619381" y="3616524"/>
            <a:ext cx="15858222" cy="984237"/>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b="1" sz="5200">
                <a:solidFill>
                  <a:srgbClr val="FF0000"/>
                </a:solidFill>
                <a:latin typeface="Arial"/>
                <a:ea typeface="Arial"/>
                <a:cs typeface="Arial"/>
                <a:sym typeface="Arial"/>
              </a:defRPr>
            </a:pPr>
            <a:r>
              <a:t>6,411</a:t>
            </a:r>
            <a:r>
              <a:rPr b="0"/>
              <a:t> people exposed to &gt;40 mSv</a:t>
            </a:r>
          </a:p>
        </p:txBody>
      </p:sp>
      <p:sp>
        <p:nvSpPr>
          <p:cNvPr id="379" name="Right Brace 19"/>
          <p:cNvSpPr/>
          <p:nvPr/>
        </p:nvSpPr>
        <p:spPr>
          <a:xfrm rot="16200000">
            <a:off x="12689863" y="-558829"/>
            <a:ext cx="645873" cy="115357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45"/>
                  <a:pt x="10800" y="101"/>
                </a:cubicBezTo>
                <a:lnTo>
                  <a:pt x="10800" y="10699"/>
                </a:lnTo>
                <a:cubicBezTo>
                  <a:pt x="10800" y="10755"/>
                  <a:pt x="15635" y="10800"/>
                  <a:pt x="21600" y="10800"/>
                </a:cubicBezTo>
                <a:cubicBezTo>
                  <a:pt x="15635" y="10800"/>
                  <a:pt x="10800" y="10845"/>
                  <a:pt x="10800" y="10901"/>
                </a:cubicBezTo>
                <a:lnTo>
                  <a:pt x="10800" y="21499"/>
                </a:lnTo>
                <a:cubicBezTo>
                  <a:pt x="10800" y="21555"/>
                  <a:pt x="5965" y="21600"/>
                  <a:pt x="0" y="21600"/>
                </a:cubicBezTo>
              </a:path>
            </a:pathLst>
          </a:custGeom>
          <a:ln w="76200">
            <a:solidFill>
              <a:srgbClr val="FF0000"/>
            </a:solidFill>
          </a:ln>
          <a:effectLst>
            <a:outerShdw sx="100000" sy="100000" kx="0" ky="0" algn="b" rotWithShape="0" blurRad="101600" dist="50800" dir="5400000">
              <a:srgbClr val="000000">
                <a:alpha val="38000"/>
              </a:srgbClr>
            </a:outerShdw>
          </a:effectLst>
        </p:spPr>
        <p:txBody>
          <a:bodyPr lIns="121919" tIns="121919" rIns="121919" bIns="121919" anchor="ctr"/>
          <a:lstStyle/>
          <a:p>
            <a:pPr defTabSz="1219200">
              <a:defRPr sz="4800">
                <a:solidFill>
                  <a:srgbClr val="000000"/>
                </a:solidFill>
                <a:latin typeface="Calibri"/>
                <a:ea typeface="Calibri"/>
                <a:cs typeface="Calibri"/>
                <a:sym typeface="Calibri"/>
              </a:defRPr>
            </a:pPr>
          </a:p>
        </p:txBody>
      </p:sp>
      <p:sp>
        <p:nvSpPr>
          <p:cNvPr id="380" name="LNT"/>
          <p:cNvSpPr txBox="1"/>
          <p:nvPr/>
        </p:nvSpPr>
        <p:spPr>
          <a:xfrm rot="21360000">
            <a:off x="21639298" y="4433544"/>
            <a:ext cx="1719898" cy="10809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6500"/>
            </a:lvl1pPr>
          </a:lstStyle>
          <a:p>
            <a:pPr/>
            <a:r>
              <a:t>LNT</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4" name="Picture 3" descr="Picture 3"/>
          <p:cNvPicPr>
            <a:picLocks noChangeAspect="1"/>
          </p:cNvPicPr>
          <p:nvPr/>
        </p:nvPicPr>
        <p:blipFill>
          <a:blip r:embed="rId3">
            <a:extLst/>
          </a:blip>
          <a:srcRect l="0" t="122" r="0" b="0"/>
          <a:stretch>
            <a:fillRect/>
          </a:stretch>
        </p:blipFill>
        <p:spPr>
          <a:xfrm>
            <a:off x="526815" y="3408145"/>
            <a:ext cx="23305286" cy="10366808"/>
          </a:xfrm>
          <a:prstGeom prst="rect">
            <a:avLst/>
          </a:prstGeom>
          <a:ln w="12700">
            <a:miter lim="400000"/>
          </a:ln>
        </p:spPr>
      </p:pic>
      <p:sp>
        <p:nvSpPr>
          <p:cNvPr id="385" name="TextBox 4"/>
          <p:cNvSpPr txBox="1"/>
          <p:nvPr/>
        </p:nvSpPr>
        <p:spPr>
          <a:xfrm>
            <a:off x="246316" y="-7299"/>
            <a:ext cx="24122731" cy="2803696"/>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lvl1pPr algn="l" defTabSz="1219200">
              <a:defRPr b="1" sz="8400">
                <a:solidFill>
                  <a:srgbClr val="000000"/>
                </a:solidFill>
              </a:defRPr>
            </a:lvl1pPr>
          </a:lstStyle>
          <a:p>
            <a:pPr/>
            <a:r>
              <a:t>Atom bomb survivors exposures &lt; 100 mSv caused no observed excess cancers.</a:t>
            </a:r>
          </a:p>
        </p:txBody>
      </p:sp>
      <p:sp>
        <p:nvSpPr>
          <p:cNvPr id="386" name="TextBox 6"/>
          <p:cNvSpPr txBox="1"/>
          <p:nvPr/>
        </p:nvSpPr>
        <p:spPr>
          <a:xfrm>
            <a:off x="5142716" y="9256874"/>
            <a:ext cx="2307951" cy="3274391"/>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b="1" sz="4200">
                <a:solidFill>
                  <a:srgbClr val="000000"/>
                </a:solidFill>
                <a:latin typeface="Arial"/>
                <a:ea typeface="Arial"/>
                <a:cs typeface="Arial"/>
                <a:sym typeface="Arial"/>
              </a:defRPr>
            </a:pPr>
            <a:r>
              <a:t>&lt; 5</a:t>
            </a:r>
          </a:p>
          <a:p>
            <a:pPr algn="l" defTabSz="1219200">
              <a:defRPr b="1" sz="4200">
                <a:solidFill>
                  <a:srgbClr val="000000"/>
                </a:solidFill>
                <a:latin typeface="Arial"/>
                <a:ea typeface="Arial"/>
                <a:cs typeface="Arial"/>
                <a:sym typeface="Arial"/>
              </a:defRPr>
            </a:pPr>
          </a:p>
          <a:p>
            <a:pPr algn="l" defTabSz="1219200">
              <a:defRPr b="1" sz="4200">
                <a:solidFill>
                  <a:srgbClr val="000000"/>
                </a:solidFill>
                <a:latin typeface="Arial"/>
                <a:ea typeface="Arial"/>
                <a:cs typeface="Arial"/>
                <a:sym typeface="Arial"/>
              </a:defRPr>
            </a:pPr>
          </a:p>
          <a:p>
            <a:pPr algn="l" defTabSz="1219200">
              <a:defRPr b="1" sz="4200">
                <a:solidFill>
                  <a:srgbClr val="000000"/>
                </a:solidFill>
                <a:latin typeface="Arial"/>
                <a:ea typeface="Arial"/>
                <a:cs typeface="Arial"/>
                <a:sym typeface="Arial"/>
              </a:defRPr>
            </a:pPr>
            <a:r>
              <a:t>35,978 people </a:t>
            </a:r>
          </a:p>
        </p:txBody>
      </p:sp>
      <p:sp>
        <p:nvSpPr>
          <p:cNvPr id="387" name="TextBox 7"/>
          <p:cNvSpPr txBox="1"/>
          <p:nvPr/>
        </p:nvSpPr>
        <p:spPr>
          <a:xfrm>
            <a:off x="7656376" y="9286995"/>
            <a:ext cx="2307950" cy="3274391"/>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b="1" sz="4200">
                <a:solidFill>
                  <a:srgbClr val="000000"/>
                </a:solidFill>
                <a:latin typeface="Arial"/>
                <a:ea typeface="Arial"/>
                <a:cs typeface="Arial"/>
                <a:sym typeface="Arial"/>
              </a:defRPr>
            </a:pPr>
            <a:r>
              <a:t>&lt; 100</a:t>
            </a:r>
          </a:p>
          <a:p>
            <a:pPr algn="l" defTabSz="1219200">
              <a:defRPr b="1" sz="4200">
                <a:solidFill>
                  <a:srgbClr val="000000"/>
                </a:solidFill>
                <a:latin typeface="Arial"/>
                <a:ea typeface="Arial"/>
                <a:cs typeface="Arial"/>
                <a:sym typeface="Arial"/>
              </a:defRPr>
            </a:pPr>
          </a:p>
          <a:p>
            <a:pPr algn="l" defTabSz="1219200">
              <a:defRPr b="1" sz="4200">
                <a:solidFill>
                  <a:srgbClr val="000000"/>
                </a:solidFill>
                <a:latin typeface="Arial"/>
                <a:ea typeface="Arial"/>
                <a:cs typeface="Arial"/>
                <a:sym typeface="Arial"/>
              </a:defRPr>
            </a:pPr>
          </a:p>
          <a:p>
            <a:pPr algn="l" defTabSz="1219200">
              <a:defRPr b="1" sz="4200">
                <a:solidFill>
                  <a:srgbClr val="000000"/>
                </a:solidFill>
                <a:latin typeface="Arial"/>
                <a:ea typeface="Arial"/>
                <a:cs typeface="Arial"/>
                <a:sym typeface="Arial"/>
              </a:defRPr>
            </a:pPr>
            <a:r>
              <a:t>27,511 people </a:t>
            </a:r>
          </a:p>
        </p:txBody>
      </p:sp>
      <p:sp>
        <p:nvSpPr>
          <p:cNvPr id="388" name="TextBox 8"/>
          <p:cNvSpPr txBox="1"/>
          <p:nvPr/>
        </p:nvSpPr>
        <p:spPr>
          <a:xfrm>
            <a:off x="2608989" y="9256874"/>
            <a:ext cx="2307950" cy="3274391"/>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b="1" sz="4200">
                <a:solidFill>
                  <a:srgbClr val="000000"/>
                </a:solidFill>
                <a:latin typeface="Arial"/>
                <a:ea typeface="Arial"/>
                <a:cs typeface="Arial"/>
                <a:sym typeface="Arial"/>
              </a:defRPr>
            </a:pPr>
            <a:r>
              <a:t>not in cities</a:t>
            </a:r>
          </a:p>
          <a:p>
            <a:pPr algn="l" defTabSz="1219200">
              <a:defRPr b="1" sz="4200">
                <a:solidFill>
                  <a:srgbClr val="000000"/>
                </a:solidFill>
                <a:latin typeface="Arial"/>
                <a:ea typeface="Arial"/>
                <a:cs typeface="Arial"/>
                <a:sym typeface="Arial"/>
              </a:defRPr>
            </a:pPr>
          </a:p>
          <a:p>
            <a:pPr algn="l" defTabSz="1219200">
              <a:defRPr b="1" sz="4200">
                <a:solidFill>
                  <a:srgbClr val="000000"/>
                </a:solidFill>
                <a:latin typeface="Arial"/>
                <a:ea typeface="Arial"/>
                <a:cs typeface="Arial"/>
                <a:sym typeface="Arial"/>
              </a:defRPr>
            </a:pPr>
            <a:r>
              <a:t>25,239 people</a:t>
            </a:r>
          </a:p>
        </p:txBody>
      </p:sp>
      <p:sp>
        <p:nvSpPr>
          <p:cNvPr id="389" name="TextBox 9"/>
          <p:cNvSpPr txBox="1"/>
          <p:nvPr/>
        </p:nvSpPr>
        <p:spPr>
          <a:xfrm>
            <a:off x="7551007" y="4567471"/>
            <a:ext cx="3472816" cy="1183641"/>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lvl1pPr algn="l" defTabSz="1219200">
              <a:defRPr b="1" sz="6400">
                <a:solidFill>
                  <a:srgbClr val="0000FF"/>
                </a:solidFill>
                <a:latin typeface="Calibri"/>
                <a:ea typeface="Calibri"/>
                <a:cs typeface="Calibri"/>
                <a:sym typeface="Calibri"/>
              </a:defRPr>
            </a:lvl1pPr>
          </a:lstStyle>
          <a:p>
            <a:pPr/>
            <a:r>
              <a:t>100 mSv</a:t>
            </a:r>
          </a:p>
        </p:txBody>
      </p:sp>
      <p:grpSp>
        <p:nvGrpSpPr>
          <p:cNvPr id="392" name="Left-Right Arrow 13"/>
          <p:cNvGrpSpPr/>
          <p:nvPr/>
        </p:nvGrpSpPr>
        <p:grpSpPr>
          <a:xfrm>
            <a:off x="11038023" y="4992197"/>
            <a:ext cx="10937681" cy="2583902"/>
            <a:chOff x="0" y="0"/>
            <a:chExt cx="10937679" cy="2583901"/>
          </a:xfrm>
        </p:grpSpPr>
        <p:sp>
          <p:nvSpPr>
            <p:cNvPr id="390" name="Double Arrow"/>
            <p:cNvSpPr/>
            <p:nvPr/>
          </p:nvSpPr>
          <p:spPr>
            <a:xfrm>
              <a:off x="0" y="0"/>
              <a:ext cx="10937680" cy="2583902"/>
            </a:xfrm>
            <a:prstGeom prst="leftRightArrow">
              <a:avLst>
                <a:gd name="adj1" fmla="val 67778"/>
                <a:gd name="adj2" fmla="val 50000"/>
              </a:avLst>
            </a:prstGeom>
            <a:solidFill>
              <a:srgbClr val="D9D9D9"/>
            </a:solidFill>
            <a:ln w="25400" cap="flat">
              <a:solidFill>
                <a:srgbClr val="4A7EBB"/>
              </a:solidFill>
              <a:prstDash val="solid"/>
              <a:round/>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defTabSz="1219200">
                <a:defRPr sz="4800">
                  <a:solidFill>
                    <a:srgbClr val="000000"/>
                  </a:solidFill>
                  <a:latin typeface="Arial"/>
                  <a:ea typeface="Arial"/>
                  <a:cs typeface="Arial"/>
                  <a:sym typeface="Arial"/>
                </a:defRPr>
              </a:pPr>
            </a:p>
          </p:txBody>
        </p:sp>
        <p:sp>
          <p:nvSpPr>
            <p:cNvPr id="391" name="812 excess cancers for 16,716 people, &gt; 100 mSv"/>
            <p:cNvSpPr txBox="1"/>
            <p:nvPr/>
          </p:nvSpPr>
          <p:spPr>
            <a:xfrm>
              <a:off x="875658" y="481502"/>
              <a:ext cx="9186361" cy="16208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ctr">
              <a:spAutoFit/>
            </a:bodyPr>
            <a:lstStyle/>
            <a:p>
              <a:pPr defTabSz="1219200">
                <a:defRPr sz="4800">
                  <a:solidFill>
                    <a:srgbClr val="000000"/>
                  </a:solidFill>
                  <a:latin typeface="Arial"/>
                  <a:ea typeface="Arial"/>
                  <a:cs typeface="Arial"/>
                  <a:sym typeface="Arial"/>
                </a:defRPr>
              </a:pPr>
              <a:r>
                <a:t>812 excess cancers</a:t>
              </a:r>
              <a:br/>
              <a:r>
                <a:t>for 16,716 people, &gt; 100 mSv</a:t>
              </a:r>
            </a:p>
          </p:txBody>
        </p:sp>
      </p:grpSp>
      <p:sp>
        <p:nvSpPr>
          <p:cNvPr id="393" name="Straight Connector 15"/>
          <p:cNvSpPr/>
          <p:nvPr/>
        </p:nvSpPr>
        <p:spPr>
          <a:xfrm flipH="1">
            <a:off x="10089752" y="5671269"/>
            <a:ext cx="1" cy="7474015"/>
          </a:xfrm>
          <a:prstGeom prst="line">
            <a:avLst/>
          </a:prstGeom>
          <a:ln w="63500">
            <a:solidFill>
              <a:srgbClr val="4F81BD"/>
            </a:solidFill>
            <a:prstDash val="dash"/>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sz="4800">
                <a:solidFill>
                  <a:srgbClr val="000000"/>
                </a:solidFill>
                <a:latin typeface="Calibri"/>
                <a:ea typeface="Calibri"/>
                <a:cs typeface="Calibri"/>
                <a:sym typeface="Calibri"/>
              </a:defRPr>
            </a:pPr>
          </a:p>
        </p:txBody>
      </p:sp>
      <p:sp>
        <p:nvSpPr>
          <p:cNvPr id="394" name="source data http://www.bioone.org/doi/full/10.1667/RR14492.1"/>
          <p:cNvSpPr txBox="1"/>
          <p:nvPr/>
        </p:nvSpPr>
        <p:spPr>
          <a:xfrm>
            <a:off x="19705646" y="13163715"/>
            <a:ext cx="4580485"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Calibri"/>
                <a:ea typeface="Calibri"/>
                <a:cs typeface="Calibri"/>
                <a:sym typeface="Calibri"/>
              </a:defRPr>
            </a:lvl1pPr>
          </a:lstStyle>
          <a:p>
            <a:pPr/>
            <a:r>
              <a:t>source data http://www.bioone.org/doi/full/10.1667/RR14492.1</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8" name="Picture 4" descr="Picture 4"/>
          <p:cNvPicPr>
            <a:picLocks noChangeAspect="1"/>
          </p:cNvPicPr>
          <p:nvPr/>
        </p:nvPicPr>
        <p:blipFill>
          <a:blip r:embed="rId3">
            <a:extLst/>
          </a:blip>
          <a:stretch>
            <a:fillRect/>
          </a:stretch>
        </p:blipFill>
        <p:spPr>
          <a:xfrm>
            <a:off x="-25780" y="21991"/>
            <a:ext cx="24409780" cy="13694657"/>
          </a:xfrm>
          <a:prstGeom prst="rect">
            <a:avLst/>
          </a:prstGeom>
          <a:ln w="12700">
            <a:miter lim="400000"/>
          </a:ln>
        </p:spPr>
      </p:pic>
      <p:sp>
        <p:nvSpPr>
          <p:cNvPr id="399" name="TextBox 1"/>
          <p:cNvSpPr txBox="1"/>
          <p:nvPr/>
        </p:nvSpPr>
        <p:spPr>
          <a:xfrm>
            <a:off x="121932" y="95845"/>
            <a:ext cx="23429328" cy="1440840"/>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lvl1pPr algn="l" defTabSz="1219200">
              <a:defRPr sz="8400">
                <a:solidFill>
                  <a:srgbClr val="000000"/>
                </a:solidFill>
                <a:latin typeface="Arial"/>
                <a:ea typeface="Arial"/>
                <a:cs typeface="Arial"/>
                <a:sym typeface="Arial"/>
              </a:defRPr>
            </a:lvl1pPr>
          </a:lstStyle>
          <a:p>
            <a:pPr/>
            <a:r>
              <a:t>Chernobyl</a:t>
            </a:r>
          </a:p>
        </p:txBody>
      </p:sp>
      <p:sp>
        <p:nvSpPr>
          <p:cNvPr id="400" name="TextBox 5"/>
          <p:cNvSpPr txBox="1"/>
          <p:nvPr/>
        </p:nvSpPr>
        <p:spPr>
          <a:xfrm>
            <a:off x="96141" y="9530888"/>
            <a:ext cx="24165940" cy="3976450"/>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sz="6400">
                <a:solidFill>
                  <a:srgbClr val="FFFFFF"/>
                </a:solidFill>
                <a:latin typeface="Arial"/>
                <a:ea typeface="Arial"/>
                <a:cs typeface="Arial"/>
                <a:sym typeface="Arial"/>
              </a:defRPr>
            </a:pPr>
            <a:r>
              <a:t>28 emergency workers died from acute radiation sickness.</a:t>
            </a:r>
          </a:p>
          <a:p>
            <a:pPr algn="l" defTabSz="1219200">
              <a:defRPr sz="6400">
                <a:solidFill>
                  <a:srgbClr val="FFFFFF"/>
                </a:solidFill>
                <a:latin typeface="Arial"/>
                <a:ea typeface="Arial"/>
                <a:cs typeface="Arial"/>
                <a:sym typeface="Arial"/>
              </a:defRPr>
            </a:pPr>
            <a:r>
              <a:t>15 children died of thyroid cancer.</a:t>
            </a:r>
          </a:p>
          <a:p>
            <a:pPr algn="l" defTabSz="1219200">
              <a:defRPr sz="6400">
                <a:solidFill>
                  <a:srgbClr val="FFFFFF"/>
                </a:solidFill>
                <a:latin typeface="Arial"/>
                <a:ea typeface="Arial"/>
                <a:cs typeface="Arial"/>
                <a:sym typeface="Arial"/>
              </a:defRPr>
            </a:pPr>
            <a:r>
              <a:t>“possible increase in cancer mortality </a:t>
            </a:r>
            <a:r>
              <a:t>… </a:t>
            </a:r>
            <a:r>
              <a:t>might represent up to 4000 fatal cancers.” </a:t>
            </a:r>
            <a:r>
              <a:rPr cap="small" sz="4800"/>
              <a:t>Chernobyl Forum</a:t>
            </a:r>
            <a:r>
              <a:t> </a:t>
            </a:r>
          </a:p>
        </p:txBody>
      </p:sp>
      <p:sp>
        <p:nvSpPr>
          <p:cNvPr id="401" name="https://www.iaea.org/sites/default/files/chernobyl.pdf"/>
          <p:cNvSpPr txBox="1"/>
          <p:nvPr/>
        </p:nvSpPr>
        <p:spPr>
          <a:xfrm>
            <a:off x="19483294" y="13330214"/>
            <a:ext cx="4643935" cy="5647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600">
                <a:solidFill>
                  <a:srgbClr val="FFFFFF"/>
                </a:solidFill>
                <a:latin typeface="Calibri"/>
                <a:ea typeface="Calibri"/>
                <a:cs typeface="Calibri"/>
                <a:sym typeface="Calibri"/>
              </a:defRPr>
            </a:lvl1pPr>
          </a:lstStyle>
          <a:p>
            <a:pPr/>
            <a:r>
              <a:t>https://www.iaea.org/sites/default/files/chernobyl.pdf</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4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0"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TextBox 1"/>
          <p:cNvSpPr txBox="1"/>
          <p:nvPr/>
        </p:nvSpPr>
        <p:spPr>
          <a:xfrm>
            <a:off x="345185" y="1789"/>
            <a:ext cx="24038816" cy="2678170"/>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lvl1pPr algn="l" defTabSz="1219200">
              <a:defRPr b="1" sz="8000">
                <a:solidFill>
                  <a:srgbClr val="000000"/>
                </a:solidFill>
              </a:defRPr>
            </a:lvl1pPr>
          </a:lstStyle>
          <a:p>
            <a:pPr/>
            <a:r>
              <a:t>A rotating X-ray beam focused on cancer tissue delivers up to 80,000 mSv.</a:t>
            </a:r>
          </a:p>
        </p:txBody>
      </p:sp>
      <p:pic>
        <p:nvPicPr>
          <p:cNvPr id="406" name="Picture 5" descr="Picture 5"/>
          <p:cNvPicPr>
            <a:picLocks noChangeAspect="1"/>
          </p:cNvPicPr>
          <p:nvPr/>
        </p:nvPicPr>
        <p:blipFill>
          <a:blip r:embed="rId3">
            <a:extLst/>
          </a:blip>
          <a:stretch>
            <a:fillRect/>
          </a:stretch>
        </p:blipFill>
        <p:spPr>
          <a:xfrm>
            <a:off x="13689834" y="1738487"/>
            <a:ext cx="10697353" cy="8023015"/>
          </a:xfrm>
          <a:prstGeom prst="rect">
            <a:avLst/>
          </a:prstGeom>
          <a:ln w="12700">
            <a:miter lim="400000"/>
          </a:ln>
        </p:spPr>
      </p:pic>
      <p:sp>
        <p:nvSpPr>
          <p:cNvPr id="407" name="TextBox 10"/>
          <p:cNvSpPr txBox="1"/>
          <p:nvPr/>
        </p:nvSpPr>
        <p:spPr>
          <a:xfrm>
            <a:off x="14111940" y="10191325"/>
            <a:ext cx="9926689" cy="3192065"/>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lvl1pPr algn="l" defTabSz="1219200">
              <a:defRPr b="1" sz="6400">
                <a:solidFill>
                  <a:srgbClr val="FF0000"/>
                </a:solidFill>
              </a:defRPr>
            </a:lvl1pPr>
          </a:lstStyle>
          <a:p>
            <a:pPr/>
            <a:r>
              <a:t>If LNT were true, fractionated radiation therapy wouldn’t work.</a:t>
            </a:r>
          </a:p>
        </p:txBody>
      </p:sp>
      <p:sp>
        <p:nvSpPr>
          <p:cNvPr id="408" name="Rectangle 11"/>
          <p:cNvSpPr txBox="1"/>
          <p:nvPr/>
        </p:nvSpPr>
        <p:spPr>
          <a:xfrm>
            <a:off x="281650" y="3281607"/>
            <a:ext cx="13265025" cy="10047422"/>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sz="6400">
                <a:solidFill>
                  <a:srgbClr val="000000"/>
                </a:solidFill>
              </a:defRPr>
            </a:pPr>
            <a:r>
              <a:t>To minimize the small risk of causing cancer in nearby tissue</a:t>
            </a:r>
          </a:p>
          <a:p>
            <a:pPr algn="l" defTabSz="1219200">
              <a:lnSpc>
                <a:spcPct val="50000"/>
              </a:lnSpc>
              <a:defRPr sz="6400">
                <a:solidFill>
                  <a:srgbClr val="000000"/>
                </a:solidFill>
              </a:defRPr>
            </a:pPr>
            <a:r>
              <a:t> </a:t>
            </a:r>
          </a:p>
          <a:p>
            <a:pPr lvl="1" marL="1371600" indent="-914400" algn="l" defTabSz="1219200">
              <a:buSzPct val="100000"/>
              <a:buChar char="-"/>
              <a:defRPr sz="6400">
                <a:solidFill>
                  <a:srgbClr val="000000"/>
                </a:solidFill>
              </a:defRPr>
            </a:pPr>
            <a:r>
              <a:t>radiologists divide the radiation dose into fractions</a:t>
            </a:r>
          </a:p>
          <a:p>
            <a:pPr lvl="1" marL="1371600" indent="-914400" algn="l" defTabSz="1219200">
              <a:lnSpc>
                <a:spcPct val="50000"/>
              </a:lnSpc>
              <a:buSzPct val="100000"/>
              <a:buChar char="-"/>
              <a:defRPr sz="6400">
                <a:solidFill>
                  <a:srgbClr val="000000"/>
                </a:solidFill>
              </a:defRPr>
            </a:pPr>
          </a:p>
          <a:p>
            <a:pPr lvl="1" marL="1371600" indent="-914400" algn="l" defTabSz="1219200">
              <a:buSzPct val="100000"/>
              <a:buChar char="-"/>
              <a:defRPr sz="6400">
                <a:solidFill>
                  <a:srgbClr val="000000"/>
                </a:solidFill>
              </a:defRPr>
            </a:pPr>
            <a:r>
              <a:t>administered daily rather than all at once</a:t>
            </a:r>
          </a:p>
          <a:p>
            <a:pPr algn="l" defTabSz="1219200">
              <a:defRPr sz="6400">
                <a:solidFill>
                  <a:srgbClr val="000000"/>
                </a:solidFill>
              </a:defRPr>
            </a:pPr>
          </a:p>
          <a:p>
            <a:pPr algn="l" defTabSz="1219200">
              <a:defRPr b="1" i="1" sz="6400">
                <a:solidFill>
                  <a:srgbClr val="000000"/>
                </a:solidFill>
              </a:defRPr>
            </a:pPr>
            <a:r>
              <a:t>giving healthy tissue time to recover.  </a:t>
            </a:r>
            <a:r>
              <a:rPr>
                <a:solidFill>
                  <a:srgbClr val="5E5E5E"/>
                </a:solidFill>
              </a:rPr>
              <a:t>      </a:t>
            </a:r>
            <a:r>
              <a:rPr b="0" i="0"/>
              <a:t>(3 million therapies/yr)</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2" name="Picture 4" descr="Picture 4"/>
          <p:cNvPicPr>
            <a:picLocks noChangeAspect="1"/>
          </p:cNvPicPr>
          <p:nvPr/>
        </p:nvPicPr>
        <p:blipFill>
          <a:blip r:embed="rId3">
            <a:extLst/>
          </a:blip>
          <a:stretch>
            <a:fillRect/>
          </a:stretch>
        </p:blipFill>
        <p:spPr>
          <a:xfrm>
            <a:off x="-4" y="23037"/>
            <a:ext cx="24384005" cy="13724668"/>
          </a:xfrm>
          <a:prstGeom prst="rect">
            <a:avLst/>
          </a:prstGeom>
          <a:ln w="12700">
            <a:miter lim="400000"/>
          </a:ln>
        </p:spPr>
      </p:pic>
      <p:sp>
        <p:nvSpPr>
          <p:cNvPr id="413" name="TextBox 1"/>
          <p:cNvSpPr txBox="1"/>
          <p:nvPr/>
        </p:nvSpPr>
        <p:spPr>
          <a:xfrm>
            <a:off x="351889" y="-224421"/>
            <a:ext cx="24172347" cy="2502581"/>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lvl1pPr algn="l" defTabSz="1219200">
              <a:defRPr b="1" sz="7400">
                <a:solidFill>
                  <a:srgbClr val="000000"/>
                </a:solidFill>
              </a:defRPr>
            </a:lvl1pPr>
          </a:lstStyle>
          <a:p>
            <a:pPr/>
            <a:r>
              <a:t>28,000 nuclear shipyard workers exposed to ~8 mSv had a 24% lower death rate.</a:t>
            </a:r>
          </a:p>
        </p:txBody>
      </p:sp>
      <p:sp>
        <p:nvSpPr>
          <p:cNvPr id="414" name="Controls - age-matched                 - job-matched"/>
          <p:cNvSpPr txBox="1"/>
          <p:nvPr/>
        </p:nvSpPr>
        <p:spPr>
          <a:xfrm>
            <a:off x="15476596" y="1481759"/>
            <a:ext cx="8668056" cy="1850284"/>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p>
            <a:pPr marL="891540" indent="-891540" algn="l" defTabSz="1219200">
              <a:buSzPct val="100000"/>
              <a:buFont typeface="Arial"/>
              <a:buChar char="•"/>
              <a:defRPr b="1" sz="5200">
                <a:solidFill>
                  <a:srgbClr val="0433FF"/>
                </a:solidFill>
              </a:defRPr>
            </a:pPr>
            <a:r>
              <a:t>Controls - age-matched</a:t>
            </a:r>
            <a:br/>
            <a:r>
              <a:t>                - job-matched</a:t>
            </a:r>
          </a:p>
        </p:txBody>
      </p:sp>
      <p:sp>
        <p:nvSpPr>
          <p:cNvPr id="415" name="http://www.ecolo.org/documents/documents_in_english/low-dose-NSWS-shipyard.pdf"/>
          <p:cNvSpPr txBox="1"/>
          <p:nvPr/>
        </p:nvSpPr>
        <p:spPr>
          <a:xfrm>
            <a:off x="-2152779" y="13127479"/>
            <a:ext cx="16879367" cy="5975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FFFF"/>
                </a:solidFill>
              </a:defRPr>
            </a:lvl1pPr>
          </a:lstStyle>
          <a:p>
            <a:pPr/>
            <a:r>
              <a:t>http://www.ecolo.org/documents/documents_in_english/low-dose-NSWS-shipyard.pdf</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9" name="Picture 3" descr="Picture 3"/>
          <p:cNvPicPr>
            <a:picLocks noChangeAspect="1"/>
          </p:cNvPicPr>
          <p:nvPr/>
        </p:nvPicPr>
        <p:blipFill>
          <a:blip r:embed="rId3">
            <a:extLst/>
          </a:blip>
          <a:srcRect l="5507" t="16870" r="0" b="0"/>
          <a:stretch>
            <a:fillRect/>
          </a:stretch>
        </p:blipFill>
        <p:spPr>
          <a:xfrm>
            <a:off x="1342931" y="3525829"/>
            <a:ext cx="23041069" cy="11402009"/>
          </a:xfrm>
          <a:prstGeom prst="rect">
            <a:avLst/>
          </a:prstGeom>
          <a:ln w="12700">
            <a:miter lim="400000"/>
          </a:ln>
        </p:spPr>
      </p:pic>
      <p:sp>
        <p:nvSpPr>
          <p:cNvPr id="420" name="TextBox 1"/>
          <p:cNvSpPr txBox="1"/>
          <p:nvPr/>
        </p:nvSpPr>
        <p:spPr>
          <a:xfrm>
            <a:off x="34048" y="8053"/>
            <a:ext cx="24639446" cy="2502581"/>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lvl1pPr algn="l" defTabSz="1219200">
              <a:defRPr b="1" sz="7400">
                <a:solidFill>
                  <a:srgbClr val="000000"/>
                </a:solidFill>
              </a:defRPr>
            </a:lvl1pPr>
          </a:lstStyle>
          <a:p>
            <a:pPr/>
            <a:r>
              <a:t>7,271 Taiwan apartment dwellers exposed to ~48 mSv had 55 fewer cancers than 150 predicted by LNT.</a:t>
            </a:r>
          </a:p>
        </p:txBody>
      </p:sp>
      <p:sp>
        <p:nvSpPr>
          <p:cNvPr id="421" name="http://www.ncbi.nlm.nih.gov/pubmed/17178625"/>
          <p:cNvSpPr txBox="1"/>
          <p:nvPr/>
        </p:nvSpPr>
        <p:spPr>
          <a:xfrm>
            <a:off x="25600" y="2642882"/>
            <a:ext cx="4465626" cy="3245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600">
                <a:solidFill>
                  <a:srgbClr val="000000"/>
                </a:solidFill>
              </a:defRPr>
            </a:lvl1pPr>
          </a:lstStyle>
          <a:p>
            <a:pPr/>
            <a:r>
              <a:t>http://www.ncbi.nlm.nih.gov/pubmed/17178625</a:t>
            </a:r>
          </a:p>
        </p:txBody>
      </p:sp>
      <p:sp>
        <p:nvSpPr>
          <p:cNvPr id="422" name="http://www.ncbi.nlm.nih.gov/pubmed/18666807"/>
          <p:cNvSpPr txBox="1"/>
          <p:nvPr/>
        </p:nvSpPr>
        <p:spPr>
          <a:xfrm>
            <a:off x="50405" y="3099642"/>
            <a:ext cx="4062625"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400" u="sng">
                <a:solidFill>
                  <a:srgbClr val="000000"/>
                </a:solidFill>
                <a:latin typeface="Calibri"/>
                <a:ea typeface="Calibri"/>
                <a:cs typeface="Calibri"/>
                <a:sym typeface="Calibri"/>
                <a:hlinkClick r:id="rId4" invalidUrl="" action="" tgtFrame="" tooltip="" history="1" highlightClick="0" endSnd="0"/>
              </a:defRPr>
            </a:lvl1pPr>
          </a:lstStyle>
          <a:p>
            <a:pPr>
              <a:defRPr u="none"/>
            </a:pPr>
            <a:r>
              <a:rPr u="sng">
                <a:hlinkClick r:id="rId4" invalidUrl="" action="" tgtFrame="" tooltip="" history="1" highlightClick="0" endSnd="0"/>
              </a:rPr>
              <a:t>http://www.ncbi.nlm.nih.gov/pubmed/18666807</a:t>
            </a:r>
          </a:p>
        </p:txBody>
      </p:sp>
      <p:sp>
        <p:nvSpPr>
          <p:cNvPr id="423" name="http://taiwan-apt-cancer-data-analysis.blogspot.com/"/>
          <p:cNvSpPr txBox="1"/>
          <p:nvPr/>
        </p:nvSpPr>
        <p:spPr>
          <a:xfrm>
            <a:off x="68996" y="2868320"/>
            <a:ext cx="4378834" cy="2998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400">
                <a:solidFill>
                  <a:srgbClr val="000000"/>
                </a:solidFill>
              </a:defRPr>
            </a:lvl1pPr>
          </a:lstStyle>
          <a:p>
            <a:pPr/>
            <a:r>
              <a:t>http://taiwan-apt-cancer-data-analysis.blogspot.com/</a:t>
            </a:r>
          </a:p>
        </p:txBody>
      </p:sp>
      <p:pic>
        <p:nvPicPr>
          <p:cNvPr id="424" name="Image" descr="Image"/>
          <p:cNvPicPr>
            <a:picLocks noChangeAspect="1"/>
          </p:cNvPicPr>
          <p:nvPr/>
        </p:nvPicPr>
        <p:blipFill>
          <a:blip r:embed="rId5">
            <a:extLst/>
          </a:blip>
          <a:stretch>
            <a:fillRect/>
          </a:stretch>
        </p:blipFill>
        <p:spPr>
          <a:xfrm rot="960000">
            <a:off x="1030500" y="7060325"/>
            <a:ext cx="22646542" cy="280049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TextBox 1"/>
          <p:cNvSpPr txBox="1"/>
          <p:nvPr/>
        </p:nvSpPr>
        <p:spPr>
          <a:xfrm>
            <a:off x="1942010" y="148349"/>
            <a:ext cx="22860663" cy="1440840"/>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b="1" i="1" sz="8400">
                <a:solidFill>
                  <a:srgbClr val="000000"/>
                </a:solidFill>
                <a:latin typeface="Arial"/>
                <a:ea typeface="Arial"/>
                <a:cs typeface="Arial"/>
                <a:sym typeface="Arial"/>
              </a:defRPr>
            </a:pPr>
            <a:r>
              <a:t>New York Times </a:t>
            </a:r>
            <a:r>
              <a:rPr i="0"/>
              <a:t>prints radiation scares.</a:t>
            </a:r>
          </a:p>
        </p:txBody>
      </p:sp>
      <p:pic>
        <p:nvPicPr>
          <p:cNvPr id="215" name="Picture 2" descr="Picture 2"/>
          <p:cNvPicPr>
            <a:picLocks noChangeAspect="1"/>
          </p:cNvPicPr>
          <p:nvPr/>
        </p:nvPicPr>
        <p:blipFill>
          <a:blip r:embed="rId3">
            <a:extLst/>
          </a:blip>
          <a:stretch>
            <a:fillRect/>
          </a:stretch>
        </p:blipFill>
        <p:spPr>
          <a:xfrm>
            <a:off x="415332" y="1388511"/>
            <a:ext cx="22531611" cy="2853999"/>
          </a:xfrm>
          <a:prstGeom prst="rect">
            <a:avLst/>
          </a:prstGeom>
          <a:ln w="12700">
            <a:miter lim="400000"/>
          </a:ln>
        </p:spPr>
      </p:pic>
      <p:sp>
        <p:nvSpPr>
          <p:cNvPr id="216" name="TextBox 3"/>
          <p:cNvSpPr txBox="1"/>
          <p:nvPr/>
        </p:nvSpPr>
        <p:spPr>
          <a:xfrm>
            <a:off x="632026" y="4889378"/>
            <a:ext cx="14015479" cy="6970624"/>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sz="7400">
                <a:solidFill>
                  <a:srgbClr val="000000"/>
                </a:solidFill>
                <a:latin typeface="Calibri"/>
                <a:ea typeface="Calibri"/>
                <a:cs typeface="Calibri"/>
                <a:sym typeface="Calibri"/>
              </a:defRPr>
            </a:pPr>
            <a:r>
              <a:t>“a 2009 study from the National Cancer Institute estimates that CT scans conducted in 2007 will cause a projected 29,000 excess cancer cases and </a:t>
            </a:r>
            <a:r>
              <a:rPr b="1"/>
              <a:t>14,500 excess deaths</a:t>
            </a:r>
            <a:r>
              <a:t> over the lifetime of those exposed.”</a:t>
            </a:r>
          </a:p>
        </p:txBody>
      </p:sp>
      <p:pic>
        <p:nvPicPr>
          <p:cNvPr id="217" name="Picture 4" descr="Picture 4"/>
          <p:cNvPicPr>
            <a:picLocks noChangeAspect="1"/>
          </p:cNvPicPr>
          <p:nvPr/>
        </p:nvPicPr>
        <p:blipFill>
          <a:blip r:embed="rId4">
            <a:extLst/>
          </a:blip>
          <a:stretch>
            <a:fillRect/>
          </a:stretch>
        </p:blipFill>
        <p:spPr>
          <a:xfrm>
            <a:off x="15476587" y="3661416"/>
            <a:ext cx="7470355" cy="10054587"/>
          </a:xfrm>
          <a:prstGeom prst="rect">
            <a:avLst/>
          </a:prstGeom>
          <a:ln w="12700">
            <a:miter lim="400000"/>
          </a:ln>
        </p:spPr>
      </p:pic>
      <p:pic>
        <p:nvPicPr>
          <p:cNvPr id="218" name="Picture 5" descr="Picture 5"/>
          <p:cNvPicPr>
            <a:picLocks noChangeAspect="1"/>
          </p:cNvPicPr>
          <p:nvPr/>
        </p:nvPicPr>
        <p:blipFill>
          <a:blip r:embed="rId5">
            <a:extLst/>
          </a:blip>
          <a:stretch>
            <a:fillRect/>
          </a:stretch>
        </p:blipFill>
        <p:spPr>
          <a:xfrm>
            <a:off x="289466" y="301274"/>
            <a:ext cx="10189249" cy="1384948"/>
          </a:xfrm>
          <a:prstGeom prst="rect">
            <a:avLst/>
          </a:prstGeom>
          <a:ln w="12700">
            <a:miter lim="400000"/>
          </a:ln>
        </p:spPr>
      </p:pic>
      <p:sp>
        <p:nvSpPr>
          <p:cNvPr id="219" name="https://www.nytimes.com/2014/01/31/opinion/we-are-giving-ourselves-cancer.html"/>
          <p:cNvSpPr txBox="1"/>
          <p:nvPr/>
        </p:nvSpPr>
        <p:spPr>
          <a:xfrm>
            <a:off x="420990" y="13169824"/>
            <a:ext cx="11444021"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https://www.nytimes.com/2014/01/31/opinion/we-are-giving-ourselves-cancer.html</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8" name="Picture 3" descr="Picture 3"/>
          <p:cNvPicPr>
            <a:picLocks noChangeAspect="1"/>
          </p:cNvPicPr>
          <p:nvPr/>
        </p:nvPicPr>
        <p:blipFill>
          <a:blip r:embed="rId3">
            <a:extLst/>
          </a:blip>
          <a:stretch>
            <a:fillRect/>
          </a:stretch>
        </p:blipFill>
        <p:spPr>
          <a:xfrm>
            <a:off x="12288770" y="2390289"/>
            <a:ext cx="12295878" cy="11472987"/>
          </a:xfrm>
          <a:prstGeom prst="rect">
            <a:avLst/>
          </a:prstGeom>
          <a:ln w="12700">
            <a:miter lim="400000"/>
          </a:ln>
        </p:spPr>
      </p:pic>
      <p:pic>
        <p:nvPicPr>
          <p:cNvPr id="429" name="Picture 5" descr="Picture 5"/>
          <p:cNvPicPr>
            <a:picLocks noChangeAspect="1"/>
          </p:cNvPicPr>
          <p:nvPr/>
        </p:nvPicPr>
        <p:blipFill>
          <a:blip r:embed="rId4">
            <a:extLst/>
          </a:blip>
          <a:stretch>
            <a:fillRect/>
          </a:stretch>
        </p:blipFill>
        <p:spPr>
          <a:xfrm>
            <a:off x="9586" y="3659074"/>
            <a:ext cx="11428300" cy="8417292"/>
          </a:xfrm>
          <a:prstGeom prst="rect">
            <a:avLst/>
          </a:prstGeom>
          <a:ln w="12700">
            <a:miter lim="400000"/>
          </a:ln>
        </p:spPr>
      </p:pic>
      <p:sp>
        <p:nvSpPr>
          <p:cNvPr id="430" name="TextBox 6"/>
          <p:cNvSpPr txBox="1"/>
          <p:nvPr/>
        </p:nvSpPr>
        <p:spPr>
          <a:xfrm>
            <a:off x="309620" y="-105146"/>
            <a:ext cx="23764760" cy="2502580"/>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b="1" sz="7400">
                <a:solidFill>
                  <a:srgbClr val="000000"/>
                </a:solidFill>
              </a:defRPr>
            </a:pPr>
            <a:r>
              <a:t>56 radium dial painters’ bone sarcomas occurred at a threshold over ~ 10,000 mGy.        </a:t>
            </a:r>
            <a:r>
              <a:rPr b="0"/>
              <a:t>(1412 unharmed)</a:t>
            </a:r>
          </a:p>
        </p:txBody>
      </p:sp>
      <p:sp>
        <p:nvSpPr>
          <p:cNvPr id="431" name="http://journals.lww.com/health-physics/Abstract/1974/11000/Radium_in_Man_.10.aspx"/>
          <p:cNvSpPr txBox="1"/>
          <p:nvPr/>
        </p:nvSpPr>
        <p:spPr>
          <a:xfrm>
            <a:off x="76599" y="13338006"/>
            <a:ext cx="9762413"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900">
                <a:solidFill>
                  <a:srgbClr val="000000"/>
                </a:solidFill>
                <a:latin typeface="Calibri"/>
                <a:ea typeface="Calibri"/>
                <a:cs typeface="Calibri"/>
                <a:sym typeface="Calibri"/>
              </a:defRPr>
            </a:lvl1pPr>
          </a:lstStyle>
          <a:p>
            <a:pPr/>
            <a:r>
              <a:t>http://journals.lww.com/health-physics/Abstract/1974/11000/Radium_in_Man_.10.aspx</a:t>
            </a:r>
          </a:p>
        </p:txBody>
      </p:sp>
      <p:sp>
        <p:nvSpPr>
          <p:cNvPr id="432" name="http://www.ncbi.nlm.nih.gov/pubmed/6862895"/>
          <p:cNvSpPr txBox="1"/>
          <p:nvPr/>
        </p:nvSpPr>
        <p:spPr>
          <a:xfrm>
            <a:off x="10447903" y="13280725"/>
            <a:ext cx="5418895"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900">
                <a:solidFill>
                  <a:srgbClr val="000000"/>
                </a:solidFill>
                <a:latin typeface="Calibri"/>
                <a:ea typeface="Calibri"/>
                <a:cs typeface="Calibri"/>
                <a:sym typeface="Calibri"/>
              </a:defRPr>
            </a:lvl1pPr>
          </a:lstStyle>
          <a:p>
            <a:pPr/>
            <a:r>
              <a:t> http://www.ncbi.nlm.nih.gov/pubmed/6862895</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TextBox 6"/>
          <p:cNvSpPr txBox="1"/>
          <p:nvPr/>
        </p:nvSpPr>
        <p:spPr>
          <a:xfrm>
            <a:off x="604334" y="31818"/>
            <a:ext cx="22973971" cy="2502580"/>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lvl1pPr algn="l" defTabSz="1219200">
              <a:defRPr b="1" sz="7400">
                <a:solidFill>
                  <a:srgbClr val="000000"/>
                </a:solidFill>
              </a:defRPr>
            </a:lvl1pPr>
          </a:lstStyle>
          <a:p>
            <a:pPr/>
            <a:r>
              <a:t>Lung cancer rates decrease with increasing residential radon levels. </a:t>
            </a:r>
          </a:p>
        </p:txBody>
      </p:sp>
      <p:pic>
        <p:nvPicPr>
          <p:cNvPr id="437" name="Image" descr="Image"/>
          <p:cNvPicPr>
            <a:picLocks noChangeAspect="1"/>
          </p:cNvPicPr>
          <p:nvPr/>
        </p:nvPicPr>
        <p:blipFill>
          <a:blip r:embed="rId3">
            <a:extLst/>
          </a:blip>
          <a:stretch>
            <a:fillRect/>
          </a:stretch>
        </p:blipFill>
        <p:spPr>
          <a:xfrm>
            <a:off x="319898" y="2979530"/>
            <a:ext cx="12635513" cy="10259604"/>
          </a:xfrm>
          <a:prstGeom prst="rect">
            <a:avLst/>
          </a:prstGeom>
          <a:ln w="12700">
            <a:miter lim="400000"/>
          </a:ln>
        </p:spPr>
      </p:pic>
      <p:sp>
        <p:nvSpPr>
          <p:cNvPr id="438" name="https://www.x-lnt.org/debate-announcement"/>
          <p:cNvSpPr txBox="1"/>
          <p:nvPr/>
        </p:nvSpPr>
        <p:spPr>
          <a:xfrm>
            <a:off x="410668" y="13287095"/>
            <a:ext cx="6196585"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https://www.x-lnt.org/debate-announcement</a:t>
            </a:r>
          </a:p>
        </p:txBody>
      </p:sp>
      <p:pic>
        <p:nvPicPr>
          <p:cNvPr id="439" name="Image" descr="Image"/>
          <p:cNvPicPr>
            <a:picLocks noChangeAspect="1"/>
          </p:cNvPicPr>
          <p:nvPr/>
        </p:nvPicPr>
        <p:blipFill>
          <a:blip r:embed="rId4">
            <a:extLst/>
          </a:blip>
          <a:stretch>
            <a:fillRect/>
          </a:stretch>
        </p:blipFill>
        <p:spPr>
          <a:xfrm>
            <a:off x="13556970" y="2511339"/>
            <a:ext cx="10356393" cy="10259605"/>
          </a:xfrm>
          <a:prstGeom prst="rect">
            <a:avLst/>
          </a:prstGeom>
          <a:ln w="12700">
            <a:miter lim="400000"/>
          </a:ln>
        </p:spPr>
      </p:pic>
      <p:sp>
        <p:nvSpPr>
          <p:cNvPr id="440" name="https://www.ncbi.nlm.nih.gov/labs/pmc/articles/PMC2477686/"/>
          <p:cNvSpPr txBox="1"/>
          <p:nvPr/>
        </p:nvSpPr>
        <p:spPr>
          <a:xfrm>
            <a:off x="14727076" y="13287095"/>
            <a:ext cx="8621574"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https://www.ncbi.nlm.nih.gov/labs/pmc/articles/PMC2477686/</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4" name="Image" descr="Image"/>
          <p:cNvPicPr>
            <a:picLocks noChangeAspect="1"/>
          </p:cNvPicPr>
          <p:nvPr/>
        </p:nvPicPr>
        <p:blipFill>
          <a:blip r:embed="rId2">
            <a:extLst/>
          </a:blip>
          <a:stretch>
            <a:fillRect/>
          </a:stretch>
        </p:blipFill>
        <p:spPr>
          <a:xfrm>
            <a:off x="-433134" y="1390623"/>
            <a:ext cx="13310949" cy="12029407"/>
          </a:xfrm>
          <a:prstGeom prst="rect">
            <a:avLst/>
          </a:prstGeom>
          <a:ln w="12700">
            <a:miter lim="400000"/>
          </a:ln>
        </p:spPr>
      </p:pic>
      <p:sp>
        <p:nvSpPr>
          <p:cNvPr id="445" name="TextBox 6"/>
          <p:cNvSpPr txBox="1"/>
          <p:nvPr/>
        </p:nvSpPr>
        <p:spPr>
          <a:xfrm>
            <a:off x="262004" y="-13931"/>
            <a:ext cx="23859993" cy="1334917"/>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b="1" sz="7200">
                <a:solidFill>
                  <a:srgbClr val="000000"/>
                </a:solidFill>
              </a:defRPr>
            </a:pPr>
            <a:r>
              <a:t>What radiation exposure is safe?   </a:t>
            </a:r>
            <a:r>
              <a:rPr b="0"/>
              <a:t>100 mGy per month</a:t>
            </a:r>
          </a:p>
        </p:txBody>
      </p:sp>
      <p:sp>
        <p:nvSpPr>
          <p:cNvPr id="446" name="https://www.researchgate.net/publication/311175620_Nuclear_energy_and_society_radiation_and_life_-_the_evidence_1 Wade Allison"/>
          <p:cNvSpPr txBox="1"/>
          <p:nvPr/>
        </p:nvSpPr>
        <p:spPr>
          <a:xfrm>
            <a:off x="3984132" y="13289719"/>
            <a:ext cx="20713310" cy="4869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spcBef>
                <a:spcPts val="600"/>
              </a:spcBef>
              <a:defRPr sz="2600">
                <a:solidFill>
                  <a:srgbClr val="000000"/>
                </a:solidFill>
                <a:uFill>
                  <a:solidFill>
                    <a:srgbClr val="000000"/>
                  </a:solidFill>
                </a:uFill>
                <a:latin typeface="Georgia"/>
                <a:ea typeface="Georgia"/>
                <a:cs typeface="Georgia"/>
                <a:sym typeface="Georgia"/>
              </a:defRPr>
            </a:pPr>
            <a:r>
              <a:rPr u="sng">
                <a:hlinkClick r:id="rId3" invalidUrl="" action="" tgtFrame="" tooltip="" history="1" highlightClick="0" endSnd="0"/>
              </a:rPr>
              <a:t>https://www.researchgate.net/publication/311175620_Nuclear_energy_and_society_radiation_and_life_-_the_evidence_1</a:t>
            </a:r>
            <a:r>
              <a:rPr>
                <a:latin typeface="Arial"/>
                <a:ea typeface="Arial"/>
                <a:cs typeface="Arial"/>
                <a:sym typeface="Arial"/>
              </a:rPr>
              <a:t> Wade Allison</a:t>
            </a:r>
          </a:p>
        </p:txBody>
      </p:sp>
      <p:sp>
        <p:nvSpPr>
          <p:cNvPr id="447" name="Red: 80,000 mGy/mo…"/>
          <p:cNvSpPr txBox="1"/>
          <p:nvPr/>
        </p:nvSpPr>
        <p:spPr>
          <a:xfrm>
            <a:off x="13387049" y="1758410"/>
            <a:ext cx="10350061" cy="109024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spcBef>
                <a:spcPts val="600"/>
              </a:spcBef>
              <a:defRPr sz="5500">
                <a:solidFill>
                  <a:srgbClr val="000000"/>
                </a:solidFill>
                <a:uFill>
                  <a:solidFill>
                    <a:srgbClr val="000000"/>
                  </a:solidFill>
                </a:uFill>
              </a:defRPr>
            </a:pPr>
            <a:r>
              <a:t>Red: 80,000 mGy/mo</a:t>
            </a:r>
          </a:p>
          <a:p>
            <a:pPr algn="l" defTabSz="457200">
              <a:spcBef>
                <a:spcPts val="600"/>
              </a:spcBef>
              <a:defRPr sz="5500">
                <a:solidFill>
                  <a:srgbClr val="000000"/>
                </a:solidFill>
                <a:uFill>
                  <a:solidFill>
                    <a:srgbClr val="000000"/>
                  </a:solidFill>
                </a:uFill>
              </a:defRPr>
            </a:pPr>
            <a:r>
              <a:t>- deadly to cancer tumors</a:t>
            </a:r>
          </a:p>
          <a:p>
            <a:pPr algn="l" defTabSz="457200">
              <a:spcBef>
                <a:spcPts val="600"/>
              </a:spcBef>
              <a:defRPr sz="5500">
                <a:solidFill>
                  <a:srgbClr val="000000"/>
                </a:solidFill>
                <a:uFill>
                  <a:solidFill>
                    <a:srgbClr val="000000"/>
                  </a:solidFill>
                </a:uFill>
              </a:defRPr>
            </a:pPr>
          </a:p>
          <a:p>
            <a:pPr algn="l" defTabSz="457200">
              <a:spcBef>
                <a:spcPts val="600"/>
              </a:spcBef>
              <a:defRPr sz="5500">
                <a:solidFill>
                  <a:srgbClr val="000000"/>
                </a:solidFill>
                <a:uFill>
                  <a:solidFill>
                    <a:srgbClr val="000000"/>
                  </a:solidFill>
                </a:uFill>
              </a:defRPr>
            </a:pPr>
            <a:r>
              <a:t>Yellow: 30,000 mGy/mo</a:t>
            </a:r>
          </a:p>
          <a:p>
            <a:pPr algn="l" defTabSz="457200">
              <a:spcBef>
                <a:spcPts val="600"/>
              </a:spcBef>
              <a:defRPr sz="5500">
                <a:solidFill>
                  <a:srgbClr val="000000"/>
                </a:solidFill>
                <a:uFill>
                  <a:solidFill>
                    <a:srgbClr val="000000"/>
                  </a:solidFill>
                </a:uFill>
              </a:defRPr>
            </a:pPr>
            <a:r>
              <a:t>- healthy tissue recovers, rarely causing second cancer</a:t>
            </a:r>
          </a:p>
          <a:p>
            <a:pPr algn="l" defTabSz="457200">
              <a:spcBef>
                <a:spcPts val="600"/>
              </a:spcBef>
              <a:defRPr sz="5500">
                <a:solidFill>
                  <a:srgbClr val="000000"/>
                </a:solidFill>
                <a:uFill>
                  <a:solidFill>
                    <a:srgbClr val="000000"/>
                  </a:solidFill>
                </a:uFill>
              </a:defRPr>
            </a:pPr>
          </a:p>
          <a:p>
            <a:pPr algn="l" defTabSz="457200">
              <a:spcBef>
                <a:spcPts val="600"/>
              </a:spcBef>
              <a:defRPr sz="5500">
                <a:solidFill>
                  <a:srgbClr val="000000"/>
                </a:solidFill>
                <a:uFill>
                  <a:solidFill>
                    <a:srgbClr val="000000"/>
                  </a:solidFill>
                </a:uFill>
              </a:defRPr>
            </a:pPr>
            <a:r>
              <a:t>Green: 100 mGy/mo</a:t>
            </a:r>
          </a:p>
          <a:p>
            <a:pPr algn="l" defTabSz="457200">
              <a:spcBef>
                <a:spcPts val="600"/>
              </a:spcBef>
              <a:defRPr sz="5500">
                <a:solidFill>
                  <a:srgbClr val="000000"/>
                </a:solidFill>
                <a:uFill>
                  <a:solidFill>
                    <a:srgbClr val="000000"/>
                  </a:solidFill>
                </a:uFill>
              </a:defRPr>
            </a:pPr>
            <a:r>
              <a:t>- harmless</a:t>
            </a:r>
          </a:p>
          <a:p>
            <a:pPr algn="l" defTabSz="457200">
              <a:spcBef>
                <a:spcPts val="600"/>
              </a:spcBef>
              <a:defRPr sz="5500">
                <a:solidFill>
                  <a:srgbClr val="000000"/>
                </a:solidFill>
                <a:uFill>
                  <a:solidFill>
                    <a:srgbClr val="000000"/>
                  </a:solidFill>
                </a:uFill>
              </a:defRPr>
            </a:pPr>
          </a:p>
          <a:p>
            <a:pPr algn="l" defTabSz="457200">
              <a:spcBef>
                <a:spcPts val="600"/>
              </a:spcBef>
              <a:defRPr sz="5500">
                <a:solidFill>
                  <a:srgbClr val="000000"/>
                </a:solidFill>
                <a:uFill>
                  <a:solidFill>
                    <a:srgbClr val="000000"/>
                  </a:solidFill>
                </a:uFill>
              </a:defRPr>
            </a:pPr>
            <a:r>
              <a:t>Black dot: &lt; 0.08 mGy/mo</a:t>
            </a:r>
          </a:p>
          <a:p>
            <a:pPr algn="l" defTabSz="457200">
              <a:spcBef>
                <a:spcPts val="600"/>
              </a:spcBef>
              <a:defRPr sz="5500">
                <a:solidFill>
                  <a:srgbClr val="000000"/>
                </a:solidFill>
                <a:uFill>
                  <a:solidFill>
                    <a:srgbClr val="000000"/>
                  </a:solidFill>
                </a:uFill>
              </a:defRPr>
            </a:pPr>
            <a:r>
              <a:t>- ICRP, EPA, NRC public limit</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4">
            <a:hueOff val="348544"/>
            <a:lumOff val="7139"/>
          </a:schemeClr>
        </a:solidFill>
      </p:bgPr>
    </p:bg>
    <p:spTree>
      <p:nvGrpSpPr>
        <p:cNvPr id="1" name=""/>
        <p:cNvGrpSpPr/>
        <p:nvPr/>
      </p:nvGrpSpPr>
      <p:grpSpPr>
        <a:xfrm>
          <a:off x="0" y="0"/>
          <a:ext cx="0" cy="0"/>
          <a:chOff x="0" y="0"/>
          <a:chExt cx="0" cy="0"/>
        </a:xfrm>
      </p:grpSpPr>
      <p:sp>
        <p:nvSpPr>
          <p:cNvPr id="449" name="TextBox 6"/>
          <p:cNvSpPr txBox="1"/>
          <p:nvPr/>
        </p:nvSpPr>
        <p:spPr>
          <a:xfrm>
            <a:off x="223904" y="481455"/>
            <a:ext cx="24027399" cy="2999723"/>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a:spcBef>
                <a:spcPts val="4500"/>
              </a:spcBef>
              <a:defRPr b="1" sz="7400">
                <a:solidFill>
                  <a:srgbClr val="000000"/>
                </a:solidFill>
              </a:defRPr>
            </a:pPr>
            <a:r>
              <a:t>French Academy of Sciences accepts safe threshold.</a:t>
            </a:r>
          </a:p>
          <a:p>
            <a:pPr algn="l">
              <a:spcBef>
                <a:spcPts val="4500"/>
              </a:spcBef>
              <a:defRPr b="1" sz="6900">
                <a:solidFill>
                  <a:srgbClr val="000000"/>
                </a:solidFill>
              </a:defRPr>
            </a:pPr>
            <a:r>
              <a:t>At US NRC, policy trumps science. No threshold! ALARA!</a:t>
            </a:r>
          </a:p>
        </p:txBody>
      </p:sp>
      <p:sp>
        <p:nvSpPr>
          <p:cNvPr id="450" name="https://www.epa.gov/sites/production/files/2015-05/documents/hmbuygud.pdf"/>
          <p:cNvSpPr txBox="1"/>
          <p:nvPr/>
        </p:nvSpPr>
        <p:spPr>
          <a:xfrm>
            <a:off x="2321417" y="15465122"/>
            <a:ext cx="11439451" cy="4844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600"/>
              </a:spcBef>
              <a:defRPr sz="2600">
                <a:solidFill>
                  <a:srgbClr val="000000"/>
                </a:solidFill>
                <a:uFill>
                  <a:solidFill>
                    <a:srgbClr val="000000"/>
                  </a:solidFill>
                </a:uFill>
                <a:latin typeface="Arial"/>
                <a:ea typeface="Arial"/>
                <a:cs typeface="Arial"/>
                <a:sym typeface="Arial"/>
              </a:defRPr>
            </a:lvl1pPr>
          </a:lstStyle>
          <a:p>
            <a:pPr>
              <a:defRPr>
                <a:latin typeface="Georgia"/>
                <a:ea typeface="Georgia"/>
                <a:cs typeface="Georgia"/>
                <a:sym typeface="Georgia"/>
              </a:defRPr>
            </a:pPr>
            <a:r>
              <a:rPr>
                <a:latin typeface="Arial"/>
                <a:ea typeface="Arial"/>
                <a:cs typeface="Arial"/>
                <a:sym typeface="Arial"/>
              </a:rPr>
              <a:t> https://www.epa.gov/sites/production/files/2015-05/documents/hmbuygud.pdf</a:t>
            </a:r>
          </a:p>
        </p:txBody>
      </p:sp>
      <p:sp>
        <p:nvSpPr>
          <p:cNvPr id="451" name="https://hps.org/publicinformation/ate/q11963.html"/>
          <p:cNvSpPr txBox="1"/>
          <p:nvPr/>
        </p:nvSpPr>
        <p:spPr>
          <a:xfrm>
            <a:off x="16682561" y="15476688"/>
            <a:ext cx="6926276"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https://hps.org/publicinformation/ate/q11963.html</a:t>
            </a:r>
          </a:p>
        </p:txBody>
      </p:sp>
      <p:pic>
        <p:nvPicPr>
          <p:cNvPr id="452" name="Image" descr="Image"/>
          <p:cNvPicPr>
            <a:picLocks noChangeAspect="1"/>
          </p:cNvPicPr>
          <p:nvPr/>
        </p:nvPicPr>
        <p:blipFill>
          <a:blip r:embed="rId2">
            <a:extLst/>
          </a:blip>
          <a:stretch>
            <a:fillRect/>
          </a:stretch>
        </p:blipFill>
        <p:spPr>
          <a:xfrm>
            <a:off x="60518" y="4056345"/>
            <a:ext cx="23329389" cy="2030445"/>
          </a:xfrm>
          <a:prstGeom prst="rect">
            <a:avLst/>
          </a:prstGeom>
          <a:ln w="12700">
            <a:miter lim="400000"/>
          </a:ln>
        </p:spPr>
      </p:pic>
      <p:pic>
        <p:nvPicPr>
          <p:cNvPr id="453" name="Image" descr="Image"/>
          <p:cNvPicPr>
            <a:picLocks noChangeAspect="1"/>
          </p:cNvPicPr>
          <p:nvPr/>
        </p:nvPicPr>
        <p:blipFill>
          <a:blip r:embed="rId3">
            <a:extLst/>
          </a:blip>
          <a:stretch>
            <a:fillRect/>
          </a:stretch>
        </p:blipFill>
        <p:spPr>
          <a:xfrm>
            <a:off x="-66539" y="6577285"/>
            <a:ext cx="23583321" cy="1286747"/>
          </a:xfrm>
          <a:prstGeom prst="rect">
            <a:avLst/>
          </a:prstGeom>
          <a:ln w="12700">
            <a:miter lim="400000"/>
          </a:ln>
        </p:spPr>
      </p:pic>
      <p:pic>
        <p:nvPicPr>
          <p:cNvPr id="454" name="Image" descr="Image"/>
          <p:cNvPicPr>
            <a:picLocks noChangeAspect="1"/>
          </p:cNvPicPr>
          <p:nvPr/>
        </p:nvPicPr>
        <p:blipFill>
          <a:blip r:embed="rId4">
            <a:extLst/>
          </a:blip>
          <a:stretch>
            <a:fillRect/>
          </a:stretch>
        </p:blipFill>
        <p:spPr>
          <a:xfrm>
            <a:off x="75732" y="8370772"/>
            <a:ext cx="23298962" cy="2082474"/>
          </a:xfrm>
          <a:prstGeom prst="rect">
            <a:avLst/>
          </a:prstGeom>
          <a:ln w="12700">
            <a:miter lim="400000"/>
          </a:ln>
        </p:spPr>
      </p:pic>
      <p:sp>
        <p:nvSpPr>
          <p:cNvPr id="455" name="https://www.nrc.gov/docs/ML0701/ML070160572.pdf"/>
          <p:cNvSpPr txBox="1"/>
          <p:nvPr/>
        </p:nvSpPr>
        <p:spPr>
          <a:xfrm>
            <a:off x="16415859" y="13117217"/>
            <a:ext cx="745967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https://www.nrc.gov/docs/ML0701/ML070160572.pdf</a:t>
            </a:r>
          </a:p>
        </p:txBody>
      </p:sp>
      <p:pic>
        <p:nvPicPr>
          <p:cNvPr id="456" name="Image" descr="Image"/>
          <p:cNvPicPr>
            <a:picLocks noChangeAspect="1"/>
          </p:cNvPicPr>
          <p:nvPr/>
        </p:nvPicPr>
        <p:blipFill>
          <a:blip r:embed="rId5">
            <a:extLst/>
          </a:blip>
          <a:srcRect l="0" t="0" r="0" b="0"/>
          <a:stretch>
            <a:fillRect/>
          </a:stretch>
        </p:blipFill>
        <p:spPr>
          <a:xfrm>
            <a:off x="-5347" y="11262798"/>
            <a:ext cx="11569701" cy="2463801"/>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8" name="Image" descr="Image"/>
          <p:cNvPicPr>
            <a:picLocks noChangeAspect="1"/>
          </p:cNvPicPr>
          <p:nvPr/>
        </p:nvPicPr>
        <p:blipFill>
          <a:blip r:embed="rId2">
            <a:extLst/>
          </a:blip>
          <a:srcRect l="0" t="10767" r="311" b="0"/>
          <a:stretch>
            <a:fillRect/>
          </a:stretch>
        </p:blipFill>
        <p:spPr>
          <a:xfrm>
            <a:off x="-1274361" y="2292638"/>
            <a:ext cx="16234416" cy="11747129"/>
          </a:xfrm>
          <a:prstGeom prst="rect">
            <a:avLst/>
          </a:prstGeom>
          <a:ln w="12700">
            <a:miter lim="400000"/>
          </a:ln>
        </p:spPr>
      </p:pic>
      <p:sp>
        <p:nvSpPr>
          <p:cNvPr id="459" name="TextBox 6"/>
          <p:cNvSpPr txBox="1"/>
          <p:nvPr/>
        </p:nvSpPr>
        <p:spPr>
          <a:xfrm>
            <a:off x="262004" y="-13931"/>
            <a:ext cx="23859993" cy="2452517"/>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lvl1pPr algn="l" defTabSz="1219200">
              <a:defRPr b="1" sz="7200">
                <a:solidFill>
                  <a:srgbClr val="000000"/>
                </a:solidFill>
              </a:defRPr>
            </a:lvl1pPr>
          </a:lstStyle>
          <a:p>
            <a:pPr/>
            <a:r>
              <a:t>Ignoring science, with no observed evidence, EPA claims radon deaths exceed those from drunk driving.</a:t>
            </a:r>
          </a:p>
        </p:txBody>
      </p:sp>
      <p:sp>
        <p:nvSpPr>
          <p:cNvPr id="460" name="https://www.epa.gov/sites/production/files/2015-05/documents/hmbuygud.pdf"/>
          <p:cNvSpPr txBox="1"/>
          <p:nvPr/>
        </p:nvSpPr>
        <p:spPr>
          <a:xfrm>
            <a:off x="2486545" y="13290928"/>
            <a:ext cx="11439452" cy="4844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600"/>
              </a:spcBef>
              <a:defRPr sz="2600">
                <a:solidFill>
                  <a:srgbClr val="000000"/>
                </a:solidFill>
                <a:uFill>
                  <a:solidFill>
                    <a:srgbClr val="000000"/>
                  </a:solidFill>
                </a:uFill>
                <a:latin typeface="Arial"/>
                <a:ea typeface="Arial"/>
                <a:cs typeface="Arial"/>
                <a:sym typeface="Arial"/>
              </a:defRPr>
            </a:lvl1pPr>
          </a:lstStyle>
          <a:p>
            <a:pPr>
              <a:defRPr>
                <a:latin typeface="Georgia"/>
                <a:ea typeface="Georgia"/>
                <a:cs typeface="Georgia"/>
                <a:sym typeface="Georgia"/>
              </a:defRPr>
            </a:pPr>
            <a:r>
              <a:rPr>
                <a:latin typeface="Arial"/>
                <a:ea typeface="Arial"/>
                <a:cs typeface="Arial"/>
                <a:sym typeface="Arial"/>
              </a:rPr>
              <a:t> https://www.epa.gov/sites/production/files/2015-05/documents/hmbuygud.pdf</a:t>
            </a:r>
          </a:p>
        </p:txBody>
      </p:sp>
      <p:sp>
        <p:nvSpPr>
          <p:cNvPr id="461" name="EPA recommends radon testing and remediation if radioactivity exceeds 4 pico-curies per liter of air.…"/>
          <p:cNvSpPr txBox="1"/>
          <p:nvPr/>
        </p:nvSpPr>
        <p:spPr>
          <a:xfrm>
            <a:off x="15120901" y="2926811"/>
            <a:ext cx="8800935" cy="96832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600"/>
              </a:spcBef>
              <a:defRPr sz="5500">
                <a:solidFill>
                  <a:srgbClr val="000000"/>
                </a:solidFill>
                <a:uFill>
                  <a:solidFill>
                    <a:srgbClr val="000000"/>
                  </a:solidFill>
                </a:uFill>
              </a:defRPr>
            </a:pPr>
            <a:r>
              <a:t>EPA recommends radon testing and remediation if radioactivity exceeds 4 pico-curies per liter of air. </a:t>
            </a:r>
          </a:p>
          <a:p>
            <a:pPr algn="l" defTabSz="457200">
              <a:spcBef>
                <a:spcPts val="600"/>
              </a:spcBef>
              <a:defRPr sz="5500">
                <a:solidFill>
                  <a:srgbClr val="000000"/>
                </a:solidFill>
                <a:uFill>
                  <a:solidFill>
                    <a:srgbClr val="000000"/>
                  </a:solidFill>
                </a:uFill>
              </a:defRPr>
            </a:pPr>
            <a:r>
              <a:t>= 0.15 Bq/liter, 20 mSv/yr</a:t>
            </a:r>
          </a:p>
          <a:p>
            <a:pPr algn="l" defTabSz="457200">
              <a:spcBef>
                <a:spcPts val="600"/>
              </a:spcBef>
              <a:defRPr sz="5500">
                <a:solidFill>
                  <a:srgbClr val="000000"/>
                </a:solidFill>
                <a:uFill>
                  <a:solidFill>
                    <a:srgbClr val="000000"/>
                  </a:solidFill>
                </a:uFill>
              </a:defRPr>
            </a:pPr>
            <a:r>
              <a:t>   1 Bq = 1 decay/sec</a:t>
            </a:r>
          </a:p>
          <a:p>
            <a:pPr algn="l" defTabSz="457200">
              <a:spcBef>
                <a:spcPts val="600"/>
              </a:spcBef>
              <a:defRPr sz="5500">
                <a:solidFill>
                  <a:srgbClr val="000000"/>
                </a:solidFill>
                <a:uFill>
                  <a:solidFill>
                    <a:srgbClr val="000000"/>
                  </a:solidFill>
                </a:uFill>
              </a:defRPr>
            </a:pPr>
          </a:p>
          <a:p>
            <a:pPr algn="l" defTabSz="457200">
              <a:spcBef>
                <a:spcPts val="600"/>
              </a:spcBef>
              <a:defRPr sz="5500">
                <a:solidFill>
                  <a:srgbClr val="000000"/>
                </a:solidFill>
                <a:uFill>
                  <a:solidFill>
                    <a:srgbClr val="000000"/>
                  </a:solidFill>
                </a:uFill>
              </a:defRPr>
            </a:pPr>
            <a:r>
              <a:t>Note: humans are naturally slightly radioactive at about 2,700 pico-curies per liter.</a:t>
            </a:r>
          </a:p>
          <a:p>
            <a:pPr algn="l" defTabSz="457200">
              <a:spcBef>
                <a:spcPts val="600"/>
              </a:spcBef>
              <a:defRPr sz="5500">
                <a:solidFill>
                  <a:srgbClr val="000000"/>
                </a:solidFill>
                <a:uFill>
                  <a:solidFill>
                    <a:srgbClr val="000000"/>
                  </a:solidFill>
                </a:uFill>
              </a:defRPr>
            </a:pPr>
            <a:r>
              <a:t>= 100 Bq/liter</a:t>
            </a:r>
          </a:p>
        </p:txBody>
      </p:sp>
      <p:sp>
        <p:nvSpPr>
          <p:cNvPr id="462" name="https://hps.org/publicinformation/ate/q11963.html"/>
          <p:cNvSpPr txBox="1"/>
          <p:nvPr/>
        </p:nvSpPr>
        <p:spPr>
          <a:xfrm>
            <a:off x="16847689" y="13302494"/>
            <a:ext cx="692627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https://hps.org/publicinformation/ate/q11963.html</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https://www.energy.gov/sites/prod/files/2018/01/f46/doe-ionizing-radiation-dose-ranges-jan-2018.pdf"/>
          <p:cNvSpPr txBox="1"/>
          <p:nvPr/>
        </p:nvSpPr>
        <p:spPr>
          <a:xfrm>
            <a:off x="33476" y="13315028"/>
            <a:ext cx="13968985"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https://www.energy.gov/sites/prod/files/2018/01/f46/doe-ionizing-radiation-dose-ranges-jan-2018.pdf</a:t>
            </a:r>
          </a:p>
        </p:txBody>
      </p:sp>
      <p:pic>
        <p:nvPicPr>
          <p:cNvPr id="465" name="Image" descr="Image"/>
          <p:cNvPicPr>
            <a:picLocks noChangeAspect="1"/>
          </p:cNvPicPr>
          <p:nvPr/>
        </p:nvPicPr>
        <p:blipFill>
          <a:blip r:embed="rId2">
            <a:extLst/>
          </a:blip>
          <a:stretch>
            <a:fillRect/>
          </a:stretch>
        </p:blipFill>
        <p:spPr>
          <a:xfrm>
            <a:off x="515568" y="-23695"/>
            <a:ext cx="19223610" cy="13347644"/>
          </a:xfrm>
          <a:prstGeom prst="rect">
            <a:avLst/>
          </a:prstGeom>
          <a:ln w="12700">
            <a:miter lim="400000"/>
          </a:ln>
        </p:spPr>
      </p:pic>
      <p:pic>
        <p:nvPicPr>
          <p:cNvPr id="466" name="Image" descr="Image"/>
          <p:cNvPicPr>
            <a:picLocks noChangeAspect="1"/>
          </p:cNvPicPr>
          <p:nvPr/>
        </p:nvPicPr>
        <p:blipFill>
          <a:blip r:embed="rId3">
            <a:extLst/>
          </a:blip>
          <a:stretch>
            <a:fillRect/>
          </a:stretch>
        </p:blipFill>
        <p:spPr>
          <a:xfrm>
            <a:off x="19999895" y="440610"/>
            <a:ext cx="4230946" cy="2525844"/>
          </a:xfrm>
          <a:prstGeom prst="rect">
            <a:avLst/>
          </a:prstGeom>
          <a:ln w="12700">
            <a:miter lim="400000"/>
          </a:ln>
        </p:spPr>
      </p:pic>
      <p:sp>
        <p:nvSpPr>
          <p:cNvPr id="467" name="TextBox 6"/>
          <p:cNvSpPr txBox="1"/>
          <p:nvPr/>
        </p:nvSpPr>
        <p:spPr>
          <a:xfrm>
            <a:off x="20104966" y="4695548"/>
            <a:ext cx="4020944" cy="3909158"/>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lvl1pPr algn="l" defTabSz="1219200">
              <a:defRPr b="1" sz="4800">
                <a:solidFill>
                  <a:srgbClr val="000000"/>
                </a:solidFill>
              </a:defRPr>
            </a:lvl1pPr>
          </a:lstStyle>
          <a:p>
            <a:pPr/>
            <a:r>
              <a:t>6 orders of magnitude of ionizing radiation effects</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There has never been scientifically valid support for this LNT hypothesis since its use was recommended by the U.S. National Academy of Sciences Committee on Biological Effects of Atomic Radiation (BEAR I)/Genetics Panel in 1956. The costs of complying w"/>
          <p:cNvSpPr txBox="1"/>
          <p:nvPr/>
        </p:nvSpPr>
        <p:spPr>
          <a:xfrm>
            <a:off x="336908" y="1490675"/>
            <a:ext cx="23710185" cy="117285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spcBef>
                <a:spcPts val="1200"/>
              </a:spcBef>
              <a:defRPr sz="4400">
                <a:solidFill>
                  <a:srgbClr val="000000"/>
                </a:solidFill>
                <a:latin typeface="Times New Roman"/>
                <a:ea typeface="Times New Roman"/>
                <a:cs typeface="Times New Roman"/>
                <a:sym typeface="Times New Roman"/>
              </a:defRPr>
            </a:pPr>
            <a:r>
              <a:t>There has </a:t>
            </a:r>
            <a:r>
              <a:rPr b="1"/>
              <a:t>never been scientifically valid support for this LNT hypothesis</a:t>
            </a:r>
            <a:r>
              <a:t> since its use was recommended by the U.S. National Academy of Sciences Committee on Biological Effects of Atomic Radiation (BEAR I)/Genetics Panel in 1956. The </a:t>
            </a:r>
            <a:r>
              <a:rPr b="1"/>
              <a:t>costs of complying with these LNT- based regulations are enormous.</a:t>
            </a:r>
            <a:r>
              <a:t> Prof. Dr. Gunnar Walinder has summed it up: “</a:t>
            </a:r>
            <a:r>
              <a:rPr b="1"/>
              <a:t>The LNT is the greatest scientific scandal of the 20</a:t>
            </a:r>
            <a:r>
              <a:rPr b="1" baseline="20689" sz="3866"/>
              <a:t>th </a:t>
            </a:r>
            <a:r>
              <a:rPr b="1"/>
              <a:t>century.</a:t>
            </a:r>
            <a:r>
              <a:t>” </a:t>
            </a:r>
          </a:p>
          <a:p>
            <a:pPr algn="l" defTabSz="457200">
              <a:spcBef>
                <a:spcPts val="1200"/>
              </a:spcBef>
              <a:defRPr sz="4400">
                <a:solidFill>
                  <a:srgbClr val="000000"/>
                </a:solidFill>
                <a:latin typeface="Times New Roman"/>
                <a:ea typeface="Times New Roman"/>
                <a:cs typeface="Times New Roman"/>
                <a:sym typeface="Times New Roman"/>
              </a:defRPr>
            </a:pPr>
            <a:r>
              <a:t>----------</a:t>
            </a:r>
          </a:p>
          <a:p>
            <a:pPr algn="l" defTabSz="457200">
              <a:spcBef>
                <a:spcPts val="1200"/>
              </a:spcBef>
              <a:defRPr sz="4400">
                <a:solidFill>
                  <a:srgbClr val="000000"/>
                </a:solidFill>
                <a:latin typeface="Times New Roman"/>
                <a:ea typeface="Times New Roman"/>
                <a:cs typeface="Times New Roman"/>
                <a:sym typeface="Times New Roman"/>
              </a:defRPr>
            </a:pPr>
            <a:r>
              <a:t>Regulators use the LNT assumption because nationally and internationally respected bodies recommend and advocate it. NCRP, ICRP, IAEA, and NAS-NRC’s BEIR Committee come to mind. However, they appear to have lost their sheen of expertise and appear mostly committed to maintaining the status quo. </a:t>
            </a:r>
            <a:r>
              <a:rPr b="1"/>
              <a:t>An army of regulators at NRC, EPA, FDA, as well as DOE, would be unbudgeted if the LNT disappeared.</a:t>
            </a:r>
            <a:r>
              <a:t> In addition, there are politicians whose anti-nuclear stand gets them votes. </a:t>
            </a:r>
          </a:p>
          <a:p>
            <a:pPr algn="l" defTabSz="457200">
              <a:spcBef>
                <a:spcPts val="1200"/>
              </a:spcBef>
              <a:defRPr sz="4400">
                <a:solidFill>
                  <a:srgbClr val="000000"/>
                </a:solidFill>
                <a:latin typeface="Times New Roman"/>
                <a:ea typeface="Times New Roman"/>
                <a:cs typeface="Times New Roman"/>
                <a:sym typeface="Times New Roman"/>
              </a:defRPr>
            </a:pPr>
            <a:r>
              <a:t>----------------</a:t>
            </a:r>
          </a:p>
          <a:p>
            <a:pPr algn="l" defTabSz="457200">
              <a:spcBef>
                <a:spcPts val="1200"/>
              </a:spcBef>
              <a:defRPr sz="4400">
                <a:solidFill>
                  <a:srgbClr val="000000"/>
                </a:solidFill>
                <a:latin typeface="Times New Roman"/>
                <a:ea typeface="Times New Roman"/>
                <a:cs typeface="Times New Roman"/>
                <a:sym typeface="Times New Roman"/>
              </a:defRPr>
            </a:pPr>
            <a:r>
              <a:t>I am not talking about a few</a:t>
            </a:r>
            <a:r>
              <a:rPr b="1"/>
              <a:t> scientific papers that show that the LNT model is in error. We are talking about thousands</a:t>
            </a:r>
            <a:r>
              <a:t>. There are a couple of textbooks in this field, and journals that publish scientific findings that refute the LNT model. This is a </a:t>
            </a:r>
            <a:r>
              <a:rPr b="1"/>
              <a:t>whole field of science that regulators pretend does not exist.</a:t>
            </a:r>
            <a:r>
              <a:t> The attitude of today’s regulators is reminiscent of the Catholic Church at the time of Galileo.</a:t>
            </a:r>
          </a:p>
        </p:txBody>
      </p:sp>
      <p:sp>
        <p:nvSpPr>
          <p:cNvPr id="470" name="https://issuu.com/johna.shanahan/docs/150209_nrc_petition_to_end_lnt_and_"/>
          <p:cNvSpPr txBox="1"/>
          <p:nvPr/>
        </p:nvSpPr>
        <p:spPr>
          <a:xfrm>
            <a:off x="13477238" y="13165056"/>
            <a:ext cx="10779863"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https://issuu.com/johna.shanahan/docs/150209_nrc_petition_to_end_lnt_and_</a:t>
            </a:r>
          </a:p>
        </p:txBody>
      </p:sp>
      <p:sp>
        <p:nvSpPr>
          <p:cNvPr id="471" name="Excerpts from 2015 petition to end LNT     2022: denied!"/>
          <p:cNvSpPr txBox="1"/>
          <p:nvPr/>
        </p:nvSpPr>
        <p:spPr>
          <a:xfrm>
            <a:off x="364253" y="89075"/>
            <a:ext cx="23440484" cy="11183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1219200">
              <a:defRPr b="1" sz="6700" u="sng">
                <a:solidFill>
                  <a:srgbClr val="000000"/>
                </a:solidFill>
              </a:defRPr>
            </a:pPr>
            <a:r>
              <a:t>Excerpts from 2015 petition to end LNT</a:t>
            </a:r>
            <a:r>
              <a:rPr u="none"/>
              <a:t>     </a:t>
            </a:r>
            <a:r>
              <a:rPr b="0" i="1" u="none"/>
              <a:t>2022: denied!</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3" name="Picture 3" descr="Picture 3"/>
          <p:cNvPicPr>
            <a:picLocks noChangeAspect="1"/>
          </p:cNvPicPr>
          <p:nvPr/>
        </p:nvPicPr>
        <p:blipFill>
          <a:blip r:embed="rId3">
            <a:extLst/>
          </a:blip>
          <a:stretch>
            <a:fillRect/>
          </a:stretch>
        </p:blipFill>
        <p:spPr>
          <a:xfrm>
            <a:off x="-1" y="3237519"/>
            <a:ext cx="8260529" cy="10478444"/>
          </a:xfrm>
          <a:prstGeom prst="rect">
            <a:avLst/>
          </a:prstGeom>
          <a:ln w="12700">
            <a:miter lim="400000"/>
          </a:ln>
        </p:spPr>
      </p:pic>
      <p:sp>
        <p:nvSpPr>
          <p:cNvPr id="474" name="TextBox 4"/>
          <p:cNvSpPr txBox="1"/>
          <p:nvPr/>
        </p:nvSpPr>
        <p:spPr>
          <a:xfrm>
            <a:off x="10479546" y="3371263"/>
            <a:ext cx="13058881" cy="6644641"/>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sz="7400">
                <a:solidFill>
                  <a:srgbClr val="000000"/>
                </a:solidFill>
                <a:latin typeface="Georgia"/>
                <a:ea typeface="Georgia"/>
                <a:cs typeface="Georgia"/>
                <a:sym typeface="Georgia"/>
              </a:defRPr>
            </a:pPr>
            <a:r>
              <a:t>“It is a multi-decade process, with costs up to $1 billion to $2 billion, to design and certify or license the reactor design, … ”</a:t>
            </a:r>
          </a:p>
          <a:p>
            <a:pPr algn="l" defTabSz="1219200">
              <a:defRPr sz="7400">
                <a:solidFill>
                  <a:srgbClr val="000000"/>
                </a:solidFill>
                <a:latin typeface="Georgia"/>
                <a:ea typeface="Georgia"/>
                <a:cs typeface="Georgia"/>
                <a:sym typeface="Georgia"/>
              </a:defRPr>
            </a:pPr>
            <a:r>
              <a:t>					GAO, July 2015</a:t>
            </a:r>
          </a:p>
        </p:txBody>
      </p:sp>
      <p:sp>
        <p:nvSpPr>
          <p:cNvPr id="475" name="TextBox 6"/>
          <p:cNvSpPr txBox="1"/>
          <p:nvPr/>
        </p:nvSpPr>
        <p:spPr>
          <a:xfrm>
            <a:off x="614545" y="10879"/>
            <a:ext cx="23647556" cy="2728602"/>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b="1" sz="8100">
                <a:solidFill>
                  <a:srgbClr val="000000"/>
                </a:solidFill>
              </a:defRPr>
            </a:pPr>
            <a:r>
              <a:rPr u="sng"/>
              <a:t>Consequence</a:t>
            </a:r>
            <a:r>
              <a:t>: US NRC certification of an advanced reactor design costs $1 billion.</a:t>
            </a:r>
          </a:p>
        </p:txBody>
      </p:sp>
      <p:sp>
        <p:nvSpPr>
          <p:cNvPr id="476" name="TextBox 7"/>
          <p:cNvSpPr txBox="1"/>
          <p:nvPr/>
        </p:nvSpPr>
        <p:spPr>
          <a:xfrm>
            <a:off x="11124840" y="11005618"/>
            <a:ext cx="12413598" cy="2372096"/>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lvl1pPr algn="l" defTabSz="1219200">
              <a:defRPr i="1" sz="7400">
                <a:solidFill>
                  <a:srgbClr val="000000"/>
                </a:solidFill>
                <a:latin typeface="Arial"/>
                <a:ea typeface="Arial"/>
                <a:cs typeface="Arial"/>
                <a:sym typeface="Arial"/>
              </a:defRPr>
            </a:lvl1pPr>
          </a:lstStyle>
          <a:p>
            <a:pPr/>
            <a:r>
              <a:t>…and then you may be allowed to build and test it.</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0" name="C6ZKcZuPfni5IPZeO8e6RaszrYxjTLTrmFNN9iF4es4F-wYhuh_RM54g7ge0qZW2vTttgIXwRAQOZKq7bQctL73BDzpckVrAJs3Kkwn98IBVmHN3Yv-Um4yz3fgJTSCqx2EhEYWy.png" descr="C6ZKcZuPfni5IPZeO8e6RaszrYxjTLTrmFNN9iF4es4F-wYhuh_RM54g7ge0qZW2vTttgIXwRAQOZKq7bQctL73BDzpckVrAJs3Kkwn98IBVmHN3Yv-Um4yz3fgJTSCqx2EhEYWy.png"/>
          <p:cNvPicPr>
            <a:picLocks noChangeAspect="1"/>
          </p:cNvPicPr>
          <p:nvPr/>
        </p:nvPicPr>
        <p:blipFill>
          <a:blip r:embed="rId2">
            <a:extLst/>
          </a:blip>
          <a:stretch>
            <a:fillRect/>
          </a:stretch>
        </p:blipFill>
        <p:spPr>
          <a:xfrm>
            <a:off x="8117296" y="216573"/>
            <a:ext cx="16118286" cy="13111767"/>
          </a:xfrm>
          <a:prstGeom prst="rect">
            <a:avLst/>
          </a:prstGeom>
          <a:ln w="12700">
            <a:miter lim="400000"/>
          </a:ln>
        </p:spPr>
      </p:pic>
      <p:sp>
        <p:nvSpPr>
          <p:cNvPr id="481" name="Consequence:…"/>
          <p:cNvSpPr txBox="1"/>
          <p:nvPr/>
        </p:nvSpPr>
        <p:spPr>
          <a:xfrm>
            <a:off x="434678" y="300658"/>
            <a:ext cx="7202090" cy="117113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b="1" sz="7200">
                <a:solidFill>
                  <a:srgbClr val="000000"/>
                </a:solidFill>
              </a:defRPr>
            </a:pPr>
            <a:r>
              <a:rPr u="sng"/>
              <a:t>Consequence</a:t>
            </a:r>
            <a:r>
              <a:t>:</a:t>
            </a:r>
          </a:p>
          <a:p>
            <a:pPr algn="l">
              <a:defRPr b="1" sz="7200">
                <a:solidFill>
                  <a:srgbClr val="000000"/>
                </a:solidFill>
              </a:defRPr>
            </a:pPr>
            <a:r>
              <a:t>Fission power plants became too expensive in the US.</a:t>
            </a:r>
          </a:p>
          <a:p>
            <a:pPr algn="l">
              <a:defRPr b="1" sz="6600">
                <a:solidFill>
                  <a:srgbClr val="000000"/>
                </a:solidFill>
              </a:defRPr>
            </a:pPr>
          </a:p>
          <a:p>
            <a:pPr algn="l">
              <a:defRPr b="1" sz="6600">
                <a:solidFill>
                  <a:srgbClr val="000000"/>
                </a:solidFill>
              </a:defRPr>
            </a:pPr>
            <a:r>
              <a:t>$2/W --&gt; $11/W</a:t>
            </a:r>
          </a:p>
          <a:p>
            <a:pPr algn="l">
              <a:defRPr sz="6600">
                <a:solidFill>
                  <a:srgbClr val="000000"/>
                </a:solidFill>
              </a:defRPr>
            </a:pPr>
          </a:p>
          <a:p>
            <a:pPr marL="886097" indent="-886097" algn="l">
              <a:buSzPct val="123000"/>
              <a:buChar char="-"/>
              <a:defRPr sz="6600">
                <a:solidFill>
                  <a:srgbClr val="000000"/>
                </a:solidFill>
              </a:defRPr>
            </a:pPr>
            <a:r>
              <a:t>regulation</a:t>
            </a:r>
          </a:p>
          <a:p>
            <a:pPr marL="886097" indent="-886097" algn="l">
              <a:buSzPct val="123000"/>
              <a:buChar char="-"/>
              <a:defRPr sz="6600">
                <a:solidFill>
                  <a:srgbClr val="000000"/>
                </a:solidFill>
              </a:defRPr>
            </a:pPr>
            <a:r>
              <a:t>inexperience</a:t>
            </a:r>
          </a:p>
          <a:p>
            <a:pPr marL="886097" indent="-886097" algn="l">
              <a:buSzPct val="123000"/>
              <a:buChar char="-"/>
              <a:defRPr sz="6600">
                <a:solidFill>
                  <a:srgbClr val="000000"/>
                </a:solidFill>
              </a:defRPr>
            </a:pPr>
            <a:r>
              <a:t>delays</a:t>
            </a:r>
          </a:p>
        </p:txBody>
      </p:sp>
      <p:sp>
        <p:nvSpPr>
          <p:cNvPr id="482" name="https://www.sciencedirect.com/science/article/pii/S0301421516300106"/>
          <p:cNvSpPr txBox="1"/>
          <p:nvPr/>
        </p:nvSpPr>
        <p:spPr>
          <a:xfrm>
            <a:off x="150194" y="13304440"/>
            <a:ext cx="8229347" cy="3992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2000">
                <a:solidFill>
                  <a:srgbClr val="000000"/>
                </a:solidFill>
              </a:defRPr>
            </a:lvl1pPr>
          </a:lstStyle>
          <a:p>
            <a:pPr/>
            <a:r>
              <a:t>https://www.sciencedirect.com/science/article/pii/S0301421516300106</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3366FF"/>
        </a:solidFill>
      </p:bgPr>
    </p:bg>
    <p:spTree>
      <p:nvGrpSpPr>
        <p:cNvPr id="1" name=""/>
        <p:cNvGrpSpPr/>
        <p:nvPr/>
      </p:nvGrpSpPr>
      <p:grpSpPr>
        <a:xfrm>
          <a:off x="0" y="0"/>
          <a:ext cx="0" cy="0"/>
          <a:chOff x="0" y="0"/>
          <a:chExt cx="0" cy="0"/>
        </a:xfrm>
      </p:grpSpPr>
      <p:sp>
        <p:nvSpPr>
          <p:cNvPr id="484" name="TextBox 2"/>
          <p:cNvSpPr txBox="1"/>
          <p:nvPr/>
        </p:nvSpPr>
        <p:spPr>
          <a:xfrm>
            <a:off x="638488" y="2239645"/>
            <a:ext cx="22930054" cy="5000549"/>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sz="5200">
                <a:solidFill>
                  <a:srgbClr val="000000"/>
                </a:solidFill>
              </a:defRPr>
            </a:pPr>
            <a:r>
              <a:t>“The case against science is straightforward: </a:t>
            </a:r>
            <a:r>
              <a:rPr b="1">
                <a:solidFill>
                  <a:srgbClr val="FF0000"/>
                </a:solidFill>
              </a:rPr>
              <a:t>much of the scientific literature, perhaps half, may simply be untrue</a:t>
            </a:r>
            <a:r>
              <a:t>. Afflicted by studies with small sample sizes, tiny effects, invalid exploratory analyses, and flagrant conflicts of interest, together with an obsession for pursuing fashionable trends of dubious importance, science has taken a turn towards darkness.”</a:t>
            </a:r>
            <a:br/>
            <a:r>
              <a:t>	</a:t>
            </a:r>
            <a:r>
              <a:rPr i="1"/>
              <a:t>Richard Horton, Lancet editor</a:t>
            </a:r>
          </a:p>
        </p:txBody>
      </p:sp>
      <p:sp>
        <p:nvSpPr>
          <p:cNvPr id="485" name="TextBox 5"/>
          <p:cNvSpPr txBox="1"/>
          <p:nvPr/>
        </p:nvSpPr>
        <p:spPr>
          <a:xfrm>
            <a:off x="638490" y="8187541"/>
            <a:ext cx="22930058" cy="5000550"/>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sz="5200">
                <a:solidFill>
                  <a:srgbClr val="000000"/>
                </a:solidFill>
              </a:defRPr>
            </a:pPr>
            <a:r>
              <a:t>“It is simply </a:t>
            </a:r>
            <a:r>
              <a:rPr b="1">
                <a:solidFill>
                  <a:srgbClr val="FF0000"/>
                </a:solidFill>
              </a:rPr>
              <a:t>no longer possible to believe much of the clinical research that is published</a:t>
            </a:r>
            <a:r>
              <a:t>, or to rely on the judgment of trusted physicians or authoritative medical guidelines. I take no pleasure in this conclusion, which I reached slowly and reluctantly over my two decades as an editor of the New England Journal of Medicine”</a:t>
            </a:r>
            <a:br/>
            <a:r>
              <a:t>	</a:t>
            </a:r>
            <a:r>
              <a:rPr i="1"/>
              <a:t>Marcia Angell, New England Journal of Medicine editor</a:t>
            </a:r>
          </a:p>
        </p:txBody>
      </p:sp>
      <p:sp>
        <p:nvSpPr>
          <p:cNvPr id="486" name="TextBox 4"/>
          <p:cNvSpPr txBox="1"/>
          <p:nvPr/>
        </p:nvSpPr>
        <p:spPr>
          <a:xfrm>
            <a:off x="510782" y="-22057"/>
            <a:ext cx="24140162" cy="1707076"/>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b="1" i="1" sz="9600">
                <a:solidFill>
                  <a:srgbClr val="FFFFFF"/>
                </a:solidFill>
              </a:defRPr>
            </a:pPr>
            <a:r>
              <a:t>Bad science</a:t>
            </a:r>
            <a:r>
              <a:rPr b="0"/>
              <a:t> </a:t>
            </a:r>
            <a:r>
              <a:rPr b="0" i="0"/>
              <a:t>is decried by editors.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TextBox 1"/>
          <p:cNvSpPr txBox="1"/>
          <p:nvPr/>
        </p:nvSpPr>
        <p:spPr>
          <a:xfrm>
            <a:off x="1942010" y="211849"/>
            <a:ext cx="22860663" cy="1440840"/>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b="1" i="1" sz="8400">
                <a:solidFill>
                  <a:srgbClr val="000000"/>
                </a:solidFill>
                <a:latin typeface="Arial"/>
                <a:ea typeface="Arial"/>
                <a:cs typeface="Arial"/>
                <a:sym typeface="Arial"/>
              </a:defRPr>
            </a:pPr>
            <a:r>
              <a:t>New York Times ignores the evidence</a:t>
            </a:r>
            <a:r>
              <a:rPr i="0"/>
              <a:t>.</a:t>
            </a:r>
          </a:p>
        </p:txBody>
      </p:sp>
      <p:sp>
        <p:nvSpPr>
          <p:cNvPr id="224" name="TextBox 3"/>
          <p:cNvSpPr txBox="1"/>
          <p:nvPr/>
        </p:nvSpPr>
        <p:spPr>
          <a:xfrm>
            <a:off x="285812" y="2577577"/>
            <a:ext cx="23316990" cy="11161624"/>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b="1" sz="6100">
                <a:solidFill>
                  <a:srgbClr val="000000"/>
                </a:solidFill>
                <a:latin typeface="Calibri"/>
                <a:ea typeface="Calibri"/>
                <a:cs typeface="Calibri"/>
                <a:sym typeface="Calibri"/>
              </a:defRPr>
            </a:pPr>
            <a:r>
              <a:t>Nghi Phan 2011 PhD thesis</a:t>
            </a:r>
            <a:br/>
            <a:r>
              <a:t>BIOLOGICAL EFFECTS AND CANCER RISK OF COMPUTED TOMOGRAPHY </a:t>
            </a:r>
          </a:p>
          <a:p>
            <a:pPr algn="l" defTabSz="1219200">
              <a:defRPr sz="7400">
                <a:solidFill>
                  <a:srgbClr val="000000"/>
                </a:solidFill>
                <a:latin typeface="Calibri"/>
                <a:ea typeface="Calibri"/>
                <a:cs typeface="Calibri"/>
                <a:sym typeface="Calibri"/>
              </a:defRPr>
            </a:pPr>
          </a:p>
          <a:p>
            <a:pPr algn="l" defTabSz="1219200">
              <a:defRPr sz="7400">
                <a:solidFill>
                  <a:srgbClr val="000000"/>
                </a:solidFill>
                <a:latin typeface="Calibri"/>
                <a:ea typeface="Calibri"/>
                <a:cs typeface="Calibri"/>
                <a:sym typeface="Calibri"/>
              </a:defRPr>
            </a:pPr>
            <a:r>
              <a:t>Results from this research found that low-dose diagnostic CT scans </a:t>
            </a:r>
            <a:r>
              <a:rPr b="1"/>
              <a:t>do not increase risk and can, in fact, induce protective effects</a:t>
            </a:r>
            <a:r>
              <a:t>. …  </a:t>
            </a:r>
          </a:p>
          <a:p>
            <a:pPr algn="l" defTabSz="1219200">
              <a:defRPr sz="7400">
                <a:solidFill>
                  <a:srgbClr val="000000"/>
                </a:solidFill>
                <a:latin typeface="Calibri"/>
                <a:ea typeface="Calibri"/>
                <a:cs typeface="Calibri"/>
                <a:sym typeface="Calibri"/>
              </a:defRPr>
            </a:pPr>
          </a:p>
          <a:p>
            <a:pPr algn="l" defTabSz="1219200">
              <a:defRPr sz="7400">
                <a:solidFill>
                  <a:srgbClr val="000000"/>
                </a:solidFill>
                <a:latin typeface="Calibri"/>
                <a:ea typeface="Calibri"/>
                <a:cs typeface="Calibri"/>
                <a:sym typeface="Calibri"/>
              </a:defRPr>
            </a:pPr>
            <a:r>
              <a:t>…</a:t>
            </a:r>
            <a:r>
              <a:rPr b="1"/>
              <a:t>CT scans can increase longevity</a:t>
            </a:r>
            <a:r>
              <a:t> and reduce cancer risk </a:t>
            </a:r>
          </a:p>
          <a:p>
            <a:pPr algn="l" defTabSz="1219200">
              <a:defRPr sz="7400">
                <a:solidFill>
                  <a:srgbClr val="000000"/>
                </a:solidFill>
                <a:latin typeface="Calibri"/>
                <a:ea typeface="Calibri"/>
                <a:cs typeface="Calibri"/>
                <a:sym typeface="Calibri"/>
              </a:defRPr>
            </a:pPr>
          </a:p>
        </p:txBody>
      </p:sp>
      <p:pic>
        <p:nvPicPr>
          <p:cNvPr id="225" name="Picture 5" descr="Picture 5"/>
          <p:cNvPicPr>
            <a:picLocks noChangeAspect="1"/>
          </p:cNvPicPr>
          <p:nvPr/>
        </p:nvPicPr>
        <p:blipFill>
          <a:blip r:embed="rId3">
            <a:extLst/>
          </a:blip>
          <a:stretch>
            <a:fillRect/>
          </a:stretch>
        </p:blipFill>
        <p:spPr>
          <a:xfrm>
            <a:off x="289466" y="301274"/>
            <a:ext cx="10189249" cy="1384948"/>
          </a:xfrm>
          <a:prstGeom prst="rect">
            <a:avLst/>
          </a:prstGeom>
          <a:ln w="12700">
            <a:miter lim="400000"/>
          </a:ln>
        </p:spPr>
      </p:pic>
      <p:sp>
        <p:nvSpPr>
          <p:cNvPr id="226" name="https://www.researchgate.net/publication/241814041_UNDERSTANDING_THE_BIOLOGICAL_EFFECTS_AND_CANCER_RISK_OF_MEDICAL_DIAGNOSTIC_COMPUTED_TOMOGRAPHY"/>
          <p:cNvSpPr txBox="1"/>
          <p:nvPr/>
        </p:nvSpPr>
        <p:spPr>
          <a:xfrm>
            <a:off x="335606" y="13139915"/>
            <a:ext cx="22320543" cy="4116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lnSpc>
                <a:spcPct val="90000"/>
              </a:lnSpc>
              <a:spcBef>
                <a:spcPts val="4500"/>
              </a:spcBef>
              <a:defRPr sz="2100">
                <a:solidFill>
                  <a:srgbClr val="000000"/>
                </a:solidFill>
              </a:defRPr>
            </a:lvl1pPr>
          </a:lstStyle>
          <a:p>
            <a:pPr/>
            <a:r>
              <a:t>https://www.researchgate.net/publication/241814041_UNDERSTANDING_THE_BIOLOGICAL_EFFECTS_AND_CANCER_RISK_OF_MEDICAL_DIAGNOSTIC_COMPUTED_TOMOGRAPHY</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For the great enemy of the truth is very often not the lie—deliberate, contrived, and dishonest—but the myth—persistent, persuasive, and unrealistic. Too often we hold fast to the clichés of our forebears. We subject all facts to a prefabricated set of i"/>
          <p:cNvSpPr txBox="1"/>
          <p:nvPr/>
        </p:nvSpPr>
        <p:spPr>
          <a:xfrm>
            <a:off x="10640191" y="603854"/>
            <a:ext cx="13282905" cy="121126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6866">
                <a:solidFill>
                  <a:srgbClr val="000000"/>
                </a:solidFill>
                <a:latin typeface="Arial"/>
                <a:ea typeface="Arial"/>
                <a:cs typeface="Arial"/>
                <a:sym typeface="Arial"/>
              </a:defRPr>
            </a:pPr>
            <a:r>
              <a:t>For the </a:t>
            </a:r>
            <a:r>
              <a:rPr b="1"/>
              <a:t>great enemy of the truth </a:t>
            </a:r>
            <a:r>
              <a:t>is very often not the lie—deliberate, contrived, and dishonest—but the myth—persistent, persuasive, and unrealistic. Too often we hold fast to the clichés of our forebears. We subject all facts to a prefabricated set of interpretations. We enjoy the comfort of opinion without the discomfort of thought. (1966)</a:t>
            </a:r>
          </a:p>
        </p:txBody>
      </p:sp>
      <p:pic>
        <p:nvPicPr>
          <p:cNvPr id="491" name="Image" descr="Image"/>
          <p:cNvPicPr>
            <a:picLocks noChangeAspect="1"/>
          </p:cNvPicPr>
          <p:nvPr/>
        </p:nvPicPr>
        <p:blipFill>
          <a:blip r:embed="rId2">
            <a:extLst/>
          </a:blip>
          <a:stretch>
            <a:fillRect/>
          </a:stretch>
        </p:blipFill>
        <p:spPr>
          <a:xfrm>
            <a:off x="697281" y="945189"/>
            <a:ext cx="8953501" cy="11430001"/>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3" name="Image" descr="Image"/>
          <p:cNvPicPr>
            <a:picLocks noChangeAspect="1"/>
          </p:cNvPicPr>
          <p:nvPr/>
        </p:nvPicPr>
        <p:blipFill>
          <a:blip r:embed="rId2">
            <a:extLst/>
          </a:blip>
          <a:stretch>
            <a:fillRect/>
          </a:stretch>
        </p:blipFill>
        <p:spPr>
          <a:xfrm>
            <a:off x="10602816" y="5024835"/>
            <a:ext cx="13502819" cy="8439261"/>
          </a:xfrm>
          <a:prstGeom prst="rect">
            <a:avLst/>
          </a:prstGeom>
          <a:ln w="12700">
            <a:miter lim="400000"/>
          </a:ln>
        </p:spPr>
      </p:pic>
      <p:pic>
        <p:nvPicPr>
          <p:cNvPr id="494" name="Image" descr="Image"/>
          <p:cNvPicPr>
            <a:picLocks noChangeAspect="1"/>
          </p:cNvPicPr>
          <p:nvPr/>
        </p:nvPicPr>
        <p:blipFill>
          <a:blip r:embed="rId3">
            <a:extLst/>
          </a:blip>
          <a:stretch>
            <a:fillRect/>
          </a:stretch>
        </p:blipFill>
        <p:spPr>
          <a:xfrm>
            <a:off x="228504" y="6719206"/>
            <a:ext cx="9964368" cy="6751718"/>
          </a:xfrm>
          <a:prstGeom prst="rect">
            <a:avLst/>
          </a:prstGeom>
          <a:ln w="12700">
            <a:miter lim="400000"/>
          </a:ln>
        </p:spPr>
      </p:pic>
      <p:sp>
        <p:nvSpPr>
          <p:cNvPr id="495" name="Null hypothesis: Every day is equally lucky.…"/>
          <p:cNvSpPr txBox="1"/>
          <p:nvPr/>
        </p:nvSpPr>
        <p:spPr>
          <a:xfrm>
            <a:off x="6823155" y="176765"/>
            <a:ext cx="17233103" cy="44130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5400">
                <a:solidFill>
                  <a:schemeClr val="accent5">
                    <a:hueOff val="-82419"/>
                    <a:satOff val="-9513"/>
                    <a:lumOff val="-16343"/>
                  </a:schemeClr>
                </a:solidFill>
              </a:defRPr>
            </a:pPr>
            <a:r>
              <a:t>Null hypothesis: Every day is equally lucky.</a:t>
            </a:r>
          </a:p>
          <a:p>
            <a:pPr algn="l">
              <a:defRPr sz="5400">
                <a:solidFill>
                  <a:schemeClr val="accent5">
                    <a:hueOff val="-82419"/>
                    <a:satOff val="-9513"/>
                    <a:lumOff val="-16343"/>
                  </a:schemeClr>
                </a:solidFill>
              </a:defRPr>
            </a:pPr>
            <a:r>
              <a:t>My Hypothesis:  Friday-the-13ths are lucky days.</a:t>
            </a:r>
          </a:p>
          <a:p>
            <a:pPr algn="l">
              <a:defRPr sz="5400">
                <a:solidFill>
                  <a:srgbClr val="000000"/>
                </a:solidFill>
              </a:defRPr>
            </a:pPr>
            <a:r>
              <a:rPr>
                <a:solidFill>
                  <a:schemeClr val="accent5">
                    <a:hueOff val="-82419"/>
                    <a:satOff val="-9513"/>
                    <a:lumOff val="-16343"/>
                  </a:schemeClr>
                </a:solidFill>
              </a:rPr>
              <a:t>I observed 66 heads on Friday the 13th!  </a:t>
            </a:r>
            <a:r>
              <a:t>   I'm right!</a:t>
            </a:r>
          </a:p>
          <a:p>
            <a:pPr algn="l">
              <a:spcBef>
                <a:spcPts val="1600"/>
              </a:spcBef>
              <a:defRPr sz="5400">
                <a:solidFill>
                  <a:schemeClr val="accent1">
                    <a:lumOff val="-13575"/>
                  </a:schemeClr>
                </a:solidFill>
              </a:defRPr>
            </a:pPr>
            <a:r>
              <a:t>p-value = 0.05 is the probability such an extreme result would be observed under the null hypothesis.</a:t>
            </a:r>
          </a:p>
        </p:txBody>
      </p:sp>
      <p:sp>
        <p:nvSpPr>
          <p:cNvPr id="496" name="What's a  p-value?…"/>
          <p:cNvSpPr txBox="1"/>
          <p:nvPr/>
        </p:nvSpPr>
        <p:spPr>
          <a:xfrm>
            <a:off x="618149" y="182242"/>
            <a:ext cx="10783300" cy="64845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b="1" sz="8300">
                <a:solidFill>
                  <a:srgbClr val="000000"/>
                </a:solidFill>
              </a:defRPr>
            </a:pPr>
            <a:r>
              <a:t>What's a </a:t>
            </a:r>
            <a:br/>
            <a:r>
              <a:t>p-value?</a:t>
            </a:r>
          </a:p>
          <a:p>
            <a:pPr algn="l">
              <a:defRPr b="1" sz="8300">
                <a:solidFill>
                  <a:srgbClr val="000000"/>
                </a:solidFill>
              </a:defRPr>
            </a:pPr>
          </a:p>
          <a:p>
            <a:pPr algn="l">
              <a:defRPr b="1" sz="8300">
                <a:solidFill>
                  <a:srgbClr val="000000"/>
                </a:solidFill>
              </a:defRPr>
            </a:pPr>
            <a:r>
              <a:t>Toss a coin</a:t>
            </a:r>
            <a:br/>
            <a:r>
              <a:t>100 times. Repeat.</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8" name="Image" descr="Image"/>
          <p:cNvPicPr>
            <a:picLocks noChangeAspect="1"/>
          </p:cNvPicPr>
          <p:nvPr/>
        </p:nvPicPr>
        <p:blipFill>
          <a:blip r:embed="rId2">
            <a:extLst/>
          </a:blip>
          <a:stretch>
            <a:fillRect/>
          </a:stretch>
        </p:blipFill>
        <p:spPr>
          <a:xfrm>
            <a:off x="692299" y="277100"/>
            <a:ext cx="22651741" cy="131618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0" name="Image" descr="Image"/>
          <p:cNvPicPr>
            <a:picLocks noChangeAspect="1"/>
          </p:cNvPicPr>
          <p:nvPr/>
        </p:nvPicPr>
        <p:blipFill>
          <a:blip r:embed="rId2">
            <a:extLst/>
          </a:blip>
          <a:stretch>
            <a:fillRect/>
          </a:stretch>
        </p:blipFill>
        <p:spPr>
          <a:xfrm>
            <a:off x="1416416" y="-1"/>
            <a:ext cx="18919373" cy="13716001"/>
          </a:xfrm>
          <a:prstGeom prst="rect">
            <a:avLst/>
          </a:prstGeom>
          <a:ln w="12700">
            <a:miter lim="400000"/>
          </a:ln>
        </p:spPr>
      </p:pic>
      <p:sp>
        <p:nvSpPr>
          <p:cNvPr id="501" name="xkcd.com/882/"/>
          <p:cNvSpPr txBox="1"/>
          <p:nvPr/>
        </p:nvSpPr>
        <p:spPr>
          <a:xfrm>
            <a:off x="20307664" y="12668391"/>
            <a:ext cx="4468079" cy="955041"/>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lvl1pPr algn="l" defTabSz="1219200">
              <a:defRPr sz="4800">
                <a:solidFill>
                  <a:srgbClr val="000000"/>
                </a:solidFill>
                <a:latin typeface="Calibri"/>
                <a:ea typeface="Calibri"/>
                <a:cs typeface="Calibri"/>
                <a:sym typeface="Calibri"/>
              </a:defRPr>
            </a:lvl1pPr>
          </a:lstStyle>
          <a:p>
            <a:pPr/>
            <a:r>
              <a:t>xkcd.com/882/</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3" name="Image" descr="Image"/>
          <p:cNvPicPr>
            <a:picLocks noChangeAspect="1"/>
          </p:cNvPicPr>
          <p:nvPr/>
        </p:nvPicPr>
        <p:blipFill>
          <a:blip r:embed="rId2">
            <a:extLst/>
          </a:blip>
          <a:stretch>
            <a:fillRect/>
          </a:stretch>
        </p:blipFill>
        <p:spPr>
          <a:xfrm>
            <a:off x="4231142" y="69486"/>
            <a:ext cx="18588111" cy="13577029"/>
          </a:xfrm>
          <a:prstGeom prst="rect">
            <a:avLst/>
          </a:prstGeom>
          <a:ln w="12700">
            <a:miter lim="400000"/>
          </a:ln>
        </p:spPr>
      </p:pic>
      <p:sp>
        <p:nvSpPr>
          <p:cNvPr id="504" name="Rectangle"/>
          <p:cNvSpPr/>
          <p:nvPr/>
        </p:nvSpPr>
        <p:spPr>
          <a:xfrm>
            <a:off x="15328348" y="-666291"/>
            <a:ext cx="3788297" cy="7482188"/>
          </a:xfrm>
          <a:prstGeom prst="rect">
            <a:avLst/>
          </a:prstGeom>
          <a:solidFill>
            <a:srgbClr val="FFFB00">
              <a:alpha val="25021"/>
            </a:srgbClr>
          </a:solidFill>
          <a:ln w="12700">
            <a:miter lim="400000"/>
          </a:ln>
        </p:spPr>
        <p:txBody>
          <a:bodyPr lIns="121919" tIns="121919" rIns="121919" bIns="121919" anchor="ctr"/>
          <a:lstStyle/>
          <a:p>
            <a:pPr algn="l" defTabSz="1219200">
              <a:defRPr sz="4800">
                <a:solidFill>
                  <a:srgbClr val="000000"/>
                </a:solidFill>
                <a:latin typeface="Calibri"/>
                <a:ea typeface="Calibri"/>
                <a:cs typeface="Calibri"/>
                <a:sym typeface="Calibri"/>
              </a:defRPr>
            </a:pPr>
          </a:p>
        </p:txBody>
      </p:sp>
      <p:sp>
        <p:nvSpPr>
          <p:cNvPr id="505" name="xkcd.com/882/"/>
          <p:cNvSpPr txBox="1"/>
          <p:nvPr/>
        </p:nvSpPr>
        <p:spPr>
          <a:xfrm>
            <a:off x="-12337" y="12668391"/>
            <a:ext cx="4468079" cy="955041"/>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lvl1pPr algn="l" defTabSz="1219200">
              <a:defRPr sz="4800">
                <a:solidFill>
                  <a:srgbClr val="000000"/>
                </a:solidFill>
                <a:latin typeface="Calibri"/>
                <a:ea typeface="Calibri"/>
                <a:cs typeface="Calibri"/>
                <a:sym typeface="Calibri"/>
              </a:defRPr>
            </a:lvl1pPr>
          </a:lstStyle>
          <a:p>
            <a:pPr/>
            <a:r>
              <a:t>xkcd.com/882/</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7" name="Image" descr="Image"/>
          <p:cNvPicPr>
            <a:picLocks noChangeAspect="1"/>
          </p:cNvPicPr>
          <p:nvPr/>
        </p:nvPicPr>
        <p:blipFill>
          <a:blip r:embed="rId2">
            <a:extLst/>
          </a:blip>
          <a:stretch>
            <a:fillRect/>
          </a:stretch>
        </p:blipFill>
        <p:spPr>
          <a:xfrm>
            <a:off x="536308" y="197884"/>
            <a:ext cx="10396036" cy="12809778"/>
          </a:xfrm>
          <a:prstGeom prst="rect">
            <a:avLst/>
          </a:prstGeom>
          <a:ln w="12700">
            <a:miter lim="400000"/>
          </a:ln>
        </p:spPr>
      </p:pic>
      <p:pic>
        <p:nvPicPr>
          <p:cNvPr id="508" name="Image" descr="Image"/>
          <p:cNvPicPr>
            <a:picLocks noChangeAspect="1"/>
          </p:cNvPicPr>
          <p:nvPr/>
        </p:nvPicPr>
        <p:blipFill>
          <a:blip r:embed="rId2">
            <a:extLst/>
          </a:blip>
          <a:stretch>
            <a:fillRect/>
          </a:stretch>
        </p:blipFill>
        <p:spPr>
          <a:xfrm>
            <a:off x="1051670" y="453111"/>
            <a:ext cx="10396036" cy="12809778"/>
          </a:xfrm>
          <a:prstGeom prst="rect">
            <a:avLst/>
          </a:prstGeom>
          <a:ln w="12700">
            <a:miter lim="400000"/>
          </a:ln>
        </p:spPr>
      </p:pic>
      <p:pic>
        <p:nvPicPr>
          <p:cNvPr id="509" name="Image" descr="Image"/>
          <p:cNvPicPr>
            <a:picLocks noChangeAspect="1"/>
          </p:cNvPicPr>
          <p:nvPr/>
        </p:nvPicPr>
        <p:blipFill>
          <a:blip r:embed="rId2">
            <a:extLst/>
          </a:blip>
          <a:stretch>
            <a:fillRect/>
          </a:stretch>
        </p:blipFill>
        <p:spPr>
          <a:xfrm>
            <a:off x="1606299" y="904666"/>
            <a:ext cx="10396035" cy="12809779"/>
          </a:xfrm>
          <a:prstGeom prst="rect">
            <a:avLst/>
          </a:prstGeom>
          <a:ln w="12700">
            <a:miter lim="400000"/>
          </a:ln>
        </p:spPr>
      </p:pic>
      <p:pic>
        <p:nvPicPr>
          <p:cNvPr id="510" name="Image" descr="Image"/>
          <p:cNvPicPr>
            <a:picLocks noChangeAspect="1"/>
          </p:cNvPicPr>
          <p:nvPr/>
        </p:nvPicPr>
        <p:blipFill>
          <a:blip r:embed="rId2">
            <a:extLst/>
          </a:blip>
          <a:stretch>
            <a:fillRect/>
          </a:stretch>
        </p:blipFill>
        <p:spPr>
          <a:xfrm>
            <a:off x="12782298" y="605265"/>
            <a:ext cx="10396036" cy="12809779"/>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2" name="TextBox 1"/>
          <p:cNvSpPr txBox="1"/>
          <p:nvPr/>
        </p:nvSpPr>
        <p:spPr>
          <a:xfrm>
            <a:off x="816435" y="560781"/>
            <a:ext cx="11140183" cy="12594438"/>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b="1" sz="6400">
                <a:solidFill>
                  <a:srgbClr val="000000"/>
                </a:solidFill>
              </a:defRPr>
            </a:pPr>
            <a:r>
              <a:t>Dose of sanity and science:</a:t>
            </a:r>
          </a:p>
          <a:p>
            <a:pPr algn="l" defTabSz="1219200">
              <a:defRPr b="1" sz="6400">
                <a:solidFill>
                  <a:srgbClr val="000000"/>
                </a:solidFill>
              </a:defRPr>
            </a:pPr>
          </a:p>
          <a:p>
            <a:pPr algn="l" defTabSz="1219200">
              <a:defRPr b="1" sz="6400">
                <a:solidFill>
                  <a:srgbClr val="000000"/>
                </a:solidFill>
              </a:defRPr>
            </a:pPr>
            <a:r>
              <a:t>Radiation and Health, Thormod Henriksen</a:t>
            </a:r>
          </a:p>
          <a:p>
            <a:pPr algn="l" defTabSz="1219200">
              <a:defRPr sz="6400">
                <a:solidFill>
                  <a:srgbClr val="000000"/>
                </a:solidFill>
              </a:defRPr>
            </a:pPr>
          </a:p>
          <a:p>
            <a:pPr algn="l" defTabSz="1219200">
              <a:defRPr sz="5400">
                <a:solidFill>
                  <a:srgbClr val="000000"/>
                </a:solidFill>
              </a:defRPr>
            </a:pPr>
            <a:r>
              <a:t>Free to download at</a:t>
            </a:r>
            <a:br/>
            <a:r>
              <a:rPr u="sng">
                <a:hlinkClick r:id="rId3" invalidUrl="" action="" tgtFrame="" tooltip="" history="1" highlightClick="0" endSnd="0"/>
              </a:rPr>
              <a:t>http://www.mn.uio.no/fysikk/tjenester/kunnskap/straling/radiation-and-health-2015.pdf</a:t>
            </a:r>
          </a:p>
          <a:p>
            <a:pPr algn="l" defTabSz="1219200">
              <a:defRPr sz="5400">
                <a:solidFill>
                  <a:srgbClr val="000000"/>
                </a:solidFill>
              </a:defRPr>
            </a:pPr>
          </a:p>
          <a:p>
            <a:pPr algn="l" defTabSz="1219200">
              <a:defRPr sz="5400">
                <a:solidFill>
                  <a:srgbClr val="000000"/>
                </a:solidFill>
              </a:defRPr>
            </a:pPr>
            <a:r>
              <a:t>With his OK, I published paperback version on Amazon at cost.</a:t>
            </a:r>
          </a:p>
          <a:p>
            <a:pPr algn="l" defTabSz="1219200">
              <a:defRPr sz="5400">
                <a:solidFill>
                  <a:srgbClr val="000000"/>
                </a:solidFill>
              </a:defRPr>
            </a:pPr>
            <a:r>
              <a:t>https://www.amazon.com/dp/1499104073</a:t>
            </a:r>
          </a:p>
        </p:txBody>
      </p:sp>
      <p:pic>
        <p:nvPicPr>
          <p:cNvPr id="513" name="Picture 2" descr="Picture 2"/>
          <p:cNvPicPr>
            <a:picLocks noChangeAspect="1"/>
          </p:cNvPicPr>
          <p:nvPr/>
        </p:nvPicPr>
        <p:blipFill>
          <a:blip r:embed="rId4">
            <a:extLst/>
          </a:blip>
          <a:stretch>
            <a:fillRect/>
          </a:stretch>
        </p:blipFill>
        <p:spPr>
          <a:xfrm>
            <a:off x="13469173" y="-1"/>
            <a:ext cx="10068414" cy="13716001"/>
          </a:xfrm>
          <a:prstGeom prst="rect">
            <a:avLst/>
          </a:prstGeom>
          <a:ln w="12700">
            <a:miter lim="400000"/>
          </a:ln>
        </p:spPr>
      </p:pic>
      <p:sp>
        <p:nvSpPr>
          <p:cNvPr id="514" name="http://www.mn.uio.no/fysikk/tjenester/kunnskap/straling/radiation-and-health-2015.pdf"/>
          <p:cNvSpPr txBox="1"/>
          <p:nvPr/>
        </p:nvSpPr>
        <p:spPr>
          <a:xfrm>
            <a:off x="128283" y="13123662"/>
            <a:ext cx="12516486" cy="4737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19200">
              <a:defRPr sz="2500">
                <a:solidFill>
                  <a:srgbClr val="000000"/>
                </a:solidFill>
              </a:defRPr>
            </a:lvl1pPr>
          </a:lstStyle>
          <a:p>
            <a:pPr/>
            <a:r>
              <a:t>http://www.mn.uio.no/fysikk/tjenester/kunnskap/straling/radiation-and-health-2015.pdf </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TextBox 1"/>
          <p:cNvSpPr txBox="1"/>
          <p:nvPr/>
        </p:nvSpPr>
        <p:spPr>
          <a:xfrm>
            <a:off x="717006" y="325349"/>
            <a:ext cx="12607311" cy="10549027"/>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b="1" sz="6400">
                <a:solidFill>
                  <a:srgbClr val="000000"/>
                </a:solidFill>
              </a:defRPr>
            </a:pPr>
            <a:r>
              <a:t>American Nuclear Society</a:t>
            </a:r>
          </a:p>
          <a:p>
            <a:pPr algn="l" defTabSz="1219200">
              <a:defRPr b="1" sz="6400">
                <a:solidFill>
                  <a:srgbClr val="000000"/>
                </a:solidFill>
              </a:defRPr>
            </a:pPr>
          </a:p>
          <a:p>
            <a:pPr algn="l" defTabSz="1219200">
              <a:defRPr b="1" sz="6400">
                <a:solidFill>
                  <a:srgbClr val="000000"/>
                </a:solidFill>
              </a:defRPr>
            </a:pPr>
            <a:r>
              <a:t>reprinted two dozen scientific studies showing low level radiation is benign.</a:t>
            </a:r>
          </a:p>
          <a:p>
            <a:pPr algn="l" defTabSz="1219200">
              <a:defRPr b="1" sz="6400">
                <a:solidFill>
                  <a:srgbClr val="000000"/>
                </a:solidFill>
              </a:defRPr>
            </a:pPr>
          </a:p>
          <a:p>
            <a:pPr algn="l" defTabSz="1219200">
              <a:defRPr sz="6400">
                <a:solidFill>
                  <a:srgbClr val="000000"/>
                </a:solidFill>
              </a:defRPr>
            </a:pPr>
          </a:p>
          <a:p>
            <a:pPr algn="l" defTabSz="1219200">
              <a:defRPr sz="5600">
                <a:solidFill>
                  <a:srgbClr val="000000"/>
                </a:solidFill>
              </a:defRPr>
            </a:pPr>
            <a:r>
              <a:t>Free to download at:</a:t>
            </a:r>
          </a:p>
          <a:p>
            <a:pPr algn="l" defTabSz="1219200">
              <a:defRPr sz="5600">
                <a:solidFill>
                  <a:srgbClr val="000000"/>
                </a:solidFill>
              </a:defRPr>
            </a:pPr>
            <a:r>
              <a:t>https://www.ans.org/file/1336/special_session-low_level_radiation-fukushima-v1.4.pdf</a:t>
            </a:r>
          </a:p>
        </p:txBody>
      </p:sp>
      <p:sp>
        <p:nvSpPr>
          <p:cNvPr id="519" name="https://www.ans.org/file/1336/special_session-low_level_radiation-fukushima-v1.4.pdf"/>
          <p:cNvSpPr txBox="1"/>
          <p:nvPr/>
        </p:nvSpPr>
        <p:spPr>
          <a:xfrm>
            <a:off x="128283" y="13123662"/>
            <a:ext cx="12780646" cy="4737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l" defTabSz="1219200">
              <a:defRPr sz="2500">
                <a:solidFill>
                  <a:srgbClr val="000000"/>
                </a:solidFill>
              </a:defRPr>
            </a:pPr>
            <a:r>
              <a:t>https://www.ans.org/file/1336/special_session-low_level_radiation-fukushima-v1.4.pdf</a:t>
            </a:r>
          </a:p>
        </p:txBody>
      </p:sp>
      <p:pic>
        <p:nvPicPr>
          <p:cNvPr id="520" name="Image" descr="Image"/>
          <p:cNvPicPr>
            <a:picLocks noChangeAspect="1"/>
          </p:cNvPicPr>
          <p:nvPr/>
        </p:nvPicPr>
        <p:blipFill>
          <a:blip r:embed="rId3">
            <a:extLst/>
          </a:blip>
          <a:stretch>
            <a:fillRect/>
          </a:stretch>
        </p:blipFill>
        <p:spPr>
          <a:xfrm>
            <a:off x="13986116" y="16380"/>
            <a:ext cx="10600895" cy="13716001"/>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4" name="https://hps.org/hpspublications/historylnt/episodeguide.html"/>
          <p:cNvSpPr txBox="1"/>
          <p:nvPr/>
        </p:nvSpPr>
        <p:spPr>
          <a:xfrm>
            <a:off x="128283" y="13123662"/>
            <a:ext cx="9154479" cy="4737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l" defTabSz="1219200">
              <a:defRPr sz="2500">
                <a:solidFill>
                  <a:srgbClr val="000000"/>
                </a:solidFill>
              </a:defRPr>
            </a:pPr>
            <a:r>
              <a:t>https://hps.org/hpspublications/historylnt/episodeguide.html</a:t>
            </a:r>
          </a:p>
        </p:txBody>
      </p:sp>
      <p:pic>
        <p:nvPicPr>
          <p:cNvPr id="525" name="Image" descr="Image">
            <a:hlinkClick r:id="rId3" invalidUrl="" action="" tgtFrame="" tooltip="" history="1" highlightClick="0" endSnd="0"/>
          </p:cNvPr>
          <p:cNvPicPr>
            <a:picLocks noChangeAspect="1"/>
          </p:cNvPicPr>
          <p:nvPr/>
        </p:nvPicPr>
        <p:blipFill>
          <a:blip r:embed="rId4">
            <a:extLst/>
          </a:blip>
          <a:stretch>
            <a:fillRect/>
          </a:stretch>
        </p:blipFill>
        <p:spPr>
          <a:xfrm>
            <a:off x="2195207" y="2587726"/>
            <a:ext cx="18842103" cy="10567368"/>
          </a:xfrm>
          <a:prstGeom prst="rect">
            <a:avLst/>
          </a:prstGeom>
          <a:ln w="12700">
            <a:miter lim="400000"/>
          </a:ln>
        </p:spPr>
      </p:pic>
      <p:sp>
        <p:nvSpPr>
          <p:cNvPr id="526" name="TextBox 6"/>
          <p:cNvSpPr txBox="1"/>
          <p:nvPr/>
        </p:nvSpPr>
        <p:spPr>
          <a:xfrm>
            <a:off x="632748" y="-3188"/>
            <a:ext cx="23118504" cy="2728601"/>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lvl="2" algn="l" defTabSz="1219200">
              <a:defRPr b="1" sz="8100">
                <a:solidFill>
                  <a:srgbClr val="000000"/>
                </a:solidFill>
              </a:defRPr>
            </a:pPr>
            <a:r>
              <a:t>Ed Calabrese uncovers LNT’s scientic fraud.</a:t>
            </a:r>
            <a:br/>
            <a:r>
              <a:t>                                              </a:t>
            </a:r>
            <a:r>
              <a:rPr b="0" sz="6800"/>
              <a:t>22 episodes, 12 hours</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0" name="No More Radiophobia!" descr="No More Radiophobia!"/>
          <p:cNvPicPr>
            <a:picLocks noChangeAspect="0"/>
          </p:cNvPicPr>
          <p:nvPr>
            <a:videoFile xmlns:mc="http://schemas.openxmlformats.org/markup-compatibility/2006" xmlns:aiw="http://developer.apple.com/namespaces/iwork" r:link="rId2" mc:Ignorable="aiw" aiw:title="No More Radiophobia!" aiw:author="Theo Richel"/>
          </p:nvPr>
        </p:nvPicPr>
        <p:blipFill>
          <a:blip r:embed="rId3">
            <a:extLst/>
          </a:blip>
          <a:stretch>
            <a:fillRect/>
          </a:stretch>
        </p:blipFill>
        <p:spPr>
          <a:xfrm>
            <a:off x="-1" y="-1"/>
            <a:ext cx="24384001" cy="13716001"/>
          </a:xfrm>
          <a:prstGeom prst="rect">
            <a:avLst/>
          </a:prstGeom>
        </p:spPr>
      </p:pic>
      <p:sp>
        <p:nvSpPr>
          <p:cNvPr id="531" name="https://www.youtube.com/watch?v=JpcUCo0ebNA&amp;feature=youtu.be  Theo Richel"/>
          <p:cNvSpPr txBox="1"/>
          <p:nvPr/>
        </p:nvSpPr>
        <p:spPr>
          <a:xfrm>
            <a:off x="228243" y="354345"/>
            <a:ext cx="8863837" cy="7040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2000">
                <a:solidFill>
                  <a:srgbClr val="000000"/>
                </a:solidFill>
              </a:defRPr>
            </a:pPr>
            <a:r>
              <a:rPr u="sng">
                <a:hlinkClick r:id="rId4" invalidUrl="" action="" tgtFrame="" tooltip="" history="1" highlightClick="0" endSnd="0"/>
              </a:rPr>
              <a:t>https://www.youtube.com/watch?v=JpcUCo0ebNA&amp;feature=youtu.be</a:t>
            </a:r>
            <a:r>
              <a:t>  Theo Richel</a:t>
            </a:r>
          </a:p>
        </p:txBody>
      </p:sp>
      <p:sp>
        <p:nvSpPr>
          <p:cNvPr id="532" name="Theo Richel"/>
          <p:cNvSpPr txBox="1"/>
          <p:nvPr/>
        </p:nvSpPr>
        <p:spPr>
          <a:xfrm>
            <a:off x="10413949" y="296130"/>
            <a:ext cx="3556102" cy="82051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800"/>
            </a:lvl1pPr>
          </a:lstStyle>
          <a:p>
            <a:pPr/>
            <a:r>
              <a:t>Theo Richel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53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530"/>
                </p:tgtEl>
              </p:cMediaNode>
            </p:video>
            <p:seq concurrent="1" prevAc="none" nextAc="seek">
              <p:cTn id="8" evtFilter="cancelBubble" nodeType="interactiveSeq" restart="whenNotActive" fill="hold">
                <p:stCondLst>
                  <p:cond delay="0" evt="onClick">
                    <p:tgtEl>
                      <p:spTgt spid="530"/>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530"/>
                                        </p:tgtEl>
                                      </p:cBhvr>
                                    </p:cmd>
                                  </p:childTnLst>
                                </p:cTn>
                              </p:par>
                            </p:childTnLst>
                          </p:cTn>
                        </p:par>
                      </p:childTnLst>
                    </p:cTn>
                  </p:par>
                </p:childTnLst>
              </p:cTn>
              <p:nextCondLst>
                <p:cond delay="0" evt="onClick">
                  <p:tgtEl>
                    <p:spTgt spid="53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TextBox 1"/>
          <p:cNvSpPr txBox="1"/>
          <p:nvPr/>
        </p:nvSpPr>
        <p:spPr>
          <a:xfrm>
            <a:off x="349618" y="26738"/>
            <a:ext cx="23606515" cy="3205676"/>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lvl1pPr algn="l" defTabSz="1219200">
              <a:defRPr b="1" sz="9600">
                <a:solidFill>
                  <a:srgbClr val="000000"/>
                </a:solidFill>
              </a:defRPr>
            </a:lvl1pPr>
          </a:lstStyle>
          <a:p>
            <a:pPr/>
            <a:r>
              <a:t>Radiation dose is the energy transferred to body tissue.</a:t>
            </a:r>
          </a:p>
        </p:txBody>
      </p:sp>
      <p:pic>
        <p:nvPicPr>
          <p:cNvPr id="231" name="Picture 2" descr="Picture 2"/>
          <p:cNvPicPr>
            <a:picLocks noChangeAspect="1"/>
          </p:cNvPicPr>
          <p:nvPr/>
        </p:nvPicPr>
        <p:blipFill>
          <a:blip r:embed="rId3">
            <a:extLst/>
          </a:blip>
          <a:stretch>
            <a:fillRect/>
          </a:stretch>
        </p:blipFill>
        <p:spPr>
          <a:xfrm>
            <a:off x="1065461" y="3637893"/>
            <a:ext cx="7005718" cy="9639353"/>
          </a:xfrm>
          <a:prstGeom prst="rect">
            <a:avLst/>
          </a:prstGeom>
          <a:ln w="12700">
            <a:miter lim="400000"/>
          </a:ln>
        </p:spPr>
      </p:pic>
      <p:sp>
        <p:nvSpPr>
          <p:cNvPr id="232" name="TextBox 3"/>
          <p:cNvSpPr txBox="1"/>
          <p:nvPr/>
        </p:nvSpPr>
        <p:spPr>
          <a:xfrm>
            <a:off x="12261602" y="3257858"/>
            <a:ext cx="11780695" cy="9002066"/>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b="1" sz="6400">
                <a:solidFill>
                  <a:srgbClr val="000000"/>
                </a:solidFill>
              </a:defRPr>
            </a:pPr>
            <a:r>
              <a:t>Example dose</a:t>
            </a:r>
          </a:p>
          <a:p>
            <a:pPr algn="l" defTabSz="1219200">
              <a:defRPr b="1" sz="6400">
                <a:solidFill>
                  <a:srgbClr val="000000"/>
                </a:solidFill>
              </a:defRPr>
            </a:pPr>
            <a:r>
              <a:t>X-ray mammography</a:t>
            </a:r>
          </a:p>
          <a:p>
            <a:pPr algn="l" defTabSz="1219200">
              <a:lnSpc>
                <a:spcPct val="150000"/>
              </a:lnSpc>
              <a:defRPr sz="6400">
                <a:solidFill>
                  <a:srgbClr val="000000"/>
                </a:solidFill>
              </a:defRPr>
            </a:pPr>
            <a:r>
              <a:t>2 mSv    (millisievert)</a:t>
            </a:r>
          </a:p>
          <a:p>
            <a:pPr algn="l" defTabSz="1219200">
              <a:lnSpc>
                <a:spcPct val="150000"/>
              </a:lnSpc>
              <a:defRPr sz="6400">
                <a:solidFill>
                  <a:srgbClr val="000000"/>
                </a:solidFill>
              </a:defRPr>
            </a:pPr>
            <a:r>
              <a:t>= 0.002 Sievert</a:t>
            </a:r>
          </a:p>
          <a:p>
            <a:pPr algn="l" defTabSz="1219200">
              <a:lnSpc>
                <a:spcPct val="150000"/>
              </a:lnSpc>
              <a:defRPr sz="6400">
                <a:solidFill>
                  <a:srgbClr val="000000"/>
                </a:solidFill>
              </a:defRPr>
            </a:pPr>
            <a:r>
              <a:t>= 0.002 Gray    (for X-rays)</a:t>
            </a:r>
          </a:p>
          <a:p>
            <a:pPr algn="l" defTabSz="1219200">
              <a:lnSpc>
                <a:spcPct val="150000"/>
              </a:lnSpc>
              <a:defRPr sz="6400">
                <a:solidFill>
                  <a:srgbClr val="000000"/>
                </a:solidFill>
              </a:defRPr>
            </a:pPr>
            <a:r>
              <a:t>= 0.002 joule per kilogram</a:t>
            </a:r>
          </a:p>
          <a:p>
            <a:pPr algn="l" defTabSz="1219200">
              <a:lnSpc>
                <a:spcPct val="150000"/>
              </a:lnSpc>
              <a:defRPr sz="6400">
                <a:solidFill>
                  <a:srgbClr val="000000"/>
                </a:solidFill>
              </a:defRPr>
            </a:pPr>
            <a:r>
              <a:t>= 0.002 watt-second per kg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2">
                                            <p:txEl>
                                              <p:pRg st="4" end="4"/>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232">
                                            <p:txEl>
                                              <p:pRg st="5" end="5"/>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232">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2" grpId="1"/>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Fission is in Fashion"/>
          <p:cNvSpPr txBox="1"/>
          <p:nvPr/>
        </p:nvSpPr>
        <p:spPr>
          <a:xfrm>
            <a:off x="801718" y="11458772"/>
            <a:ext cx="9232269" cy="143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spcBef>
                <a:spcPts val="4500"/>
              </a:spcBef>
              <a:defRPr sz="8300">
                <a:solidFill>
                  <a:srgbClr val="000000"/>
                </a:solidFill>
                <a:latin typeface="Snell Roundhand Bold"/>
                <a:ea typeface="Snell Roundhand Bold"/>
                <a:cs typeface="Snell Roundhand Bold"/>
                <a:sym typeface="Snell Roundhand Bold"/>
              </a:defRPr>
            </a:lvl1pPr>
          </a:lstStyle>
          <a:p>
            <a:pPr/>
            <a:r>
              <a:t>Fission is in Fashion</a:t>
            </a:r>
          </a:p>
        </p:txBody>
      </p:sp>
      <p:pic>
        <p:nvPicPr>
          <p:cNvPr id="535" name="Image" descr="Image"/>
          <p:cNvPicPr>
            <a:picLocks noChangeAspect="1"/>
          </p:cNvPicPr>
          <p:nvPr/>
        </p:nvPicPr>
        <p:blipFill>
          <a:blip r:embed="rId2">
            <a:extLst/>
          </a:blip>
          <a:stretch>
            <a:fillRect/>
          </a:stretch>
        </p:blipFill>
        <p:spPr>
          <a:xfrm>
            <a:off x="2122563" y="2827721"/>
            <a:ext cx="7020485" cy="8060558"/>
          </a:xfrm>
          <a:prstGeom prst="rect">
            <a:avLst/>
          </a:prstGeom>
          <a:ln w="12700">
            <a:miter lim="400000"/>
          </a:ln>
        </p:spPr>
      </p:pic>
      <p:sp>
        <p:nvSpPr>
          <p:cNvPr id="536" name="8 Radiophobia"/>
          <p:cNvSpPr txBox="1"/>
          <p:nvPr/>
        </p:nvSpPr>
        <p:spPr>
          <a:xfrm>
            <a:off x="603041" y="233612"/>
            <a:ext cx="23177917" cy="10686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spcBef>
                <a:spcPts val="4500"/>
              </a:spcBef>
              <a:defRPr b="1" sz="6400">
                <a:solidFill>
                  <a:srgbClr val="000000"/>
                </a:solidFill>
              </a:defRPr>
            </a:lvl1pPr>
          </a:lstStyle>
          <a:p>
            <a:pPr/>
            <a:r>
              <a:t>8 Radiophobia</a:t>
            </a:r>
          </a:p>
        </p:txBody>
      </p:sp>
      <p:sp>
        <p:nvSpPr>
          <p:cNvPr id="537" name="Fear sells…"/>
          <p:cNvSpPr txBox="1"/>
          <p:nvPr/>
        </p:nvSpPr>
        <p:spPr>
          <a:xfrm>
            <a:off x="11453971" y="514086"/>
            <a:ext cx="12349299" cy="126878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90000"/>
              </a:lnSpc>
              <a:spcBef>
                <a:spcPts val="4500"/>
              </a:spcBef>
              <a:defRPr sz="6400">
                <a:solidFill>
                  <a:srgbClr val="000000"/>
                </a:solidFill>
              </a:defRPr>
            </a:pPr>
            <a:r>
              <a:t>Fear sells</a:t>
            </a:r>
          </a:p>
          <a:p>
            <a:pPr algn="l">
              <a:lnSpc>
                <a:spcPct val="90000"/>
              </a:lnSpc>
              <a:spcBef>
                <a:spcPts val="4500"/>
              </a:spcBef>
              <a:defRPr sz="6400">
                <a:solidFill>
                  <a:srgbClr val="000000"/>
                </a:solidFill>
              </a:defRPr>
            </a:pPr>
            <a:r>
              <a:t>Fission power safest</a:t>
            </a:r>
          </a:p>
          <a:p>
            <a:pPr algn="l">
              <a:lnSpc>
                <a:spcPct val="90000"/>
              </a:lnSpc>
              <a:spcBef>
                <a:spcPts val="4500"/>
              </a:spcBef>
              <a:defRPr sz="6400">
                <a:solidFill>
                  <a:srgbClr val="000000"/>
                </a:solidFill>
              </a:defRPr>
            </a:pPr>
            <a:r>
              <a:t>Metabolism</a:t>
            </a:r>
          </a:p>
          <a:p>
            <a:pPr algn="l">
              <a:lnSpc>
                <a:spcPct val="90000"/>
              </a:lnSpc>
              <a:spcBef>
                <a:spcPts val="4500"/>
              </a:spcBef>
              <a:defRPr sz="6400">
                <a:solidFill>
                  <a:srgbClr val="000000"/>
                </a:solidFill>
              </a:defRPr>
            </a:pPr>
            <a:r>
              <a:t>DNA, cellular repair</a:t>
            </a:r>
          </a:p>
          <a:p>
            <a:pPr algn="l">
              <a:lnSpc>
                <a:spcPct val="90000"/>
              </a:lnSpc>
              <a:spcBef>
                <a:spcPts val="4500"/>
              </a:spcBef>
              <a:defRPr sz="6400">
                <a:solidFill>
                  <a:srgbClr val="000000"/>
                </a:solidFill>
              </a:defRPr>
            </a:pPr>
            <a:r>
              <a:t>Evidence ignored by authorities</a:t>
            </a:r>
          </a:p>
          <a:p>
            <a:pPr algn="l">
              <a:lnSpc>
                <a:spcPct val="90000"/>
              </a:lnSpc>
              <a:spcBef>
                <a:spcPts val="4500"/>
              </a:spcBef>
              <a:defRPr sz="6400">
                <a:solidFill>
                  <a:srgbClr val="000000"/>
                </a:solidFill>
              </a:defRPr>
            </a:pPr>
            <a:r>
              <a:t>Deadly evacuations unnecessary</a:t>
            </a:r>
          </a:p>
          <a:p>
            <a:pPr algn="l">
              <a:lnSpc>
                <a:spcPct val="90000"/>
              </a:lnSpc>
              <a:spcBef>
                <a:spcPts val="4500"/>
              </a:spcBef>
              <a:defRPr sz="6400">
                <a:solidFill>
                  <a:srgbClr val="000000"/>
                </a:solidFill>
              </a:defRPr>
            </a:pPr>
            <a:r>
              <a:t>Radiophobia policy, NRC, EPA</a:t>
            </a:r>
          </a:p>
          <a:p>
            <a:pPr algn="l">
              <a:lnSpc>
                <a:spcPct val="90000"/>
              </a:lnSpc>
              <a:spcBef>
                <a:spcPts val="4500"/>
              </a:spcBef>
              <a:defRPr sz="6400">
                <a:solidFill>
                  <a:srgbClr val="000000"/>
                </a:solidFill>
              </a:defRPr>
            </a:pPr>
            <a:r>
              <a:t>Educational video, book</a:t>
            </a:r>
          </a:p>
          <a:p>
            <a:pPr algn="l">
              <a:lnSpc>
                <a:spcPct val="90000"/>
              </a:lnSpc>
              <a:spcBef>
                <a:spcPts val="4500"/>
              </a:spcBef>
              <a:defRPr sz="6400">
                <a:solidFill>
                  <a:srgbClr val="000000"/>
                </a:solidFill>
              </a:defRPr>
            </a:pPr>
            <a:r>
              <a:t>Confounders, controls, p-hunting</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TextBox 1"/>
          <p:cNvSpPr txBox="1"/>
          <p:nvPr/>
        </p:nvSpPr>
        <p:spPr>
          <a:xfrm>
            <a:off x="1341967" y="-32217"/>
            <a:ext cx="11006057" cy="3904641"/>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b="1" sz="8400">
                <a:solidFill>
                  <a:srgbClr val="000000"/>
                </a:solidFill>
                <a:latin typeface="Arial"/>
                <a:ea typeface="Arial"/>
                <a:cs typeface="Arial"/>
                <a:sym typeface="Arial"/>
              </a:defRPr>
            </a:pPr>
            <a:r>
              <a:rPr u="sng"/>
              <a:t>Natural</a:t>
            </a:r>
            <a:r>
              <a:t> background radiation dose rates are 1-10 mSv/year.</a:t>
            </a:r>
          </a:p>
        </p:txBody>
      </p:sp>
      <p:pic>
        <p:nvPicPr>
          <p:cNvPr id="237" name="Picture 2" descr="Picture 2"/>
          <p:cNvPicPr>
            <a:picLocks noChangeAspect="1"/>
          </p:cNvPicPr>
          <p:nvPr/>
        </p:nvPicPr>
        <p:blipFill>
          <a:blip r:embed="rId3">
            <a:extLst/>
          </a:blip>
          <a:stretch>
            <a:fillRect/>
          </a:stretch>
        </p:blipFill>
        <p:spPr>
          <a:xfrm>
            <a:off x="13987126" y="-1"/>
            <a:ext cx="10396875" cy="13716001"/>
          </a:xfrm>
          <a:prstGeom prst="rect">
            <a:avLst/>
          </a:prstGeom>
          <a:ln w="12700">
            <a:miter lim="400000"/>
          </a:ln>
        </p:spPr>
      </p:pic>
      <p:sp>
        <p:nvSpPr>
          <p:cNvPr id="238" name="TextBox 3"/>
          <p:cNvSpPr txBox="1"/>
          <p:nvPr/>
        </p:nvSpPr>
        <p:spPr>
          <a:xfrm>
            <a:off x="1561895" y="4131557"/>
            <a:ext cx="10235684" cy="8728743"/>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b="1" sz="5800">
                <a:solidFill>
                  <a:srgbClr val="000000"/>
                </a:solidFill>
                <a:latin typeface="Arial"/>
                <a:ea typeface="Arial"/>
                <a:cs typeface="Arial"/>
                <a:sym typeface="Arial"/>
              </a:defRPr>
            </a:pPr>
            <a:r>
              <a:t>Sources</a:t>
            </a:r>
          </a:p>
          <a:p>
            <a:pPr algn="l" defTabSz="1219200">
              <a:defRPr sz="5800">
                <a:solidFill>
                  <a:srgbClr val="000000"/>
                </a:solidFill>
                <a:latin typeface="Arial"/>
                <a:ea typeface="Arial"/>
                <a:cs typeface="Arial"/>
                <a:sym typeface="Arial"/>
              </a:defRPr>
            </a:pPr>
            <a:r>
              <a:t>Radon</a:t>
            </a:r>
          </a:p>
          <a:p>
            <a:pPr algn="l" defTabSz="1219200">
              <a:defRPr sz="5800">
                <a:solidFill>
                  <a:srgbClr val="000000"/>
                </a:solidFill>
                <a:latin typeface="Arial"/>
                <a:ea typeface="Arial"/>
                <a:cs typeface="Arial"/>
                <a:sym typeface="Arial"/>
              </a:defRPr>
            </a:pPr>
            <a:r>
              <a:t>Cosmic rays</a:t>
            </a:r>
          </a:p>
          <a:p>
            <a:pPr algn="l" defTabSz="1219200">
              <a:defRPr sz="5800">
                <a:solidFill>
                  <a:srgbClr val="000000"/>
                </a:solidFill>
                <a:latin typeface="Arial"/>
                <a:ea typeface="Arial"/>
                <a:cs typeface="Arial"/>
                <a:sym typeface="Arial"/>
              </a:defRPr>
            </a:pPr>
            <a:r>
              <a:t>Food</a:t>
            </a:r>
          </a:p>
          <a:p>
            <a:pPr algn="l" defTabSz="1219200">
              <a:defRPr sz="5800">
                <a:solidFill>
                  <a:srgbClr val="000000"/>
                </a:solidFill>
                <a:latin typeface="Arial"/>
                <a:ea typeface="Arial"/>
                <a:cs typeface="Arial"/>
                <a:sym typeface="Arial"/>
              </a:defRPr>
            </a:pPr>
            <a:r>
              <a:t>Granite</a:t>
            </a:r>
          </a:p>
          <a:p>
            <a:pPr algn="l" defTabSz="1219200">
              <a:defRPr b="1" sz="5800">
                <a:solidFill>
                  <a:srgbClr val="000000"/>
                </a:solidFill>
                <a:latin typeface="Arial"/>
                <a:ea typeface="Arial"/>
                <a:cs typeface="Arial"/>
                <a:sym typeface="Arial"/>
              </a:defRPr>
            </a:pPr>
          </a:p>
          <a:p>
            <a:pPr algn="l" defTabSz="1219200">
              <a:defRPr b="1" sz="5800">
                <a:solidFill>
                  <a:srgbClr val="000000"/>
                </a:solidFill>
                <a:latin typeface="Arial"/>
                <a:ea typeface="Arial"/>
                <a:cs typeface="Arial"/>
                <a:sym typeface="Arial"/>
              </a:defRPr>
            </a:pPr>
            <a:r>
              <a:t>Places	  	Ave dose rate</a:t>
            </a:r>
          </a:p>
          <a:p>
            <a:pPr algn="l" defTabSz="1219200">
              <a:defRPr sz="5800">
                <a:solidFill>
                  <a:srgbClr val="000000"/>
                </a:solidFill>
                <a:latin typeface="Arial"/>
                <a:ea typeface="Arial"/>
                <a:cs typeface="Arial"/>
                <a:sym typeface="Arial"/>
              </a:defRPr>
            </a:pPr>
            <a:r>
              <a:t>US		  	3 mSv/y</a:t>
            </a:r>
          </a:p>
          <a:p>
            <a:pPr algn="l" defTabSz="1219200">
              <a:defRPr sz="5800">
                <a:solidFill>
                  <a:srgbClr val="000000"/>
                </a:solidFill>
                <a:latin typeface="Arial"/>
                <a:ea typeface="Arial"/>
                <a:cs typeface="Arial"/>
                <a:sym typeface="Arial"/>
              </a:defRPr>
            </a:pPr>
            <a:r>
              <a:t>Denver	  	4</a:t>
            </a:r>
          </a:p>
          <a:p>
            <a:pPr algn="l" defTabSz="1219200">
              <a:defRPr sz="5800">
                <a:solidFill>
                  <a:srgbClr val="000000"/>
                </a:solidFill>
                <a:latin typeface="Arial"/>
                <a:ea typeface="Arial"/>
                <a:cs typeface="Arial"/>
                <a:sym typeface="Arial"/>
              </a:defRPr>
            </a:pPr>
            <a:r>
              <a:t>Finland	      7</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2" name="PosterBackgroundLandscape.jpg" descr="PosterBackgroundLandscape.jpg"/>
          <p:cNvPicPr>
            <a:picLocks noChangeAspect="0"/>
          </p:cNvPicPr>
          <p:nvPr/>
        </p:nvPicPr>
        <p:blipFill>
          <a:blip r:embed="rId3">
            <a:extLst/>
          </a:blip>
          <a:stretch>
            <a:fillRect/>
          </a:stretch>
        </p:blipFill>
        <p:spPr>
          <a:xfrm>
            <a:off x="-1689423" y="-1"/>
            <a:ext cx="28854165" cy="13716001"/>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6" name="Picture 4" descr="Picture 4"/>
          <p:cNvPicPr>
            <a:picLocks noChangeAspect="1"/>
          </p:cNvPicPr>
          <p:nvPr/>
        </p:nvPicPr>
        <p:blipFill>
          <a:blip r:embed="rId3">
            <a:extLst/>
          </a:blip>
          <a:stretch>
            <a:fillRect/>
          </a:stretch>
        </p:blipFill>
        <p:spPr>
          <a:xfrm flipH="1" rot="16200000">
            <a:off x="9357341" y="-3775238"/>
            <a:ext cx="5561750" cy="21944317"/>
          </a:xfrm>
          <a:prstGeom prst="rect">
            <a:avLst/>
          </a:prstGeom>
          <a:ln w="12700">
            <a:miter lim="400000"/>
          </a:ln>
        </p:spPr>
      </p:pic>
      <p:sp>
        <p:nvSpPr>
          <p:cNvPr id="247" name="TextBox 1"/>
          <p:cNvSpPr txBox="1"/>
          <p:nvPr/>
        </p:nvSpPr>
        <p:spPr>
          <a:xfrm>
            <a:off x="548845" y="113085"/>
            <a:ext cx="23713245" cy="2672740"/>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lvl1pPr algn="l" defTabSz="1219200">
              <a:defRPr b="1" sz="8400">
                <a:solidFill>
                  <a:srgbClr val="000000"/>
                </a:solidFill>
                <a:latin typeface="Arial"/>
                <a:ea typeface="Arial"/>
                <a:cs typeface="Arial"/>
                <a:sym typeface="Arial"/>
              </a:defRPr>
            </a:lvl1pPr>
          </a:lstStyle>
          <a:p>
            <a:pPr/>
            <a:r>
              <a:t>DNA strand breaks occur frequently, by ionized oxygen molecules from metabolism.</a:t>
            </a:r>
          </a:p>
        </p:txBody>
      </p:sp>
      <p:sp>
        <p:nvSpPr>
          <p:cNvPr id="248" name="TextBox 5"/>
          <p:cNvSpPr txBox="1"/>
          <p:nvPr/>
        </p:nvSpPr>
        <p:spPr>
          <a:xfrm>
            <a:off x="548834" y="9862660"/>
            <a:ext cx="11026737" cy="3017898"/>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sz="4800">
                <a:solidFill>
                  <a:srgbClr val="000000"/>
                </a:solidFill>
                <a:latin typeface="Arial"/>
                <a:ea typeface="Arial"/>
                <a:cs typeface="Arial"/>
                <a:sym typeface="Arial"/>
              </a:defRPr>
            </a:pPr>
            <a:r>
              <a:t>Single strand breaks occur </a:t>
            </a:r>
            <a:r>
              <a:rPr b="1"/>
              <a:t>10,000 times per day per cell</a:t>
            </a:r>
            <a:r>
              <a:t>.</a:t>
            </a:r>
          </a:p>
          <a:p>
            <a:pPr algn="l" defTabSz="1219200">
              <a:defRPr sz="4800">
                <a:solidFill>
                  <a:srgbClr val="000000"/>
                </a:solidFill>
                <a:latin typeface="Arial"/>
                <a:ea typeface="Arial"/>
                <a:cs typeface="Arial"/>
                <a:sym typeface="Arial"/>
              </a:defRPr>
            </a:pPr>
          </a:p>
          <a:p>
            <a:pPr algn="l" defTabSz="1219200">
              <a:defRPr sz="4800">
                <a:solidFill>
                  <a:srgbClr val="000000"/>
                </a:solidFill>
                <a:latin typeface="Arial"/>
                <a:ea typeface="Arial"/>
                <a:cs typeface="Arial"/>
                <a:sym typeface="Arial"/>
              </a:defRPr>
            </a:pPr>
            <a:r>
              <a:t>100 mSv/y radiation adds 12 per day.</a:t>
            </a:r>
          </a:p>
        </p:txBody>
      </p:sp>
      <p:sp>
        <p:nvSpPr>
          <p:cNvPr id="249" name="TextBox 6"/>
          <p:cNvSpPr txBox="1"/>
          <p:nvPr/>
        </p:nvSpPr>
        <p:spPr>
          <a:xfrm>
            <a:off x="12616320" y="9815882"/>
            <a:ext cx="10936310" cy="3017898"/>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algn="l" defTabSz="1219200">
              <a:defRPr sz="4800">
                <a:solidFill>
                  <a:srgbClr val="000000"/>
                </a:solidFill>
                <a:latin typeface="Arial"/>
                <a:ea typeface="Arial"/>
                <a:cs typeface="Arial"/>
                <a:sym typeface="Arial"/>
              </a:defRPr>
            </a:pPr>
            <a:r>
              <a:t>Double strand breaks occur</a:t>
            </a:r>
            <a:br/>
            <a:r>
              <a:rPr b="1"/>
              <a:t>10 times per day per cell</a:t>
            </a:r>
            <a:r>
              <a:t>. </a:t>
            </a:r>
          </a:p>
          <a:p>
            <a:pPr algn="l" defTabSz="1219200">
              <a:defRPr sz="4800">
                <a:solidFill>
                  <a:srgbClr val="000000"/>
                </a:solidFill>
                <a:latin typeface="Arial"/>
                <a:ea typeface="Arial"/>
                <a:cs typeface="Arial"/>
                <a:sym typeface="Arial"/>
              </a:defRPr>
            </a:pPr>
          </a:p>
          <a:p>
            <a:pPr algn="l" defTabSz="1219200">
              <a:defRPr sz="4800">
                <a:solidFill>
                  <a:srgbClr val="000000"/>
                </a:solidFill>
                <a:latin typeface="Arial"/>
                <a:ea typeface="Arial"/>
                <a:cs typeface="Arial"/>
                <a:sym typeface="Arial"/>
              </a:defRPr>
            </a:pPr>
            <a:r>
              <a:t>100 mSv/y radiation adds 1 per year.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48">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2" fill="hold">
                                  <p:stCondLst>
                                    <p:cond delay="0"/>
                                  </p:stCondLst>
                                  <p:iterate type="el" backwards="0">
                                    <p:tmAbs val="0"/>
                                  </p:iterate>
                                  <p:childTnLst>
                                    <p:set>
                                      <p:cBhvr>
                                        <p:cTn id="11" fill="hold"/>
                                        <p:tgtEl>
                                          <p:spTgt spid="249">
                                            <p:bg/>
                                          </p:spTgt>
                                        </p:tgtEl>
                                        <p:attrNameLst>
                                          <p:attrName>style.visibility</p:attrName>
                                        </p:attrNameLst>
                                      </p:cBhvr>
                                      <p:to>
                                        <p:strVal val="visible"/>
                                      </p:to>
                                    </p:set>
                                  </p:childTnLst>
                                </p:cTn>
                              </p:par>
                              <p:par>
                                <p:cTn id="12" presetClass="entr" nodeType="withEffect" presetSubtype="0" presetID="1" grpId="2" fill="hold">
                                  <p:stCondLst>
                                    <p:cond delay="0"/>
                                  </p:stCondLst>
                                  <p:iterate type="el" backwards="0">
                                    <p:tmAbs val="0"/>
                                  </p:iterate>
                                  <p:childTnLst>
                                    <p:set>
                                      <p:cBhvr>
                                        <p:cTn id="13" fill="hold"/>
                                        <p:tgtEl>
                                          <p:spTgt spid="249">
                                            <p:txEl>
                                              <p:pRg st="0" end="0"/>
                                            </p:txEl>
                                          </p:spTgt>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1" fill="hold">
                                  <p:stCondLst>
                                    <p:cond delay="0"/>
                                  </p:stCondLst>
                                  <p:iterate type="el" backwards="0">
                                    <p:tmAbs val="0"/>
                                  </p:iterate>
                                  <p:childTnLst>
                                    <p:set>
                                      <p:cBhvr>
                                        <p:cTn id="16" fill="hold"/>
                                        <p:tgtEl>
                                          <p:spTgt spid="24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48">
                                            <p:txEl>
                                              <p:pRg st="2" end="2"/>
                                            </p:txEl>
                                          </p:spTgt>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2" fill="hold">
                                  <p:stCondLst>
                                    <p:cond delay="0"/>
                                  </p:stCondLst>
                                  <p:iterate type="el" backwards="0">
                                    <p:tmAbs val="0"/>
                                  </p:iterate>
                                  <p:childTnLst>
                                    <p:set>
                                      <p:cBhvr>
                                        <p:cTn id="23" fill="hold"/>
                                        <p:tgtEl>
                                          <p:spTgt spid="249">
                                            <p:txEl>
                                              <p:pRg st="1" end="1"/>
                                            </p:txEl>
                                          </p:spTgt>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2" fill="hold">
                                  <p:stCondLst>
                                    <p:cond delay="0"/>
                                  </p:stCondLst>
                                  <p:iterate type="el" backwards="0">
                                    <p:tmAbs val="0"/>
                                  </p:iterate>
                                  <p:childTnLst>
                                    <p:set>
                                      <p:cBhvr>
                                        <p:cTn id="26" fill="hold"/>
                                        <p:tgtEl>
                                          <p:spTgt spid="249">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9" grpId="2"/>
      <p:bldP build="p" bldLvl="5" animBg="1" rev="0" advAuto="0" spid="248"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TextBox 1"/>
          <p:cNvSpPr txBox="1"/>
          <p:nvPr/>
        </p:nvSpPr>
        <p:spPr>
          <a:xfrm>
            <a:off x="975751" y="4252703"/>
            <a:ext cx="8835231" cy="3976451"/>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lvl1pPr algn="l" defTabSz="1219200">
              <a:defRPr sz="6400">
                <a:solidFill>
                  <a:srgbClr val="000000"/>
                </a:solidFill>
                <a:latin typeface="Arial"/>
                <a:ea typeface="Arial"/>
                <a:cs typeface="Arial"/>
                <a:sym typeface="Arial"/>
              </a:defRPr>
            </a:lvl1pPr>
          </a:lstStyle>
          <a:p>
            <a:pPr/>
            <a:r>
              <a:t>Special enzyme DNA ligase encircles the double helix to repair a broken strand of DNA.</a:t>
            </a:r>
          </a:p>
        </p:txBody>
      </p:sp>
      <p:pic>
        <p:nvPicPr>
          <p:cNvPr id="254" name="Picture 2" descr="Picture 2"/>
          <p:cNvPicPr>
            <a:picLocks noChangeAspect="1"/>
          </p:cNvPicPr>
          <p:nvPr/>
        </p:nvPicPr>
        <p:blipFill>
          <a:blip r:embed="rId3">
            <a:extLst/>
          </a:blip>
          <a:stretch>
            <a:fillRect/>
          </a:stretch>
        </p:blipFill>
        <p:spPr>
          <a:xfrm>
            <a:off x="10141015" y="-1"/>
            <a:ext cx="14242991" cy="13716001"/>
          </a:xfrm>
          <a:prstGeom prst="rect">
            <a:avLst/>
          </a:prstGeom>
          <a:ln w="12700">
            <a:miter lim="400000"/>
          </a:ln>
        </p:spPr>
      </p:pic>
      <p:sp>
        <p:nvSpPr>
          <p:cNvPr id="255" name="TextBox 3"/>
          <p:cNvSpPr txBox="1"/>
          <p:nvPr/>
        </p:nvSpPr>
        <p:spPr>
          <a:xfrm>
            <a:off x="310069" y="613711"/>
            <a:ext cx="10078334" cy="1292596"/>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lvl1pPr algn="l" defTabSz="1219200">
              <a:defRPr b="1" sz="7400">
                <a:solidFill>
                  <a:srgbClr val="000000"/>
                </a:solidFill>
                <a:latin typeface="Arial"/>
                <a:ea typeface="Arial"/>
                <a:cs typeface="Arial"/>
                <a:sym typeface="Arial"/>
              </a:defRPr>
            </a:lvl1pPr>
          </a:lstStyle>
          <a:p>
            <a:pPr/>
            <a:r>
              <a:t>DNA is repaired.</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