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media/image3.jpeg" ContentType="image/jpeg"/>
  <Override PartName="/ppt/notesSlides/notesSlide3.xml" ContentType="application/vnd.openxmlformats-officedocument.presentationml.notesSlide+xml"/>
  <Override PartName="/ppt/media/image4.jpeg" ContentType="image/jpeg"/>
  <Override PartName="/ppt/notesSlides/notesSlide4.xml" ContentType="application/vnd.openxmlformats-officedocument.presentationml.notesSlide+xml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How LWRs work. E = mc2. Many other pairs of fission products, too. Fission product decay brings total to ~200 MeV. Multiply by Avogadro's number 6 x 10**23 for 235 grams of U, or 4.4GWH of heat! Plus decay of fission products (+7%?)! ..or about .7 t/GWeY.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Indonesia state-owned company INUKI already purchases LEU20 from the US, for medical isotope reactor.</a:t>
            </a:r>
          </a:p>
          <a:p>
            <a:pPr>
              <a:lnSpc>
                <a:spcPct val="100000"/>
              </a:lnSpc>
              <a:defRPr sz="1200"/>
            </a:pPr>
            <a:r>
              <a:t>Both the Russians and Chinese have expressed interest in supplying such uranium to Indonesia.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ORNL designed in 1940s.</a:t>
            </a:r>
          </a:p>
          <a:p>
            <a: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ORNL ran without U-238.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hape 3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http://www.world-nuclear.org/information-library/facts-and-figures/world-nuclear-power-reactors-and-uranium-requireme.aspx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3851671" y="2768202"/>
            <a:ext cx="16689525" cy="182"/>
          </a:xfrm>
          <a:prstGeom prst="rect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3851671" y="464343"/>
            <a:ext cx="16680657" cy="1964532"/>
          </a:xfrm>
          <a:prstGeom prst="rect">
            <a:avLst/>
          </a:prstGeom>
          <a:ln w="25400"/>
        </p:spPr>
        <p:txBody>
          <a:bodyPr lIns="71437" tIns="71437" rIns="71437" bIns="71437" anchor="b"/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3851671" y="3125390"/>
            <a:ext cx="16680657" cy="9376173"/>
          </a:xfrm>
          <a:prstGeom prst="rect">
            <a:avLst/>
          </a:prstGeom>
          <a:ln w="25400"/>
        </p:spPr>
        <p:txBody>
          <a:bodyPr lIns="71437" tIns="71437" rIns="71437" bIns="71437"/>
          <a:lstStyle>
            <a:lvl1pPr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668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5240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9812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438400" defTabSz="821531">
              <a:lnSpc>
                <a:spcPct val="100000"/>
              </a:lnSpc>
              <a:spcBef>
                <a:spcPts val="5900"/>
              </a:spcBef>
              <a:buSzPct val="75000"/>
              <a:buFont typeface="Helvetica Neue"/>
              <a:defRPr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  <a:ln w="25400"/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>
                <a:latin typeface="Calibri"/>
                <a:ea typeface="Calibri"/>
                <a:cs typeface="Calibri"/>
                <a:sym typeface="Calibri"/>
              </a:defRPr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>
                <a:latin typeface="Calibri"/>
                <a:ea typeface="Calibri"/>
                <a:cs typeface="Calibri"/>
                <a:sym typeface="Calibri"/>
              </a:defRPr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2482016" y="12720959"/>
            <a:ext cx="682784" cy="71374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1219199" y="549277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1219200">
              <a:lnSpc>
                <a:spcPct val="100000"/>
              </a:lnSpc>
              <a:defRPr b="0" spc="0" sz="11600"/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idx="1"/>
          </p:nvPr>
        </p:nvSpPr>
        <p:spPr>
          <a:xfrm>
            <a:off x="1219199" y="3200402"/>
            <a:ext cx="21945601" cy="9051926"/>
          </a:xfrm>
          <a:prstGeom prst="rect">
            <a:avLst/>
          </a:prstGeom>
        </p:spPr>
        <p:txBody>
          <a:bodyPr lIns="121919" tIns="121919" rIns="121919" bIns="121919"/>
          <a:lstStyle>
            <a:lvl1pPr marL="900112" indent="-900112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/>
            </a:lvl1pPr>
            <a:lvl2pPr marL="1314450" indent="-8572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/>
            </a:lvl2pPr>
            <a:lvl3pPr marL="1714500" indent="-80010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8400"/>
            </a:lvl3pPr>
            <a:lvl4pPr marL="23317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8400"/>
            </a:lvl4pPr>
            <a:lvl5pPr marL="2788920" indent="-96012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8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22456343" y="12720299"/>
            <a:ext cx="708457" cy="715062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 sz="3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3962399" y="2126457"/>
            <a:ext cx="16459201" cy="17145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219200">
              <a:lnSpc>
                <a:spcPct val="100000"/>
              </a:lnSpc>
              <a:defRPr b="0" spc="0"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sz="half" idx="1"/>
          </p:nvPr>
        </p:nvSpPr>
        <p:spPr>
          <a:xfrm>
            <a:off x="3962399" y="4114801"/>
            <a:ext cx="16459201" cy="6788945"/>
          </a:xfrm>
          <a:prstGeom prst="rect">
            <a:avLst/>
          </a:prstGeom>
        </p:spPr>
        <p:txBody>
          <a:bodyPr lIns="91439" tIns="91439" rIns="91439" bIns="91439"/>
          <a:lstStyle>
            <a:lvl1pPr marL="835818" indent="-835818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/>
            </a:lvl1pPr>
            <a:lvl2pPr marL="1253217" indent="-796017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/>
            </a:lvl2pPr>
            <a:lvl3pPr marL="1657350" indent="-7429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/>
            </a:lvl3pPr>
            <a:lvl4pPr marL="22631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/>
            </a:lvl4pPr>
            <a:lvl5pPr marL="27203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7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9802348" y="11208165"/>
            <a:ext cx="619252" cy="62941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219200">
              <a:defRPr sz="3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8288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/>
          <a:lstStyle>
            <a:lvl1pPr marL="685800" indent="-6858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5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hyperlink" Target="https://www.nature.com/articles/nenergy201722.pdf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hyperlink" Target="https://whatisnuclear.com/blog/2020-10-28-nuclear-energy-is-longterm-sustainable.html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tif"/><Relationship Id="rId4" Type="http://schemas.openxmlformats.org/officeDocument/2006/relationships/image" Target="../media/image8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9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1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t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https://www.youtube.com/embed/uljEr4En6iY?feature=oembed" TargetMode="External"/><Relationship Id="rId3" Type="http://schemas.openxmlformats.org/officeDocument/2006/relationships/image" Target="../media/image5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t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7 Fission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7 Fission power</a:t>
            </a:r>
          </a:p>
        </p:txBody>
      </p:sp>
      <p:sp>
        <p:nvSpPr>
          <p:cNvPr id="218" name="Fission energy…"/>
          <p:cNvSpPr txBox="1"/>
          <p:nvPr/>
        </p:nvSpPr>
        <p:spPr>
          <a:xfrm>
            <a:off x="11988955" y="1555330"/>
            <a:ext cx="12105740" cy="978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Fission energy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PWR nuclear power plants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ThorCon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Molten salt reactor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Cheaper than coal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Market size, growth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Shipyard mass production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00" y="1446134"/>
            <a:ext cx="23277733" cy="1162709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Boiling water reactor (BWR) 75 bar steam turns turbine-generator directly."/>
          <p:cNvSpPr txBox="1"/>
          <p:nvPr/>
        </p:nvSpPr>
        <p:spPr>
          <a:xfrm>
            <a:off x="350874" y="313623"/>
            <a:ext cx="23682252" cy="198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Boiling water reactor (BWR) 75 bar steam turns turbine-generator directly.</a:t>
            </a:r>
          </a:p>
        </p:txBody>
      </p:sp>
      <p:sp>
        <p:nvSpPr>
          <p:cNvPr id="259" name="https://www.nrc.gov/reading-rm/basic-ref/students/animated-bwr.html"/>
          <p:cNvSpPr txBox="1"/>
          <p:nvPr/>
        </p:nvSpPr>
        <p:spPr>
          <a:xfrm>
            <a:off x="351527" y="13230797"/>
            <a:ext cx="969965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https://www.nrc.gov/reading-rm/basic-ref/students/animated-bwr.html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Uranium fuel is typically enriched from 0.7% U-235 to 3-5%."/>
          <p:cNvSpPr txBox="1"/>
          <p:nvPr/>
        </p:nvSpPr>
        <p:spPr>
          <a:xfrm>
            <a:off x="350874" y="81229"/>
            <a:ext cx="23682252" cy="108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500">
                <a:solidFill>
                  <a:srgbClr val="000000"/>
                </a:solidFill>
              </a:defRPr>
            </a:lvl1pPr>
          </a:lstStyle>
          <a:p>
            <a:pPr/>
            <a:r>
              <a:t>Uranium fuel is typically enriched from 0.7% U-235 to 3-5%.</a:t>
            </a:r>
          </a:p>
        </p:txBody>
      </p:sp>
      <p:sp>
        <p:nvSpPr>
          <p:cNvPr id="262" name="https://www.world-nuclear.org/information-library/nuclear-fuel-cycle/conversion-enrichment-and-fabrication/uranium-enrichment.aspx"/>
          <p:cNvSpPr txBox="1"/>
          <p:nvPr/>
        </p:nvSpPr>
        <p:spPr>
          <a:xfrm>
            <a:off x="351527" y="13243142"/>
            <a:ext cx="16835274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https://www.world-nuclear.org/information-library/nuclear-fuel-cycle/conversion-enrichment-and-fabrication/uranium-enrichment.aspx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2804" y="1444581"/>
            <a:ext cx="14851303" cy="11197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517" y="4171950"/>
            <a:ext cx="6946901" cy="5372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Centrifuge enrichment capacity."/>
          <p:cNvSpPr txBox="1"/>
          <p:nvPr/>
        </p:nvSpPr>
        <p:spPr>
          <a:xfrm>
            <a:off x="1038081" y="2668122"/>
            <a:ext cx="6946901" cy="155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900">
                <a:solidFill>
                  <a:srgbClr val="000000"/>
                </a:solidFill>
              </a:defRPr>
            </a:lvl1pPr>
          </a:lstStyle>
          <a:p>
            <a:pPr/>
            <a:r>
              <a:t>Centrifuge enrichment capacity. </a:t>
            </a:r>
          </a:p>
        </p:txBody>
      </p:sp>
      <p:sp>
        <p:nvSpPr>
          <p:cNvPr id="266" name="Cascade of centrifuges incrementally concentrating UF6 gas"/>
          <p:cNvSpPr txBox="1"/>
          <p:nvPr/>
        </p:nvSpPr>
        <p:spPr>
          <a:xfrm>
            <a:off x="9118779" y="12647799"/>
            <a:ext cx="21212473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300">
                <a:solidFill>
                  <a:srgbClr val="000000"/>
                </a:solidFill>
              </a:defRPr>
            </a:lvl1pPr>
          </a:lstStyle>
          <a:p>
            <a:pPr/>
            <a:r>
              <a:t>Cascade of centrifuges incrementally concentrating UF6 gas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ANDU reactor moderator is D2O, w/o large pressure vessel."/>
          <p:cNvSpPr txBox="1"/>
          <p:nvPr/>
        </p:nvSpPr>
        <p:spPr>
          <a:xfrm>
            <a:off x="350874" y="81229"/>
            <a:ext cx="23682252" cy="105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300">
                <a:solidFill>
                  <a:srgbClr val="000000"/>
                </a:solidFill>
              </a:defRPr>
            </a:lvl1pPr>
          </a:lstStyle>
          <a:p>
            <a:pPr/>
            <a:r>
              <a:t>CANDU reactor moderator is D2O, w/o large pressure vessel.</a:t>
            </a:r>
          </a:p>
        </p:txBody>
      </p:sp>
      <p:sp>
        <p:nvSpPr>
          <p:cNvPr id="269" name="https://en.wikipedia.org/wiki/CANDU_reactor"/>
          <p:cNvSpPr txBox="1"/>
          <p:nvPr/>
        </p:nvSpPr>
        <p:spPr>
          <a:xfrm>
            <a:off x="351527" y="13243142"/>
            <a:ext cx="5724933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https://en.wikipedia.org/wiki/CANDU_reactor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909" y="1247524"/>
            <a:ext cx="14867959" cy="1207458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Hot and   cold sides of the primary heavy-water loop…"/>
          <p:cNvSpPr txBox="1"/>
          <p:nvPr/>
        </p:nvSpPr>
        <p:spPr>
          <a:xfrm>
            <a:off x="16059170" y="7700156"/>
            <a:ext cx="7928582" cy="579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737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  <a:r>
              <a:t> Hot and </a:t>
            </a:r>
            <a:r>
              <a:t> </a:t>
            </a:r>
            <a:r>
              <a:t> cold sides of the primary heavy-water loop</a:t>
            </a:r>
          </a:p>
          <a:p>
            <a:pPr algn="l" defTabSz="457200">
              <a:defRPr sz="4737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4737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  <a:r>
              <a:t> hot and </a:t>
            </a:r>
            <a:r>
              <a:t> </a:t>
            </a:r>
            <a:r>
              <a:t> cold sides of secondary light-water loop</a:t>
            </a:r>
          </a:p>
          <a:p>
            <a:pPr algn="l" defTabSz="457200">
              <a:defRPr sz="4737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4737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</a:t>
            </a:r>
            <a:r>
              <a:t> cool heavy water moderator in the calandria</a:t>
            </a:r>
          </a:p>
        </p:txBody>
      </p:sp>
      <p:sp>
        <p:nvSpPr>
          <p:cNvPr id="272" name="D2O is heavy water, H2O where each H has 1 proton and 1 neutron, so does not absorb fission neutrons.…"/>
          <p:cNvSpPr txBox="1"/>
          <p:nvPr/>
        </p:nvSpPr>
        <p:spPr>
          <a:xfrm>
            <a:off x="15944925" y="2108911"/>
            <a:ext cx="8597412" cy="461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D2O is heavy water, H2O where each H has 1 proton and 1 neutron, so does not absorb fission neutrons.</a:t>
            </a:r>
          </a:p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CANDU can use natural, unenriched uranium.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296" y="862828"/>
            <a:ext cx="17305923" cy="1300723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ussian RBMK is graphite moderated, water cooled"/>
          <p:cNvSpPr txBox="1"/>
          <p:nvPr/>
        </p:nvSpPr>
        <p:spPr>
          <a:xfrm>
            <a:off x="350874" y="81229"/>
            <a:ext cx="23682252" cy="105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300">
                <a:solidFill>
                  <a:srgbClr val="000000"/>
                </a:solidFill>
              </a:defRPr>
            </a:lvl1pPr>
          </a:lstStyle>
          <a:p>
            <a:pPr/>
            <a:r>
              <a:t>Russian RBMK is graphite moderated, water cooled</a:t>
            </a:r>
          </a:p>
        </p:txBody>
      </p:sp>
      <p:sp>
        <p:nvSpPr>
          <p:cNvPr id="276" name="https://world-nuclear.org/information-library/nuclear-fuel-cycle/nuclear-power-reactors/appendices/rbmk-reactors.aspx"/>
          <p:cNvSpPr txBox="1"/>
          <p:nvPr/>
        </p:nvSpPr>
        <p:spPr>
          <a:xfrm>
            <a:off x="351527" y="13243142"/>
            <a:ext cx="14961897" cy="43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https://world-nuclear.org/information-library/nuclear-fuel-cycle/nuclear-power-reactors/appendices/rbmk-reactors.aspx</a:t>
            </a:r>
          </a:p>
        </p:txBody>
      </p:sp>
      <p:sp>
        <p:nvSpPr>
          <p:cNvPr id="277" name="Chernobyl, 1986…"/>
          <p:cNvSpPr txBox="1"/>
          <p:nvPr/>
        </p:nvSpPr>
        <p:spPr>
          <a:xfrm>
            <a:off x="18419619" y="3646373"/>
            <a:ext cx="5380633" cy="6423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Chernobyl, 1986</a:t>
            </a:r>
          </a:p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Positive void coefficient</a:t>
            </a:r>
          </a:p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Safety systems improved</a:t>
            </a:r>
          </a:p>
          <a:p>
            <a:pPr algn="l">
              <a:spcBef>
                <a:spcPts val="4500"/>
              </a:spcBef>
              <a:defRPr sz="4400">
                <a:solidFill>
                  <a:srgbClr val="000000"/>
                </a:solidFill>
              </a:defRPr>
            </a:pPr>
            <a:r>
              <a:t>8 RBMK plants still operating in Russia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odium cooled fast reactor has no neutron moderator."/>
          <p:cNvSpPr txBox="1"/>
          <p:nvPr/>
        </p:nvSpPr>
        <p:spPr>
          <a:xfrm>
            <a:off x="350874" y="233787"/>
            <a:ext cx="21630815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Sodium cooled fast reactor has no neutron moderator.</a:t>
            </a:r>
          </a:p>
        </p:txBody>
      </p:sp>
      <p:sp>
        <p:nvSpPr>
          <p:cNvPr id="280" name="https://en.wikipedia.org/wiki/Sodium-cooled_fast_reactor"/>
          <p:cNvSpPr txBox="1"/>
          <p:nvPr/>
        </p:nvSpPr>
        <p:spPr>
          <a:xfrm>
            <a:off x="351527" y="13230797"/>
            <a:ext cx="791200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https://en.wikipedia.org/wiki/Sodium-cooled_fast_reactor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9481" y="1356103"/>
            <a:ext cx="16433602" cy="1178364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Fueled by U-238, which is 99% of natural uranium"/>
          <p:cNvSpPr txBox="1"/>
          <p:nvPr/>
        </p:nvSpPr>
        <p:spPr>
          <a:xfrm>
            <a:off x="16402119" y="9863201"/>
            <a:ext cx="6628244" cy="2898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Fueled by U-238, which is 99% of natural uranium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WR-P (TerraPower)"/>
          <p:cNvSpPr txBox="1"/>
          <p:nvPr/>
        </p:nvSpPr>
        <p:spPr>
          <a:xfrm>
            <a:off x="350874" y="200995"/>
            <a:ext cx="23682252" cy="1440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8800">
                <a:solidFill>
                  <a:srgbClr val="000000"/>
                </a:solidFill>
              </a:defRPr>
            </a:pPr>
            <a:r>
              <a:t>TWR-P </a:t>
            </a:r>
            <a:r>
              <a:rPr b="0"/>
              <a:t>(TerraPower)</a:t>
            </a:r>
          </a:p>
        </p:txBody>
      </p:sp>
      <p:sp>
        <p:nvSpPr>
          <p:cNvPr id="285" name="Sodium cooled fast reactor…"/>
          <p:cNvSpPr txBox="1"/>
          <p:nvPr/>
        </p:nvSpPr>
        <p:spPr>
          <a:xfrm>
            <a:off x="702168" y="2522535"/>
            <a:ext cx="11832236" cy="9515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Sodium cooled fast reactor</a:t>
            </a:r>
          </a:p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Funded by Bill Gates</a:t>
            </a:r>
          </a:p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US, then China, then US</a:t>
            </a:r>
          </a:p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1475MWt, 600 MWe</a:t>
            </a:r>
          </a:p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U-238 fuel rods breed Pu-239 then moved internally</a:t>
            </a:r>
          </a:p>
          <a:p>
            <a:pPr marL="1148291" indent="-1148291" algn="l">
              <a:spcBef>
                <a:spcPts val="4500"/>
              </a:spcBef>
              <a:buSzPct val="100000"/>
              <a:buAutoNum type="arabicPeriod" startAt="1"/>
              <a:defRPr sz="6200">
                <a:solidFill>
                  <a:srgbClr val="000000"/>
                </a:solidFill>
              </a:defRPr>
            </a:pPr>
            <a:r>
              <a:t>Ample U-238 fuel, tailings</a:t>
            </a:r>
          </a:p>
        </p:txBody>
      </p:sp>
      <p:sp>
        <p:nvSpPr>
          <p:cNvPr id="286" name="https://aris.iaea.org/PDF/TWR-P.pdf"/>
          <p:cNvSpPr txBox="1"/>
          <p:nvPr/>
        </p:nvSpPr>
        <p:spPr>
          <a:xfrm>
            <a:off x="453014" y="13186147"/>
            <a:ext cx="500695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https://aris.iaea.org/PDF/TWR-P.pdf</a:t>
            </a: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42289" y="326284"/>
            <a:ext cx="11024165" cy="13063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In situ leach mining of uranium"/>
          <p:cNvSpPr txBox="1"/>
          <p:nvPr/>
        </p:nvSpPr>
        <p:spPr>
          <a:xfrm>
            <a:off x="3468928" y="122379"/>
            <a:ext cx="19191880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In situ leach mining of uranium</a:t>
            </a:r>
          </a:p>
        </p:txBody>
      </p:sp>
      <p:sp>
        <p:nvSpPr>
          <p:cNvPr id="290" name="https://world-nuclear.org/information-library/nuclear-fuel-cycle/mining-of-uranium/in-situ-leach-mining-of-uranium.aspx"/>
          <p:cNvSpPr txBox="1"/>
          <p:nvPr/>
        </p:nvSpPr>
        <p:spPr>
          <a:xfrm>
            <a:off x="351527" y="13230797"/>
            <a:ext cx="1635831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https://world-nuclear.org/information-library/nuclear-fuel-cycle/mining-of-uranium/in-situ-leach-mining-of-uranium.aspx</a:t>
            </a:r>
          </a:p>
        </p:txBody>
      </p:sp>
      <p:pic>
        <p:nvPicPr>
          <p:cNvPr id="29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2956" y="1414825"/>
            <a:ext cx="19454155" cy="11780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289" y="1236834"/>
            <a:ext cx="22037614" cy="1195816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Many laboratories are developing seawater uranium extraction."/>
          <p:cNvSpPr txBox="1"/>
          <p:nvPr/>
        </p:nvSpPr>
        <p:spPr>
          <a:xfrm>
            <a:off x="175074" y="169773"/>
            <a:ext cx="24033852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Many laboratories are developing seawater uranium extraction.</a:t>
            </a:r>
          </a:p>
        </p:txBody>
      </p:sp>
      <p:sp>
        <p:nvSpPr>
          <p:cNvPr id="295" name="https://www.nature.com/articles/nenergy201722.pdf."/>
          <p:cNvSpPr txBox="1"/>
          <p:nvPr/>
        </p:nvSpPr>
        <p:spPr>
          <a:xfrm>
            <a:off x="351527" y="13230797"/>
            <a:ext cx="738804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https://www.nature.com/articles/nenergy201722.pdf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0" t="0" r="0" b="2232"/>
          <a:stretch>
            <a:fillRect/>
          </a:stretch>
        </p:blipFill>
        <p:spPr>
          <a:xfrm>
            <a:off x="651470" y="1130548"/>
            <a:ext cx="23081234" cy="1216585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Nuclear fuel will last us for 4 billion years, writes Nick Touran."/>
          <p:cNvSpPr txBox="1"/>
          <p:nvPr/>
        </p:nvSpPr>
        <p:spPr>
          <a:xfrm>
            <a:off x="175074" y="169773"/>
            <a:ext cx="23612044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Nuclear fuel will last us for 4 billion years</a:t>
            </a:r>
            <a:r>
              <a:rPr b="0"/>
              <a:t>, writes Nick Touran.</a:t>
            </a:r>
          </a:p>
        </p:txBody>
      </p:sp>
      <p:sp>
        <p:nvSpPr>
          <p:cNvPr id="299" name="https://whatisnuclear.com/blog/2020-10-28-nuclear-energy-is-longterm-sustainable.html.  CC-by-NC"/>
          <p:cNvSpPr txBox="1"/>
          <p:nvPr/>
        </p:nvSpPr>
        <p:spPr>
          <a:xfrm>
            <a:off x="351527" y="13230797"/>
            <a:ext cx="138757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4500"/>
              </a:spcBef>
              <a:defRPr>
                <a:solidFill>
                  <a:srgbClr val="000000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https://whatisnuclear.com/blog/2020-10-28-nuclear-energy-is-longterm-sustainable.html</a:t>
            </a:r>
            <a:r>
              <a:t>.  CC-by-NC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7472" y="133775"/>
            <a:ext cx="17437812" cy="12874918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he US supplies very little of its uranium fuel needs."/>
          <p:cNvSpPr txBox="1"/>
          <p:nvPr/>
        </p:nvSpPr>
        <p:spPr>
          <a:xfrm>
            <a:off x="202711" y="347636"/>
            <a:ext cx="7353231" cy="3888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The US supplies very little of its uranium fuel needs.</a:t>
            </a:r>
          </a:p>
        </p:txBody>
      </p:sp>
      <p:sp>
        <p:nvSpPr>
          <p:cNvPr id="303" name="https://thebreakthrough.org/issues/energy/report-energy-security-and-decarbonization-in-response-to-russian-aggression?utm_source=Breakthrough+Newsletter&amp;utm_campaign=78ed62e0df-BTI_Weekly_3_16_2022&amp;utm_medium=email&amp;utm_term=0_49b872540e-78ed62e0df-44367"/>
          <p:cNvSpPr txBox="1"/>
          <p:nvPr/>
        </p:nvSpPr>
        <p:spPr>
          <a:xfrm>
            <a:off x="182585" y="12962177"/>
            <a:ext cx="22537523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https://thebreakthrough.org/issues/energy/report-energy-security-and-decarbonization-in-response-to-russian-aggression?utm_source=Breakthrough+Newsletter&amp;utm_campaign=78ed62e0df-BTI_Weekly_3_16_2022&amp;utm_medium=email&amp;utm_term=0_49b872540e-78ed62e0df-44367585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upernova G359.1-0.5 mouse pulsar snake filament.jpg" descr="supernova G359.1-0.5 mouse pulsar snake filam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Age profile of nuclear power capacity in selected nations, 2019"/>
          <p:cNvSpPr txBox="1"/>
          <p:nvPr/>
        </p:nvSpPr>
        <p:spPr>
          <a:xfrm>
            <a:off x="301170" y="375793"/>
            <a:ext cx="23682252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Age profile of nuclear power capacity in selected nations, 2019</a:t>
            </a:r>
          </a:p>
        </p:txBody>
      </p:sp>
      <p:sp>
        <p:nvSpPr>
          <p:cNvPr id="306" name="https://www.iea.org/data-and-statistics/charts/age-profile-of-nuclear-power-capacity-in-selected-regions-2019"/>
          <p:cNvSpPr txBox="1"/>
          <p:nvPr/>
        </p:nvSpPr>
        <p:spPr>
          <a:xfrm>
            <a:off x="351527" y="13230797"/>
            <a:ext cx="152049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https://www.iea.org/data-and-statistics/charts/age-profile-of-nuclear-power-capacity-in-selected-regions-2019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277" y="2503085"/>
            <a:ext cx="24288345" cy="10286334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Green = over 30 years old"/>
          <p:cNvSpPr txBox="1"/>
          <p:nvPr/>
        </p:nvSpPr>
        <p:spPr>
          <a:xfrm>
            <a:off x="7610027" y="3748339"/>
            <a:ext cx="6272938" cy="72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Green = over 30 years old</a:t>
            </a:r>
          </a:p>
        </p:txBody>
      </p:sp>
      <p:sp>
        <p:nvSpPr>
          <p:cNvPr id="309" name="Light blue = under 10 years old"/>
          <p:cNvSpPr txBox="1"/>
          <p:nvPr/>
        </p:nvSpPr>
        <p:spPr>
          <a:xfrm>
            <a:off x="5573725" y="11624191"/>
            <a:ext cx="7518960" cy="72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Light blue = under 10 years old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ge1image32679056.jpg" descr="page1image326790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30535" y="-170083"/>
            <a:ext cx="10372695" cy="323319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horCon…"/>
          <p:cNvSpPr txBox="1"/>
          <p:nvPr/>
        </p:nvSpPr>
        <p:spPr>
          <a:xfrm>
            <a:off x="561569" y="957092"/>
            <a:ext cx="23702021" cy="978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9800">
                <a:solidFill>
                  <a:srgbClr val="000000"/>
                </a:solidFill>
              </a:defRPr>
            </a:pPr>
            <a:r>
              <a:t>ThorCon </a:t>
            </a:r>
          </a:p>
          <a:p>
            <a:pPr algn="l">
              <a:defRPr sz="5000">
                <a:solidFill>
                  <a:srgbClr val="000000"/>
                </a:solidFill>
              </a:defRPr>
            </a:pPr>
          </a:p>
          <a:p>
            <a:pPr marL="1244600" indent="-1244600" algn="l">
              <a:buSzPct val="123000"/>
              <a:buChar char="•"/>
              <a:defRPr sz="9800">
                <a:solidFill>
                  <a:srgbClr val="000000"/>
                </a:solidFill>
              </a:defRPr>
            </a:pPr>
            <a:r>
              <a:t>to mass-produce fission power plants</a:t>
            </a:r>
          </a:p>
          <a:p>
            <a:pPr marL="1244600" indent="-1244600" algn="l">
              <a:buSzPct val="123000"/>
              <a:buChar char="•"/>
              <a:defRPr sz="9800">
                <a:solidFill>
                  <a:srgbClr val="000000"/>
                </a:solidFill>
              </a:defRPr>
            </a:pPr>
            <a:r>
              <a:t>to generate CO2-free, 24x7 electricity</a:t>
            </a:r>
          </a:p>
          <a:p>
            <a:pPr marL="1244600" indent="-1244600" algn="l">
              <a:buSzPct val="123000"/>
              <a:buChar char="•"/>
              <a:defRPr sz="9800">
                <a:solidFill>
                  <a:srgbClr val="000000"/>
                </a:solidFill>
              </a:defRPr>
            </a:pPr>
            <a:r>
              <a:t>cheaper than from coal or LNG</a:t>
            </a:r>
          </a:p>
          <a:p>
            <a:pPr marL="1244600" indent="-1244600" algn="l">
              <a:buSzPct val="123000"/>
              <a:buChar char="•"/>
              <a:defRPr sz="9800">
                <a:solidFill>
                  <a:srgbClr val="000000"/>
                </a:solidFill>
              </a:defRPr>
            </a:pPr>
            <a:r>
              <a:t>at shipyard scale — 10 GW per year</a:t>
            </a:r>
          </a:p>
          <a:p>
            <a:pPr marL="1244600" indent="-1244600" algn="l">
              <a:buSzPct val="123000"/>
              <a:buChar char="•"/>
              <a:defRPr sz="9800">
                <a:solidFill>
                  <a:srgbClr val="000000"/>
                </a:solidFill>
              </a:defRPr>
            </a:pPr>
            <a:r>
              <a:t>helping people achieve prosperity.</a:t>
            </a:r>
          </a:p>
        </p:txBody>
      </p:sp>
      <p:sp>
        <p:nvSpPr>
          <p:cNvPr id="313" name="Text"/>
          <p:cNvSpPr txBox="1"/>
          <p:nvPr/>
        </p:nvSpPr>
        <p:spPr>
          <a:xfrm>
            <a:off x="12168507" y="10182687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314" name="Robert Hargraves is a cofounder of ThorCon."/>
          <p:cNvSpPr txBox="1"/>
          <p:nvPr/>
        </p:nvSpPr>
        <p:spPr>
          <a:xfrm>
            <a:off x="1066125" y="11492845"/>
            <a:ext cx="21186814" cy="132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i="1" sz="8300">
                <a:solidFill>
                  <a:srgbClr val="000000"/>
                </a:solidFill>
              </a:defRPr>
            </a:lvl1pPr>
          </a:lstStyle>
          <a:p>
            <a:pPr/>
            <a:r>
              <a:t>Robert Hargraves is a cofounder of ThorCon.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2"/>
          <p:cNvSpPr txBox="1"/>
          <p:nvPr/>
        </p:nvSpPr>
        <p:spPr>
          <a:xfrm>
            <a:off x="449743" y="112576"/>
            <a:ext cx="23934819" cy="14462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defRPr b="1" sz="8000">
                <a:solidFill>
                  <a:srgbClr val="000000"/>
                </a:solidFill>
              </a:defRPr>
            </a:pPr>
            <a:r>
              <a:t>ThorCon is a </a:t>
            </a:r>
            <a:r>
              <a:rPr u="sng"/>
              <a:t>Thor</a:t>
            </a:r>
            <a:r>
              <a:t>ium </a:t>
            </a:r>
            <a:r>
              <a:rPr u="sng"/>
              <a:t>Con</a:t>
            </a:r>
            <a:r>
              <a:t>verter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31" y="1936214"/>
            <a:ext cx="17096935" cy="1168538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Fission power…"/>
          <p:cNvSpPr txBox="1"/>
          <p:nvPr/>
        </p:nvSpPr>
        <p:spPr>
          <a:xfrm>
            <a:off x="18065319" y="1844093"/>
            <a:ext cx="5991336" cy="1109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defRPr b="1" sz="5900" u="sng">
                <a:solidFill>
                  <a:srgbClr val="000000"/>
                </a:solidFill>
              </a:defRPr>
            </a:pPr>
            <a:r>
              <a:t>Fission power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lumOff val="-29866"/>
                  </a:schemeClr>
                </a:solidFill>
              </a:rPr>
              <a:t>Uranium</a:t>
            </a:r>
            <a:br/>
            <a:r>
              <a:t>- 19.75% U-235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  <a:r>
              <a:t>- 50%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</a:p>
          <a:p>
            <a:pPr algn="l" defTabSz="1219200">
              <a:defRPr b="1" sz="5000">
                <a:solidFill>
                  <a:schemeClr val="accent5">
                    <a:lumOff val="-29866"/>
                  </a:schemeClr>
                </a:solidFill>
              </a:defRPr>
            </a:pPr>
            <a:r>
              <a:t>Thorium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  <a:r>
              <a:t>Th-232 —&gt; U-233 </a:t>
            </a:r>
            <a:br/>
            <a:r>
              <a:t>- 25%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</a:p>
          <a:p>
            <a:pPr algn="l" defTabSz="1219200">
              <a:defRPr b="1" sz="5000">
                <a:solidFill>
                  <a:schemeClr val="accent5">
                    <a:lumOff val="-29866"/>
                  </a:schemeClr>
                </a:solidFill>
              </a:defRPr>
            </a:pPr>
            <a:r>
              <a:t>Plutonium</a:t>
            </a:r>
          </a:p>
          <a:p>
            <a:pPr algn="l" defTabSz="1219200">
              <a:defRPr sz="5000">
                <a:solidFill>
                  <a:srgbClr val="000000"/>
                </a:solidFill>
              </a:defRPr>
            </a:pPr>
            <a:r>
              <a:t>U-238 —&gt; Pu-239 </a:t>
            </a:r>
            <a:br/>
            <a:r>
              <a:t>- 25%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20200617HullProfileLookingPortLbl.jpg" descr="20200617HullProfileLookingPortLb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130" y="1492782"/>
            <a:ext cx="20461551" cy="1235780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horCon 500 MW liquid fuel fission power plant"/>
          <p:cNvSpPr txBox="1"/>
          <p:nvPr/>
        </p:nvSpPr>
        <p:spPr>
          <a:xfrm>
            <a:off x="564547" y="170336"/>
            <a:ext cx="23254907" cy="13290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8100">
                <a:solidFill>
                  <a:srgbClr val="000000"/>
                </a:solidFill>
              </a:defRPr>
            </a:lvl1pPr>
          </a:lstStyle>
          <a:p>
            <a:pPr/>
            <a:r>
              <a:t>ThorCon 500 MW liquid fuel fission power plant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8208" b="46032"/>
          <a:stretch>
            <a:fillRect/>
          </a:stretch>
        </p:blipFill>
        <p:spPr>
          <a:xfrm>
            <a:off x="795632" y="2245370"/>
            <a:ext cx="11040904" cy="11023754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Rectangle 2"/>
          <p:cNvSpPr txBox="1"/>
          <p:nvPr/>
        </p:nvSpPr>
        <p:spPr>
          <a:xfrm>
            <a:off x="644076" y="-74028"/>
            <a:ext cx="23448851" cy="21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b="1"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Molten salt with dissolved fuel flows up in channels in graphite moderator core.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10502" y="1391730"/>
            <a:ext cx="9194874" cy="11911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TC_Core.png" descr="TC_Co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860" y="2588542"/>
            <a:ext cx="12641755" cy="1072056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Fission energy heats molten salt as it is pumped up.…"/>
          <p:cNvSpPr txBox="1"/>
          <p:nvPr/>
        </p:nvSpPr>
        <p:spPr>
          <a:xfrm>
            <a:off x="14177661" y="2705919"/>
            <a:ext cx="9801503" cy="104858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83490" indent="-383490" algn="l" defTabSz="821531">
              <a:buSzPct val="75000"/>
              <a:buChar char="•"/>
              <a:defRPr sz="5700">
                <a:solidFill>
                  <a:srgbClr val="000000"/>
                </a:solidFill>
              </a:defRPr>
            </a:pPr>
            <a:r>
              <a:t>Fission energy heats molten salt as it is pumped up.</a:t>
            </a:r>
          </a:p>
          <a:p>
            <a:pPr algn="l" defTabSz="821531">
              <a:defRPr sz="5700">
                <a:solidFill>
                  <a:srgbClr val="000000"/>
                </a:solidFill>
              </a:defRPr>
            </a:pPr>
          </a:p>
          <a:p>
            <a:pPr marL="383490" indent="-383490" algn="l" defTabSz="821531">
              <a:buSzPct val="75000"/>
              <a:buChar char="•"/>
              <a:defRPr sz="5700">
                <a:solidFill>
                  <a:srgbClr val="000000"/>
                </a:solidFill>
              </a:defRPr>
            </a:pPr>
            <a:r>
              <a:t>Stable power: fission slows as temperature rises.</a:t>
            </a:r>
          </a:p>
          <a:p>
            <a:pPr marL="383490" indent="-383490" algn="l" defTabSz="821531">
              <a:buSzPct val="75000"/>
              <a:buChar char="•"/>
              <a:defRPr sz="5700">
                <a:solidFill>
                  <a:srgbClr val="000000"/>
                </a:solidFill>
              </a:defRPr>
            </a:pPr>
          </a:p>
          <a:p>
            <a:pPr marL="383490" indent="-383490" algn="l" defTabSz="821531">
              <a:buSzPct val="75000"/>
              <a:buChar char="•"/>
              <a:defRPr sz="5700">
                <a:solidFill>
                  <a:srgbClr val="000000"/>
                </a:solidFill>
              </a:defRPr>
            </a:pPr>
            <a:r>
              <a:t>Heat exchangers isolate radioactivity and transfer heat to make steam.</a:t>
            </a:r>
            <a:br/>
          </a:p>
          <a:p>
            <a:pPr marL="383490" indent="-383490" algn="l" defTabSz="821531">
              <a:buSzPct val="75000"/>
              <a:buChar char="•"/>
              <a:defRPr sz="5700">
                <a:solidFill>
                  <a:srgbClr val="000000"/>
                </a:solidFill>
              </a:defRPr>
            </a:pPr>
            <a:r>
              <a:t>High 700°C temperature gives high 46% efficiency.</a:t>
            </a:r>
          </a:p>
        </p:txBody>
      </p:sp>
      <p:sp>
        <p:nvSpPr>
          <p:cNvPr id="333" name="TextBox 6"/>
          <p:cNvSpPr txBox="1"/>
          <p:nvPr/>
        </p:nvSpPr>
        <p:spPr>
          <a:xfrm>
            <a:off x="156468" y="-116955"/>
            <a:ext cx="24071065" cy="27536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In the reactor Pot the molten fuelsalt flows up in channels of graphite moderator logs.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roup"/>
          <p:cNvGrpSpPr/>
          <p:nvPr/>
        </p:nvGrpSpPr>
        <p:grpSpPr>
          <a:xfrm>
            <a:off x="626628" y="84520"/>
            <a:ext cx="12407940" cy="14045556"/>
            <a:chOff x="0" y="0"/>
            <a:chExt cx="12407938" cy="14045555"/>
          </a:xfrm>
        </p:grpSpPr>
        <p:sp>
          <p:nvSpPr>
            <p:cNvPr id="335" name="Fig 5: Pot in Can with drain tank in cold-wall silo"/>
            <p:cNvSpPr txBox="1"/>
            <p:nvPr/>
          </p:nvSpPr>
          <p:spPr>
            <a:xfrm>
              <a:off x="1882353" y="13350361"/>
              <a:ext cx="10488481" cy="682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200">
                  <a:solidFill>
                    <a:srgbClr val="000000"/>
                  </a:solidFill>
                </a:defRPr>
              </a:lvl1pPr>
            </a:lstStyle>
            <a:p>
              <a:pPr/>
              <a:r>
                <a:t>Fig 5: Pot in Can with drain tank in cold-wall silo</a:t>
              </a:r>
            </a:p>
          </p:txBody>
        </p:sp>
        <p:pic>
          <p:nvPicPr>
            <p:cNvPr id="336" name="SiloCutawayLbl.jpg" descr="SiloCutawayLb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5154" t="0" r="25154" b="0"/>
            <a:stretch>
              <a:fillRect/>
            </a:stretch>
          </p:blipFill>
          <p:spPr>
            <a:xfrm>
              <a:off x="0" y="0"/>
              <a:ext cx="12407939" cy="14045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8" name="TextBox 9"/>
          <p:cNvSpPr txBox="1"/>
          <p:nvPr/>
        </p:nvSpPr>
        <p:spPr>
          <a:xfrm>
            <a:off x="14163550" y="3041787"/>
            <a:ext cx="9602285" cy="9674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  <a:r>
              <a:t>The reactor Pot contains the graphite moderator with channels for molten salt flow.</a:t>
            </a: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  <a:r>
              <a:t>Freeze valve melt drains salt to drain tank.</a:t>
            </a: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  <a:r>
              <a:t>Cold wall absorbs heat radiated from drain tank.</a:t>
            </a: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</a:p>
          <a:p>
            <a:pPr marL="521368" indent="-521368" algn="l" defTabSz="1219200">
              <a:buSzPct val="100000"/>
              <a:buChar char="•"/>
              <a:defRPr sz="5200">
                <a:solidFill>
                  <a:srgbClr val="000000"/>
                </a:solidFill>
              </a:defRPr>
            </a:pPr>
            <a:r>
              <a:t>Cold wall is cooled by natural water circulation. </a:t>
            </a:r>
          </a:p>
        </p:txBody>
      </p:sp>
      <p:sp>
        <p:nvSpPr>
          <p:cNvPr id="339" name="Replaceable Can, in Silo Cold Wall"/>
          <p:cNvSpPr txBox="1"/>
          <p:nvPr/>
        </p:nvSpPr>
        <p:spPr>
          <a:xfrm>
            <a:off x="14624947" y="236821"/>
            <a:ext cx="9256864" cy="232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defRPr b="1" sz="6800">
                <a:solidFill>
                  <a:srgbClr val="000000"/>
                </a:solidFill>
              </a:defRPr>
            </a:pPr>
            <a:r>
              <a:t>Replaceable Can,</a:t>
            </a:r>
            <a:br/>
            <a:r>
              <a:t>in Silo Cold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255" y="-63876"/>
            <a:ext cx="21847490" cy="1498999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Daewoo Shipbuilding and Marine Engineering will be ThorCon’s EPC."/>
          <p:cNvSpPr txBox="1"/>
          <p:nvPr/>
        </p:nvSpPr>
        <p:spPr>
          <a:xfrm>
            <a:off x="1709531" y="-23028"/>
            <a:ext cx="20964939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1531">
              <a:defRPr b="1" sz="7400">
                <a:solidFill>
                  <a:srgbClr val="FFFFFF"/>
                </a:solidFill>
              </a:defRPr>
            </a:lvl1pPr>
          </a:lstStyle>
          <a:p>
            <a:pPr/>
            <a:r>
              <a:t>Daewoo Shipbuilding and Marine Engineering will be ThorCon’s EPC.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443" y="-26269"/>
            <a:ext cx="2066008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Prototype will be towed to Indonesia."/>
          <p:cNvSpPr txBox="1"/>
          <p:nvPr/>
        </p:nvSpPr>
        <p:spPr>
          <a:xfrm>
            <a:off x="2045204" y="178203"/>
            <a:ext cx="23738331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Prototype will be towed to Indonesia.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2010" y="-1417584"/>
            <a:ext cx="34845462" cy="17752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9497" y="4504733"/>
            <a:ext cx="9486512" cy="872029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ferences"/>
          <p:cNvSpPr txBox="1"/>
          <p:nvPr/>
        </p:nvSpPr>
        <p:spPr>
          <a:xfrm>
            <a:off x="351527" y="13230798"/>
            <a:ext cx="16495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References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326" y="1478785"/>
            <a:ext cx="11812041" cy="7666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89008" y="417804"/>
            <a:ext cx="8267701" cy="690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92629" y="9939212"/>
            <a:ext cx="12111474" cy="214847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Fission is in Fashion"/>
          <p:cNvSpPr txBox="1"/>
          <p:nvPr/>
        </p:nvSpPr>
        <p:spPr>
          <a:xfrm>
            <a:off x="548305" y="2701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Bangka-Belitung governor approved island site."/>
          <p:cNvSpPr txBox="1"/>
          <p:nvPr/>
        </p:nvSpPr>
        <p:spPr>
          <a:xfrm>
            <a:off x="144660" y="409157"/>
            <a:ext cx="24094680" cy="139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8300">
                <a:solidFill>
                  <a:srgbClr val="000000"/>
                </a:solidFill>
              </a:defRPr>
            </a:lvl1pPr>
          </a:lstStyle>
          <a:p>
            <a:pPr/>
            <a:r>
              <a:t>Bangka-Belitung governor approved island site. </a:t>
            </a:r>
          </a:p>
        </p:txBody>
      </p:sp>
      <p:pic>
        <p:nvPicPr>
          <p:cNvPr id="350" name="page18image7906864.png" descr="page18image79068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60965" y="4911176"/>
            <a:ext cx="9507135" cy="5293274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ext"/>
          <p:cNvSpPr txBox="1"/>
          <p:nvPr/>
        </p:nvSpPr>
        <p:spPr>
          <a:xfrm>
            <a:off x="6718300" y="260349"/>
            <a:ext cx="1524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350" y="2976114"/>
            <a:ext cx="13804900" cy="835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9857" y="55853"/>
            <a:ext cx="21509495" cy="13604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8929" y="555106"/>
            <a:ext cx="2914499" cy="334627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$→"/>
          <p:cNvSpPr txBox="1"/>
          <p:nvPr/>
        </p:nvSpPr>
        <p:spPr>
          <a:xfrm>
            <a:off x="20056263" y="9994285"/>
            <a:ext cx="2703018" cy="207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$→</a:t>
            </a:r>
          </a:p>
        </p:txBody>
      </p:sp>
      <p:sp>
        <p:nvSpPr>
          <p:cNvPr id="357" name="TextBox 6"/>
          <p:cNvSpPr txBox="1"/>
          <p:nvPr/>
        </p:nvSpPr>
        <p:spPr>
          <a:xfrm rot="19140000">
            <a:off x="6970537" y="5056120"/>
            <a:ext cx="17610569" cy="157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l" defTabSz="1219200">
              <a:lnSpc>
                <a:spcPct val="60000"/>
              </a:lnSpc>
              <a:defRPr b="1" sz="8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8800"/>
              <a:t>+$</a:t>
            </a:r>
            <a:r>
              <a:t>32 billion GDP </a:t>
            </a:r>
            <a:r>
              <a:rPr>
                <a:latin typeface="+mn-lt"/>
                <a:ea typeface="+mn-ea"/>
                <a:cs typeface="+mn-cs"/>
                <a:sym typeface="Helvetica Neue"/>
              </a:rPr>
              <a:t>per</a:t>
            </a:r>
            <a:r>
              <a:t> 1 GW plant</a:t>
            </a:r>
          </a:p>
        </p:txBody>
      </p:sp>
      <p:sp>
        <p:nvSpPr>
          <p:cNvPr id="358" name="Line"/>
          <p:cNvSpPr/>
          <p:nvPr/>
        </p:nvSpPr>
        <p:spPr>
          <a:xfrm flipV="1">
            <a:off x="9758764" y="994482"/>
            <a:ext cx="12958371" cy="11023712"/>
          </a:xfrm>
          <a:prstGeom prst="line">
            <a:avLst/>
          </a:prstGeom>
          <a:ln w="139700">
            <a:solidFill>
              <a:srgbClr val="ED220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3,000 GW global electricity use may grow by 2,600 GW."/>
          <p:cNvSpPr txBox="1"/>
          <p:nvPr/>
        </p:nvSpPr>
        <p:spPr>
          <a:xfrm>
            <a:off x="555669" y="303144"/>
            <a:ext cx="23523335" cy="1167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7100">
                <a:solidFill>
                  <a:srgbClr val="000000"/>
                </a:solidFill>
              </a:defRPr>
            </a:lvl1pPr>
          </a:lstStyle>
          <a:p>
            <a:pPr/>
            <a:r>
              <a:t>3,000 GW global electricity use may grow by 2,600 GW.</a:t>
            </a:r>
          </a:p>
        </p:txBody>
      </p:sp>
      <p:pic>
        <p:nvPicPr>
          <p:cNvPr id="36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820" y="1370155"/>
            <a:ext cx="22986432" cy="1213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597" y="-17285"/>
            <a:ext cx="24539194" cy="1375057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Developing nations now build coal-fired power plants."/>
          <p:cNvSpPr txBox="1"/>
          <p:nvPr/>
        </p:nvSpPr>
        <p:spPr>
          <a:xfrm>
            <a:off x="227484" y="128518"/>
            <a:ext cx="24434801" cy="121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7400">
                <a:solidFill>
                  <a:srgbClr val="FFFFFF"/>
                </a:solidFill>
              </a:defRPr>
            </a:lvl1pPr>
          </a:lstStyle>
          <a:p>
            <a:pPr/>
            <a:r>
              <a:t>Developing nations now build coal-fired power plants. </a:t>
            </a:r>
          </a:p>
        </p:txBody>
      </p:sp>
      <p:sp>
        <p:nvSpPr>
          <p:cNvPr id="365" name="Reliable, 24x7, affordable"/>
          <p:cNvSpPr txBox="1"/>
          <p:nvPr/>
        </p:nvSpPr>
        <p:spPr>
          <a:xfrm>
            <a:off x="523344" y="11940614"/>
            <a:ext cx="11359948" cy="12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b="1" sz="7400">
                <a:solidFill>
                  <a:srgbClr val="FFFFFF"/>
                </a:solidFill>
              </a:defRPr>
            </a:lvl1pPr>
          </a:lstStyle>
          <a:p>
            <a:pPr/>
            <a:r>
              <a:t>Reliable, 24x7, affordable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699"/>
          <a:stretch>
            <a:fillRect/>
          </a:stretch>
        </p:blipFill>
        <p:spPr>
          <a:xfrm>
            <a:off x="265892" y="836927"/>
            <a:ext cx="24384001" cy="905308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horCon capital, fuel, and electricity: cheaper than coal."/>
          <p:cNvSpPr txBox="1"/>
          <p:nvPr/>
        </p:nvSpPr>
        <p:spPr>
          <a:xfrm>
            <a:off x="156346" y="-140128"/>
            <a:ext cx="24071309" cy="1310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l" defTabSz="1219200">
              <a:defRPr b="1" sz="7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ThorCon capital, fuel, and electricity: cheaper than coal.</a:t>
            </a:r>
          </a:p>
        </p:txBody>
      </p:sp>
      <p:sp>
        <p:nvSpPr>
          <p:cNvPr id="369" name="10,000 tons per day"/>
          <p:cNvSpPr txBox="1"/>
          <p:nvPr/>
        </p:nvSpPr>
        <p:spPr>
          <a:xfrm>
            <a:off x="8012019" y="2241175"/>
            <a:ext cx="6947790" cy="1124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l" defTabSz="1219200"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10,000 tons per day</a:t>
            </a:r>
          </a:p>
        </p:txBody>
      </p:sp>
      <p:sp>
        <p:nvSpPr>
          <p:cNvPr id="370" name="280 tons every 8 years"/>
          <p:cNvSpPr txBox="1"/>
          <p:nvPr/>
        </p:nvSpPr>
        <p:spPr>
          <a:xfrm>
            <a:off x="2980419" y="7924204"/>
            <a:ext cx="4501694" cy="190071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821531">
              <a:defRPr sz="5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280 tons</a:t>
            </a:r>
            <a:br/>
            <a:r>
              <a:t>every 8 years</a:t>
            </a:r>
          </a:p>
        </p:txBody>
      </p:sp>
      <p:sp>
        <p:nvSpPr>
          <p:cNvPr id="371" name="Coal plant"/>
          <p:cNvSpPr txBox="1"/>
          <p:nvPr/>
        </p:nvSpPr>
        <p:spPr>
          <a:xfrm>
            <a:off x="14085850" y="8579408"/>
            <a:ext cx="385127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Coal plant</a:t>
            </a:r>
          </a:p>
        </p:txBody>
      </p:sp>
      <p:sp>
        <p:nvSpPr>
          <p:cNvPr id="372" name="ThorCon"/>
          <p:cNvSpPr txBox="1"/>
          <p:nvPr/>
        </p:nvSpPr>
        <p:spPr>
          <a:xfrm>
            <a:off x="3572709" y="6086414"/>
            <a:ext cx="3317114" cy="1060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ThorCon</a:t>
            </a:r>
          </a:p>
        </p:txBody>
      </p:sp>
      <p:pic>
        <p:nvPicPr>
          <p:cNvPr id="373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072" y="9876371"/>
            <a:ext cx="23082801" cy="3950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" name="Table 1"/>
          <p:cNvGraphicFramePr/>
          <p:nvPr/>
        </p:nvGraphicFramePr>
        <p:xfrm>
          <a:off x="1153678" y="4790938"/>
          <a:ext cx="21492609" cy="681331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655793"/>
                <a:gridCol w="5315049"/>
                <a:gridCol w="4509065"/>
              </a:tblGrid>
              <a:tr h="170015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</a:pPr>
                      <a:r>
                        <a:rPr b="1" sz="81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Economics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b="1"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Fission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b="1"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Coal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</a:tr>
              <a:tr h="170015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 Capital cost, $/Watt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1.2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2.0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</a:tr>
              <a:tr h="170015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 Fuel cost, cents/kWh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0.53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2.27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</a:tr>
              <a:tr h="1700153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20000"/>
                        </a:lnSpc>
                      </a:pPr>
                      <a:r>
                        <a:rPr sz="8100">
                          <a:latin typeface="Arial"/>
                          <a:ea typeface="Arial"/>
                          <a:cs typeface="Arial"/>
                          <a:sym typeface="Arial"/>
                        </a:rPr>
                        <a:t> Electricity, cents/kWh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b="1" sz="81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20000"/>
                        </a:lnSpc>
                      </a:pPr>
                      <a:r>
                        <a:rPr b="1" sz="810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chemeClr val="accent4">
                        <a:hueOff val="348544"/>
                        <a:lumOff val="7139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76" name="TextBox 12"/>
          <p:cNvSpPr txBox="1"/>
          <p:nvPr/>
        </p:nvSpPr>
        <p:spPr>
          <a:xfrm>
            <a:off x="0" y="1218682"/>
            <a:ext cx="24384001" cy="1483633"/>
          </a:xfrm>
          <a:prstGeom prst="rect">
            <a:avLst/>
          </a:prstGeom>
          <a:solidFill>
            <a:schemeClr val="accent2">
              <a:hueOff val="-85258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marL="762000" indent="-762000" algn="l" defTabSz="1219200">
              <a:lnSpc>
                <a:spcPct val="120000"/>
              </a:lnSpc>
              <a:spcBef>
                <a:spcPts val="1400"/>
              </a:spcBef>
              <a:buSzPct val="100000"/>
              <a:buFont typeface="Arial"/>
              <a:buChar char="•"/>
              <a:defRPr sz="8200">
                <a:solidFill>
                  <a:srgbClr val="000000"/>
                </a:solidFill>
              </a:defRPr>
            </a:pPr>
            <a:r>
              <a:t>Nations </a:t>
            </a:r>
            <a:r>
              <a:rPr b="1"/>
              <a:t>will choose </a:t>
            </a:r>
            <a:r>
              <a:t>24x7 fission, if it’s </a:t>
            </a:r>
            <a:r>
              <a:rPr b="1"/>
              <a:t>cheaper.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34" y="859274"/>
            <a:ext cx="24483268" cy="1285354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One large shipyard can build 10 GW of liquid fission power plants a year."/>
          <p:cNvSpPr txBox="1"/>
          <p:nvPr/>
        </p:nvSpPr>
        <p:spPr>
          <a:xfrm>
            <a:off x="322834" y="-149835"/>
            <a:ext cx="23738332" cy="2627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8100">
                <a:solidFill>
                  <a:srgbClr val="000000"/>
                </a:solidFill>
              </a:defRPr>
            </a:lvl1pPr>
          </a:lstStyle>
          <a:p>
            <a:pPr/>
            <a:r>
              <a:t>One large shipyard can build 10 GW of liquid fission power plants a year.</a:t>
            </a:r>
          </a:p>
        </p:txBody>
      </p:sp>
      <p:sp>
        <p:nvSpPr>
          <p:cNvPr id="382" name="Cheaper than coal, 24x7, zero CO2, 3¢/kWh"/>
          <p:cNvSpPr txBox="1"/>
          <p:nvPr/>
        </p:nvSpPr>
        <p:spPr>
          <a:xfrm>
            <a:off x="207004" y="12309819"/>
            <a:ext cx="24651809" cy="117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800">
                <a:solidFill>
                  <a:srgbClr val="FFFFFF"/>
                </a:solidFill>
              </a:defRPr>
            </a:lvl1pPr>
          </a:lstStyle>
          <a:p>
            <a:pPr/>
            <a:r>
              <a:t>Cheaper than coal, 24x7, zero CO2, 3¢/kWh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heaper than coal, 24x7, zero CO2, 3¢/kWh"/>
          <p:cNvSpPr txBox="1"/>
          <p:nvPr/>
        </p:nvSpPr>
        <p:spPr>
          <a:xfrm>
            <a:off x="207004" y="12309819"/>
            <a:ext cx="24651809" cy="117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6800">
                <a:solidFill>
                  <a:srgbClr val="FFFFFF"/>
                </a:solidFill>
              </a:defRPr>
            </a:lvl1pPr>
          </a:lstStyle>
          <a:p>
            <a:pPr/>
            <a:r>
              <a:t>Cheaper than coal, 24x7, zero CO2, 3¢/kWh </a:t>
            </a:r>
          </a:p>
        </p:txBody>
      </p:sp>
      <p:pic>
        <p:nvPicPr>
          <p:cNvPr id="385" name="Thorcon Just OBLITERATED Nuclear Energy’s Biggest Problem" descr="Thorcon Just OBLITERATED Nuclear Energy’s Biggest Problem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Thorcon Just OBLITERATED Nuclear Energy’s Biggest Problem" aiw:author="Tech for Luddites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130330" y="-82199"/>
            <a:ext cx="24383998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3380" y="2861674"/>
            <a:ext cx="7897884" cy="4069279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Powering Up Our World with 12,000 GW…"/>
          <p:cNvSpPr txBox="1"/>
          <p:nvPr/>
        </p:nvSpPr>
        <p:spPr>
          <a:xfrm>
            <a:off x="638980" y="10862034"/>
            <a:ext cx="23738331" cy="201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6200">
                <a:solidFill>
                  <a:srgbClr val="000000"/>
                </a:solidFill>
              </a:defRPr>
            </a:pPr>
            <a:r>
              <a:t>Powering Up Our World with 12,000 GW </a:t>
            </a:r>
          </a:p>
          <a:p>
            <a:pPr algn="l" defTabSz="821531">
              <a:defRPr sz="6200">
                <a:solidFill>
                  <a:srgbClr val="000000"/>
                </a:solidFill>
              </a:defRPr>
            </a:pPr>
            <a:r>
              <a:t>@ $1.2/watt = $14.4 trillion, $30 per person per year</a:t>
            </a:r>
          </a:p>
        </p:txBody>
      </p:sp>
      <p:sp>
        <p:nvSpPr>
          <p:cNvPr id="389" name="The shipbuilding industry has capacity to build 12,000 GW of liquid fission plants in 30 years."/>
          <p:cNvSpPr txBox="1"/>
          <p:nvPr/>
        </p:nvSpPr>
        <p:spPr>
          <a:xfrm>
            <a:off x="322834" y="-16048"/>
            <a:ext cx="23738332" cy="2627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b="1" sz="8100">
                <a:solidFill>
                  <a:srgbClr val="000000"/>
                </a:solidFill>
              </a:defRPr>
            </a:pPr>
            <a:r>
              <a:t>The shipbuilding industry </a:t>
            </a:r>
            <a:r>
              <a:rPr sz="8000"/>
              <a:t>has capacity to build</a:t>
            </a:r>
            <a:r>
              <a:t> 12,000 GW of liquid fission plants in 30 years.</a:t>
            </a:r>
          </a:p>
        </p:txBody>
      </p:sp>
      <p:pic>
        <p:nvPicPr>
          <p:cNvPr id="39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0380" y="2988674"/>
            <a:ext cx="7897884" cy="406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986" y="4577246"/>
            <a:ext cx="7897884" cy="406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5701" y="5834546"/>
            <a:ext cx="7897884" cy="406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2419" y="2861674"/>
            <a:ext cx="7897884" cy="406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87386" y="3959640"/>
            <a:ext cx="7897884" cy="4069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9356" y="5161996"/>
            <a:ext cx="7897884" cy="406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3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7 Fission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7 Fission power</a:t>
            </a:r>
          </a:p>
        </p:txBody>
      </p:sp>
      <p:sp>
        <p:nvSpPr>
          <p:cNvPr id="400" name="Fission energy…"/>
          <p:cNvSpPr txBox="1"/>
          <p:nvPr/>
        </p:nvSpPr>
        <p:spPr>
          <a:xfrm>
            <a:off x="11988955" y="1555330"/>
            <a:ext cx="12105740" cy="978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Fission energy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PWR nuclear power plants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ThorCon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Molten salt reactor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Cheaper than coal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Market size, growth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Shipyard mass production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World Nuclear Association…"/>
          <p:cNvSpPr txBox="1"/>
          <p:nvPr/>
        </p:nvSpPr>
        <p:spPr>
          <a:xfrm>
            <a:off x="872203" y="257309"/>
            <a:ext cx="11039681" cy="348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World Nuclear Association</a:t>
            </a:r>
          </a:p>
          <a:p>
            <a:pPr algn="l">
              <a:spcBef>
                <a:spcPts val="4500"/>
              </a:spcBef>
              <a:defRPr sz="6200">
                <a:solidFill>
                  <a:srgbClr val="000000"/>
                </a:solidFill>
              </a:defRPr>
            </a:pPr>
            <a:r>
              <a:t>tracks fission power plants in 42 countries.</a:t>
            </a:r>
          </a:p>
        </p:txBody>
      </p:sp>
      <p:sp>
        <p:nvSpPr>
          <p:cNvPr id="230" name="https://www.world-nuclear.org/information-library/facts-and-figures/world-nuclear-power-reactors-and-uranium-requireme.aspx"/>
          <p:cNvSpPr txBox="1"/>
          <p:nvPr/>
        </p:nvSpPr>
        <p:spPr>
          <a:xfrm>
            <a:off x="351527" y="13230797"/>
            <a:ext cx="1746839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https://www.world-nuclear.org/information-library/facts-and-figures/world-nuclear-power-reactors-and-uranium-requireme.aspx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3683" y="-421839"/>
            <a:ext cx="7651720" cy="1356441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ower    Status…"/>
          <p:cNvSpPr txBox="1"/>
          <p:nvPr/>
        </p:nvSpPr>
        <p:spPr>
          <a:xfrm>
            <a:off x="887028" y="4531248"/>
            <a:ext cx="13868769" cy="7127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rPr u="sng"/>
              <a:t>Power</a:t>
            </a:r>
            <a:r>
              <a:t>    </a:t>
            </a:r>
            <a:r>
              <a:rPr u="sng"/>
              <a:t>Status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392 GW  in operation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 62 GW   under construction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 96 GW   planned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354 GW  proposed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1272" y="129752"/>
            <a:ext cx="19522740" cy="1301615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France electric power:…"/>
          <p:cNvSpPr txBox="1"/>
          <p:nvPr/>
        </p:nvSpPr>
        <p:spPr>
          <a:xfrm>
            <a:off x="541946" y="202266"/>
            <a:ext cx="4485156" cy="788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France electric power: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80% atomic fission:</a:t>
            </a:r>
          </a:p>
          <a:p>
            <a: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pPr>
            <a:r>
              <a:t>39 GW</a:t>
            </a:r>
          </a:p>
        </p:txBody>
      </p:sp>
      <p:sp>
        <p:nvSpPr>
          <p:cNvPr id="236" name="https://www.world-nuclear.org/information-library/facts-and-figures/world-nuclear-power-reactors-and-uranium-requireme.aspx"/>
          <p:cNvSpPr txBox="1"/>
          <p:nvPr/>
        </p:nvSpPr>
        <p:spPr>
          <a:xfrm>
            <a:off x="351527" y="13230797"/>
            <a:ext cx="1746839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https://www.world-nuclear.org/information-library/facts-and-figures/world-nuclear-power-reactors-and-uranium-requireme.aspx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525" y="2104768"/>
            <a:ext cx="21500650" cy="1094298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Pressurized water reactor (PWR) uses 155 bar 275C water to move heat to steam generator to turn turbine-generator."/>
          <p:cNvSpPr txBox="1"/>
          <p:nvPr/>
        </p:nvSpPr>
        <p:spPr>
          <a:xfrm>
            <a:off x="350874" y="257309"/>
            <a:ext cx="23682252" cy="198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Pressurized water reactor (PWR) uses 155 bar 275C water to move heat to steam generator to turn turbine-generator.</a:t>
            </a:r>
          </a:p>
        </p:txBody>
      </p:sp>
      <p:sp>
        <p:nvSpPr>
          <p:cNvPr id="240" name="https://www.nrc.gov/reading-rm/basic-ref/students/animated-pwr.html"/>
          <p:cNvSpPr txBox="1"/>
          <p:nvPr/>
        </p:nvSpPr>
        <p:spPr>
          <a:xfrm>
            <a:off x="351527" y="13230797"/>
            <a:ext cx="969965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https://www.nrc.gov/reading-rm/basic-ref/students/animated-pwr.html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525" y="2104768"/>
            <a:ext cx="21500650" cy="1094298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ressurized water slows neutrons so they split uranium atoms. Cooling water carries away rejected heat."/>
          <p:cNvSpPr txBox="1"/>
          <p:nvPr/>
        </p:nvSpPr>
        <p:spPr>
          <a:xfrm>
            <a:off x="350874" y="162522"/>
            <a:ext cx="23682252" cy="198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200">
                <a:solidFill>
                  <a:srgbClr val="000000"/>
                </a:solidFill>
              </a:defRPr>
            </a:lvl1pPr>
          </a:lstStyle>
          <a:p>
            <a:pPr/>
            <a:r>
              <a:t>Pressurized water slows neutrons so they split uranium atoms. Cooling water carries away rejected heat.</a:t>
            </a:r>
          </a:p>
        </p:txBody>
      </p:sp>
      <p:sp>
        <p:nvSpPr>
          <p:cNvPr id="244" name="https://www.nrc.gov/reading-rm/basic-ref/students/animated-pwr.html"/>
          <p:cNvSpPr txBox="1"/>
          <p:nvPr/>
        </p:nvSpPr>
        <p:spPr>
          <a:xfrm>
            <a:off x="351527" y="13230797"/>
            <a:ext cx="969965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https://www.nrc.gov/reading-rm/basic-ref/students/animated-pwr.html</a:t>
            </a:r>
          </a:p>
        </p:txBody>
      </p:sp>
      <p:sp>
        <p:nvSpPr>
          <p:cNvPr id="245" name="cooling water"/>
          <p:cNvSpPr txBox="1"/>
          <p:nvPr/>
        </p:nvSpPr>
        <p:spPr>
          <a:xfrm>
            <a:off x="19648580" y="9768239"/>
            <a:ext cx="4062622" cy="195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6200">
                <a:solidFill>
                  <a:srgbClr val="000000"/>
                </a:solidFill>
              </a:defRPr>
            </a:lvl1pPr>
          </a:lstStyle>
          <a:p>
            <a:pPr/>
            <a:r>
              <a:t>cooling water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/>
          <p:nvPr>
            <p:ph type="title"/>
          </p:nvPr>
        </p:nvSpPr>
        <p:spPr>
          <a:xfrm>
            <a:off x="456563" y="-1"/>
            <a:ext cx="23126033" cy="2286001"/>
          </a:xfrm>
          <a:prstGeom prst="rect">
            <a:avLst/>
          </a:prstGeom>
        </p:spPr>
        <p:txBody>
          <a:bodyPr/>
          <a:lstStyle>
            <a:lvl1pPr algn="l" defTabSz="1554480">
              <a:defRPr b="1" sz="6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Uranium-235 fissions to krypton and barium releasing energy.</a:t>
            </a:r>
          </a:p>
        </p:txBody>
      </p:sp>
      <p:pic>
        <p:nvPicPr>
          <p:cNvPr id="24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084" y="2984500"/>
            <a:ext cx="6096001" cy="960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Box 8"/>
          <p:cNvSpPr txBox="1"/>
          <p:nvPr/>
        </p:nvSpPr>
        <p:spPr>
          <a:xfrm>
            <a:off x="3596640" y="13284200"/>
            <a:ext cx="6065521" cy="40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http://en.wikipedia.org/wiki/Nuclear_fission</a:t>
            </a:r>
          </a:p>
        </p:txBody>
      </p:sp>
      <p:sp>
        <p:nvSpPr>
          <p:cNvPr id="250" name="TextBox 7"/>
          <p:cNvSpPr txBox="1"/>
          <p:nvPr/>
        </p:nvSpPr>
        <p:spPr>
          <a:xfrm>
            <a:off x="7957926" y="1480616"/>
            <a:ext cx="16181947" cy="11605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The total mass of the resulting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	barium-141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	krypton-92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	neutrons (3)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is a bit less than the mass of the U-235 + neutron,</a:t>
            </a:r>
          </a:p>
          <a:p>
            <a:pPr algn="l" defTabSz="1828800">
              <a:spcBef>
                <a:spcPts val="1500"/>
              </a:spcBef>
              <a:defRPr sz="5600">
                <a:solidFill>
                  <a:srgbClr val="000000"/>
                </a:solidFill>
              </a:defRPr>
            </a:pPr>
            <a:r>
              <a:t>and by e = mc2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immediately releases 166 MeV of energy, totaling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200 MeV after Kr and Ba decay.</a:t>
            </a: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</a:p>
          <a:p>
            <a:pPr algn="l" defTabSz="1828800">
              <a:defRPr sz="5600">
                <a:solidFill>
                  <a:srgbClr val="000000"/>
                </a:solidFill>
              </a:defRPr>
            </a:pPr>
            <a:r>
              <a:t>1 tonne-U235 fissioned -&gt; 79,000 TJ </a:t>
            </a:r>
            <a:br/>
            <a:r>
              <a:t>= 2.6 GW-years(t)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8544" y="26591"/>
            <a:ext cx="17466223" cy="1381587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Oklo, Gabon…"/>
          <p:cNvSpPr txBox="1"/>
          <p:nvPr/>
        </p:nvSpPr>
        <p:spPr>
          <a:xfrm>
            <a:off x="316692" y="209326"/>
            <a:ext cx="6424858" cy="1268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5500">
                <a:solidFill>
                  <a:srgbClr val="000000"/>
                </a:solidFill>
              </a:defRPr>
            </a:pPr>
            <a:r>
              <a:t>Oklo, Gabon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2 billion years ago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Fissile U-235 was</a:t>
            </a:r>
            <a:br/>
            <a:r>
              <a:t>~ 3% of uranium.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Groundwater </a:t>
            </a:r>
            <a:r>
              <a:rPr b="1"/>
              <a:t>H</a:t>
            </a:r>
            <a:r>
              <a:t>2O slowed neutrons to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fissioning speeds.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Fission heat evaporated water.</a:t>
            </a:r>
          </a:p>
          <a:p>
            <a:pPr algn="l">
              <a:defRPr sz="5500">
                <a:solidFill>
                  <a:srgbClr val="000000"/>
                </a:solidFill>
              </a:defRPr>
            </a:pPr>
          </a:p>
          <a:p>
            <a:pPr algn="l">
              <a:defRPr sz="5500">
                <a:solidFill>
                  <a:srgbClr val="000000"/>
                </a:solidFill>
              </a:defRPr>
            </a:pPr>
            <a:r>
              <a:t>Reactor cycled on/off.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