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https://ourworldindata.org/grapher/primary-energy-consumption-by-source?year=latest&amp;time=1965..2019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3962399" y="2126457"/>
            <a:ext cx="16459201" cy="17145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1219200">
              <a:lnSpc>
                <a:spcPct val="100000"/>
              </a:lnSpc>
              <a:defRPr b="0" spc="0" sz="10800"/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sz="half" idx="1"/>
          </p:nvPr>
        </p:nvSpPr>
        <p:spPr>
          <a:xfrm>
            <a:off x="3962399" y="4114801"/>
            <a:ext cx="16459201" cy="6788945"/>
          </a:xfrm>
          <a:prstGeom prst="rect">
            <a:avLst/>
          </a:prstGeom>
        </p:spPr>
        <p:txBody>
          <a:bodyPr lIns="91439" tIns="91439" rIns="91439" bIns="91439"/>
          <a:lstStyle>
            <a:lvl1pPr marL="835818" indent="-835818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7800"/>
            </a:lvl1pPr>
            <a:lvl2pPr marL="1253217" indent="-796017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7800"/>
            </a:lvl2pPr>
            <a:lvl3pPr marL="1657350" indent="-742950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defRPr sz="7800"/>
            </a:lvl3pPr>
            <a:lvl4pPr marL="2263139" indent="-891539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–"/>
              <a:defRPr sz="7800"/>
            </a:lvl4pPr>
            <a:lvl5pPr marL="2720339" indent="-891539" defTabSz="1219200">
              <a:lnSpc>
                <a:spcPct val="100000"/>
              </a:lnSpc>
              <a:spcBef>
                <a:spcPts val="2000"/>
              </a:spcBef>
              <a:buSzPct val="100000"/>
              <a:buFont typeface="Arial"/>
              <a:buChar char="»"/>
              <a:defRPr sz="7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9802348" y="11208165"/>
            <a:ext cx="619252" cy="629413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219200">
              <a:defRPr sz="3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6 Global power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6 Global power</a:t>
            </a:r>
          </a:p>
        </p:txBody>
      </p:sp>
      <p:sp>
        <p:nvSpPr>
          <p:cNvPr id="172" name="Thermal power: 19,000 GW…"/>
          <p:cNvSpPr txBox="1"/>
          <p:nvPr/>
        </p:nvSpPr>
        <p:spPr>
          <a:xfrm>
            <a:off x="11622913" y="1104817"/>
            <a:ext cx="12105741" cy="11233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Thermal power: 19,000 GW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Electric power: 3,000 GW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Developing demand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CO2 emissions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Electrify everything: 12,000 GWe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IEA: biofuels, carbon capture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Hydrogen, synfuels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Sector power use vision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https://www.wri.org/blog/2020/02/greenhouse-gas-emissions-by-country-sector"/>
          <p:cNvSpPr txBox="1"/>
          <p:nvPr/>
        </p:nvSpPr>
        <p:spPr>
          <a:xfrm>
            <a:off x="16360895" y="49585"/>
            <a:ext cx="8390161" cy="98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900"/>
            </a:lvl1pPr>
          </a:lstStyle>
          <a:p>
            <a:pPr/>
            <a:r>
              <a:t>https://www.wri.org/blog/2020/02/greenhouse-gas-emissions-by-country-sector</a:t>
            </a:r>
          </a:p>
        </p:txBody>
      </p:sp>
      <p:sp>
        <p:nvSpPr>
          <p:cNvPr id="233" name="Emissions 49 Gt CO2-eq (2016)"/>
          <p:cNvSpPr txBox="1"/>
          <p:nvPr/>
        </p:nvSpPr>
        <p:spPr>
          <a:xfrm>
            <a:off x="373150" y="-130968"/>
            <a:ext cx="15826615" cy="1341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8200">
                <a:solidFill>
                  <a:srgbClr val="000000"/>
                </a:solidFill>
              </a:defRPr>
            </a:lvl1pPr>
          </a:lstStyle>
          <a:p>
            <a:pPr/>
            <a:r>
              <a:t>Emissions 49 Gt CO2-eq (2016)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5" y="1229836"/>
            <a:ext cx="23848902" cy="12551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https://www.wri.org/blog/2020/02/greenhouse-gas-emissions-by-country-sector"/>
          <p:cNvSpPr txBox="1"/>
          <p:nvPr/>
        </p:nvSpPr>
        <p:spPr>
          <a:xfrm>
            <a:off x="450545" y="12254686"/>
            <a:ext cx="5647654" cy="1424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900"/>
            </a:lvl1pPr>
          </a:lstStyle>
          <a:p>
            <a:pPr/>
            <a:r>
              <a:t>https://www.wri.org/blog/2020/02/greenhouse-gas-emissions-by-country-sector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53285" y="-75408"/>
            <a:ext cx="17449218" cy="13866816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Emissions:…"/>
          <p:cNvSpPr txBox="1"/>
          <p:nvPr/>
        </p:nvSpPr>
        <p:spPr>
          <a:xfrm>
            <a:off x="339972" y="263807"/>
            <a:ext cx="6786079" cy="1159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sz="8200">
                <a:solidFill>
                  <a:srgbClr val="000000"/>
                </a:solidFill>
              </a:defRPr>
            </a:pPr>
          </a:p>
          <a:p>
            <a:pPr algn="l">
              <a:defRPr b="1" sz="8000">
                <a:solidFill>
                  <a:srgbClr val="000000"/>
                </a:solidFill>
              </a:defRPr>
            </a:pPr>
            <a:r>
              <a:t>Emissions:</a:t>
            </a:r>
          </a:p>
          <a:p>
            <a:pPr algn="l">
              <a:defRPr b="1" sz="8000">
                <a:solidFill>
                  <a:srgbClr val="000000"/>
                </a:solidFill>
              </a:defRPr>
            </a:pPr>
            <a:r>
              <a:t>49 Gt CO2-eq (2016)</a:t>
            </a:r>
          </a:p>
          <a:p>
            <a:pPr algn="l">
              <a:defRPr b="1" sz="8200">
                <a:solidFill>
                  <a:srgbClr val="000000"/>
                </a:solidFill>
              </a:defRPr>
            </a:pPr>
          </a:p>
          <a:p>
            <a:pPr algn="l">
              <a:defRPr sz="8000">
                <a:solidFill>
                  <a:srgbClr val="000000"/>
                </a:solidFill>
              </a:defRPr>
            </a:pPr>
            <a:r>
              <a:t>by source and use</a:t>
            </a:r>
          </a:p>
          <a:p>
            <a:pPr algn="l">
              <a:defRPr sz="7400">
                <a:solidFill>
                  <a:srgbClr val="000000"/>
                </a:solidFill>
              </a:defRPr>
            </a:pPr>
          </a:p>
          <a:p>
            <a:pPr algn="l">
              <a:defRPr sz="5800">
                <a:solidFill>
                  <a:srgbClr val="000000"/>
                </a:solidFill>
              </a:defRPr>
            </a:pPr>
            <a:r>
              <a:t>World Resources Institute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16,519 GW(t) combustion power replaced by WWS sources.…"/>
          <p:cNvSpPr txBox="1"/>
          <p:nvPr/>
        </p:nvSpPr>
        <p:spPr>
          <a:xfrm>
            <a:off x="12178592" y="2926119"/>
            <a:ext cx="11971195" cy="679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368300" indent="-228600" algn="l" defTabSz="457200">
              <a:buClr>
                <a:srgbClr val="1F1F1F"/>
              </a:buClr>
              <a:buSzPct val="100000"/>
              <a:buFont typeface="Helvetica"/>
              <a:buChar char="•"/>
              <a:defRPr sz="54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  <a:r>
              <a:rPr b="1"/>
              <a:t>16,519 GW(t)</a:t>
            </a:r>
            <a:r>
              <a:t> combustion power replaced by WWS sources.</a:t>
            </a:r>
          </a:p>
          <a:p>
            <a:pPr algn="l" defTabSz="457200">
              <a:defRPr sz="54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68300" indent="-228600" algn="l" defTabSz="457200">
              <a:buClr>
                <a:srgbClr val="1F1F1F"/>
              </a:buClr>
              <a:buSzPct val="100000"/>
              <a:buFont typeface="Helvetica"/>
              <a:buChar char="•"/>
              <a:defRPr sz="54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Everything is electrified, including transportation, industry.</a:t>
            </a:r>
          </a:p>
          <a:p>
            <a:pPr algn="l" defTabSz="457200">
              <a:defRPr sz="54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368300" indent="-228600" algn="l" defTabSz="457200">
              <a:buClr>
                <a:srgbClr val="1F1F1F"/>
              </a:buClr>
              <a:buSzPct val="100000"/>
              <a:buFont typeface="Helvetica"/>
              <a:buChar char="•"/>
              <a:defRPr sz="56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2050 electricity demand grows to </a:t>
            </a:r>
            <a:r>
              <a:rPr b="1"/>
              <a:t>11,800 GW(e)</a:t>
            </a:r>
            <a:r>
              <a:t>.</a:t>
            </a:r>
          </a:p>
        </p:txBody>
      </p:sp>
      <p:sp>
        <p:nvSpPr>
          <p:cNvPr id="241" name="Mark Z. Jacobson WWS (water/wind/solar) article"/>
          <p:cNvSpPr txBox="1"/>
          <p:nvPr/>
        </p:nvSpPr>
        <p:spPr>
          <a:xfrm>
            <a:off x="262476" y="213162"/>
            <a:ext cx="23401562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indent="139700" algn="l" defTabSz="457200">
              <a:buClr>
                <a:srgbClr val="1F1F1F"/>
              </a:buClr>
              <a:buFont typeface="Helvetica"/>
              <a:defRPr b="1" sz="72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Mark Z. Jacobson WWS (water/wind/solar) article</a:t>
            </a:r>
          </a:p>
        </p:txBody>
      </p:sp>
      <p:sp>
        <p:nvSpPr>
          <p:cNvPr id="242" name="https://web.stanford.edu/group/efmh/jacobson/Articles/I/CountriesWWS.pdf"/>
          <p:cNvSpPr txBox="1"/>
          <p:nvPr/>
        </p:nvSpPr>
        <p:spPr>
          <a:xfrm>
            <a:off x="10017105" y="12985931"/>
            <a:ext cx="14026821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https://web.stanford.edu/group/efmh/jacobson/Articles/I/CountriesWWS.pdf</a:t>
            </a:r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35090" r="34295" b="1725"/>
          <a:stretch>
            <a:fillRect/>
          </a:stretch>
        </p:blipFill>
        <p:spPr>
          <a:xfrm>
            <a:off x="508618" y="2322171"/>
            <a:ext cx="10335527" cy="9995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59-85% of power demand must adjust to availability.…"/>
          <p:cNvSpPr txBox="1"/>
          <p:nvPr/>
        </p:nvSpPr>
        <p:spPr>
          <a:xfrm>
            <a:off x="448739" y="2477990"/>
            <a:ext cx="23935484" cy="8670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368300" indent="-228600" algn="l" defTabSz="457200">
              <a:lnSpc>
                <a:spcPct val="150000"/>
              </a:lnSpc>
              <a:buClr>
                <a:srgbClr val="1F1F1F"/>
              </a:buClr>
              <a:buSzPct val="100000"/>
              <a:buFont typeface="Helvetica"/>
              <a:buAutoNum type="arabicPeriod" startAt="1"/>
              <a:defRPr sz="66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59-85% of power demand must adjust to availability.</a:t>
            </a:r>
          </a:p>
          <a:p>
            <a:pPr marL="368300" indent="-228600" algn="l" defTabSz="457200">
              <a:lnSpc>
                <a:spcPct val="150000"/>
              </a:lnSpc>
              <a:buClr>
                <a:srgbClr val="1F1F1F"/>
              </a:buClr>
              <a:buSzPct val="100000"/>
              <a:buFont typeface="Helvetica"/>
              <a:buAutoNum type="arabicPeriod" startAt="1"/>
              <a:defRPr sz="66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49,900 GW(e) nameplate capacity to generate 11,800 GW(e)</a:t>
            </a:r>
          </a:p>
          <a:p>
            <a:pPr marL="368300" indent="-228600" algn="l" defTabSz="457200">
              <a:lnSpc>
                <a:spcPct val="150000"/>
              </a:lnSpc>
              <a:buClr>
                <a:srgbClr val="1F1F1F"/>
              </a:buClr>
              <a:buSzPct val="100000"/>
              <a:buFont typeface="Helvetica"/>
              <a:buAutoNum type="arabicPeriod" startAt="1"/>
              <a:defRPr sz="66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Capital investment: $125 trillion.</a:t>
            </a:r>
          </a:p>
          <a:p>
            <a:pPr marL="368300" indent="-228600" algn="l" defTabSz="457200">
              <a:lnSpc>
                <a:spcPct val="150000"/>
              </a:lnSpc>
              <a:buClr>
                <a:srgbClr val="1F1F1F"/>
              </a:buClr>
              <a:buSzPct val="100000"/>
              <a:buFont typeface="Helvetica"/>
              <a:buAutoNum type="arabicPeriod" startAt="1"/>
              <a:defRPr sz="66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Electricity cost: 11 cents/kWh.</a:t>
            </a:r>
          </a:p>
          <a:p>
            <a:pPr marL="368300" indent="-228600" algn="l" defTabSz="457200">
              <a:lnSpc>
                <a:spcPct val="150000"/>
              </a:lnSpc>
              <a:buClr>
                <a:srgbClr val="1F1F1F"/>
              </a:buClr>
              <a:buSzPct val="100000"/>
              <a:buFont typeface="Helvetica"/>
              <a:buAutoNum type="arabicPeriod" startAt="1"/>
              <a:defRPr sz="66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The energy storage cost of 0.8 cents/kWh is far too low.</a:t>
            </a:r>
          </a:p>
          <a:p>
            <a:pPr marL="368300" indent="-228600" algn="l" defTabSz="457200">
              <a:lnSpc>
                <a:spcPct val="150000"/>
              </a:lnSpc>
              <a:buClr>
                <a:srgbClr val="1F1F1F"/>
              </a:buClr>
              <a:buSzPct val="100000"/>
              <a:buFont typeface="Helvetica"/>
              <a:buAutoNum type="arabicPeriod" startAt="1"/>
              <a:defRPr sz="66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New, global, public policies needed to force adoption.</a:t>
            </a:r>
          </a:p>
        </p:txBody>
      </p:sp>
      <p:sp>
        <p:nvSpPr>
          <p:cNvPr id="246" name="https://web.stanford.edu/group/efmh/jacobson/Articles/I/CountriesWWS.pdf"/>
          <p:cNvSpPr txBox="1"/>
          <p:nvPr/>
        </p:nvSpPr>
        <p:spPr>
          <a:xfrm>
            <a:off x="10017105" y="12985931"/>
            <a:ext cx="14026821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lnSpc>
                <a:spcPct val="150000"/>
              </a:lnSpc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https://web.stanford.edu/group/efmh/jacobson/Articles/I/CountriesWWS.pdf</a:t>
            </a:r>
          </a:p>
        </p:txBody>
      </p:sp>
      <p:sp>
        <p:nvSpPr>
          <p:cNvPr id="247" name="Jacobson WWS issues"/>
          <p:cNvSpPr txBox="1"/>
          <p:nvPr/>
        </p:nvSpPr>
        <p:spPr>
          <a:xfrm>
            <a:off x="368287" y="521914"/>
            <a:ext cx="10572056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indent="139700" algn="l" defTabSz="457200">
              <a:buClr>
                <a:srgbClr val="1F1F1F"/>
              </a:buClr>
              <a:buFont typeface="Helvetica"/>
              <a:defRPr b="1" sz="7200">
                <a:solidFill>
                  <a:srgbClr val="1F1F1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Jacobson WWS issues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Let’s power up our world with 12,000 GW(e).…"/>
          <p:cNvSpPr txBox="1"/>
          <p:nvPr/>
        </p:nvSpPr>
        <p:spPr>
          <a:xfrm>
            <a:off x="826794" y="338281"/>
            <a:ext cx="23071163" cy="1242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b="1" sz="7700">
                <a:solidFill>
                  <a:srgbClr val="000000"/>
                </a:solidFill>
              </a:defRPr>
            </a:pPr>
            <a:r>
              <a:t>Let’s power up our world with 12,000 GW(e).</a:t>
            </a:r>
          </a:p>
          <a:p>
            <a:pPr algn="l" defTabSz="821531">
              <a:defRPr sz="6600">
                <a:solidFill>
                  <a:srgbClr val="000000"/>
                </a:solidFill>
              </a:defRPr>
            </a:pPr>
          </a:p>
          <a:p>
            <a:pPr algn="l" defTabSz="821531">
              <a:defRPr sz="6600" u="sng">
                <a:solidFill>
                  <a:srgbClr val="000000"/>
                </a:solidFill>
              </a:defRPr>
            </a:pPr>
            <a:r>
              <a:t>Using fossil fuel combustion</a:t>
            </a:r>
          </a:p>
          <a:p>
            <a:pPr algn="l" defTabSz="821531">
              <a:defRPr sz="6600">
                <a:solidFill>
                  <a:srgbClr val="000000"/>
                </a:solidFill>
              </a:defRPr>
            </a:pPr>
            <a:r>
              <a:rPr b="1"/>
              <a:t>19,000</a:t>
            </a:r>
            <a:r>
              <a:t> GW(t) 2019, BP</a:t>
            </a:r>
          </a:p>
          <a:p>
            <a:pPr algn="l" defTabSz="821531">
              <a:defRPr sz="6600">
                <a:solidFill>
                  <a:srgbClr val="000000"/>
                </a:solidFill>
              </a:defRPr>
            </a:pPr>
            <a:r>
              <a:t> </a:t>
            </a:r>
            <a:r>
              <a:rPr b="1"/>
              <a:t> 9,705</a:t>
            </a:r>
            <a:r>
              <a:t> GW(t) 2012, Jacobson</a:t>
            </a:r>
          </a:p>
          <a:p>
            <a:pPr algn="l" defTabSz="821531">
              <a:defRPr sz="6600">
                <a:solidFill>
                  <a:srgbClr val="000000"/>
                </a:solidFill>
              </a:defRPr>
            </a:pPr>
            <a:r>
              <a:rPr b="1"/>
              <a:t>16,519</a:t>
            </a:r>
            <a:r>
              <a:t> GW(t) 2050, Jacobson, business as usual</a:t>
            </a:r>
          </a:p>
          <a:p>
            <a:pPr algn="l" defTabSz="821531">
              <a:defRPr sz="6600">
                <a:solidFill>
                  <a:srgbClr val="000000"/>
                </a:solidFill>
              </a:defRPr>
            </a:pPr>
          </a:p>
          <a:p>
            <a:pPr algn="l" defTabSz="821531">
              <a:defRPr sz="6600" u="sng">
                <a:solidFill>
                  <a:srgbClr val="000000"/>
                </a:solidFill>
              </a:defRPr>
            </a:pPr>
            <a:r>
              <a:t>CO2-free electrification of everything</a:t>
            </a:r>
          </a:p>
          <a:p>
            <a:pPr algn="l" defTabSz="821531">
              <a:defRPr sz="6600">
                <a:solidFill>
                  <a:srgbClr val="000000"/>
                </a:solidFill>
              </a:defRPr>
            </a:pPr>
            <a:r>
              <a:rPr b="1"/>
              <a:t>11,800</a:t>
            </a:r>
            <a:r>
              <a:t> GW(e) 2050, Jacobson WWS, writing in 2012</a:t>
            </a:r>
          </a:p>
          <a:p>
            <a:pPr algn="l" defTabSz="821531">
              <a:defRPr sz="6600">
                <a:solidFill>
                  <a:srgbClr val="000000"/>
                </a:solidFill>
              </a:defRPr>
            </a:pPr>
            <a:r>
              <a:t>  </a:t>
            </a:r>
            <a:r>
              <a:rPr b="1"/>
              <a:t>9,000</a:t>
            </a:r>
            <a:r>
              <a:t> GW(e) 2020, Hargraves/Uhlik, in 2017</a:t>
            </a:r>
          </a:p>
          <a:p>
            <a:pPr algn="l" defTabSz="821531">
              <a:defRPr sz="6600">
                <a:solidFill>
                  <a:srgbClr val="000000"/>
                </a:solidFill>
              </a:defRPr>
            </a:pPr>
          </a:p>
          <a:p>
            <a:pPr algn="l" defTabSz="821531">
              <a:defRPr sz="6600">
                <a:solidFill>
                  <a:srgbClr val="000000"/>
                </a:solidFill>
              </a:defRPr>
            </a:pPr>
            <a:r>
              <a:rPr b="1"/>
              <a:t>Goal:</a:t>
            </a:r>
            <a:r>
              <a:t> generate </a:t>
            </a:r>
            <a:r>
              <a:rPr b="1"/>
              <a:t>12,000 GW(e)</a:t>
            </a:r>
            <a:r>
              <a:t> CO2-free, cheap, 24x7 power</a:t>
            </a:r>
          </a:p>
        </p:txBody>
      </p:sp>
      <p:sp>
        <p:nvSpPr>
          <p:cNvPr id="250" name="https://atomicinsights.com/clean-doable-liquid-fission-lf-energy-roadmap-%E2%80%A8powering-world/"/>
          <p:cNvSpPr txBox="1"/>
          <p:nvPr/>
        </p:nvSpPr>
        <p:spPr>
          <a:xfrm>
            <a:off x="13715032" y="13178104"/>
            <a:ext cx="10572705" cy="390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821531">
              <a:defRPr sz="1700">
                <a:solidFill>
                  <a:srgbClr val="000000"/>
                </a:solidFill>
              </a:defRPr>
            </a:lvl1pPr>
          </a:lstStyle>
          <a:p>
            <a:pPr/>
            <a:r>
              <a:t>https://atomicinsights.com/clean-doable-liquid-fission-lf-energy-roadmap-%E2%80%A8powering-world/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F3.large.jpg" descr="F3.large.jpg"/>
          <p:cNvPicPr>
            <a:picLocks noChangeAspect="1"/>
          </p:cNvPicPr>
          <p:nvPr/>
        </p:nvPicPr>
        <p:blipFill>
          <a:blip r:embed="rId2">
            <a:extLst/>
          </a:blip>
          <a:srcRect l="64210" t="0" r="0" b="14406"/>
          <a:stretch>
            <a:fillRect/>
          </a:stretch>
        </p:blipFill>
        <p:spPr>
          <a:xfrm>
            <a:off x="12955098" y="155773"/>
            <a:ext cx="8809618" cy="13480775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Difficult to eliminate…"/>
          <p:cNvSpPr txBox="1"/>
          <p:nvPr/>
        </p:nvSpPr>
        <p:spPr>
          <a:xfrm>
            <a:off x="1184878" y="1158787"/>
            <a:ext cx="10045091" cy="3881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sz="8200">
                <a:solidFill>
                  <a:srgbClr val="000000"/>
                </a:solidFill>
              </a:defRPr>
            </a:pPr>
            <a:r>
              <a:t>Difficult to eliminate</a:t>
            </a:r>
          </a:p>
          <a:p>
            <a:pPr algn="l">
              <a:defRPr b="1" sz="8200">
                <a:solidFill>
                  <a:srgbClr val="000000"/>
                </a:solidFill>
              </a:defRPr>
            </a:pPr>
            <a:r>
              <a:t>emissions</a:t>
            </a:r>
          </a:p>
          <a:p>
            <a:pPr algn="l">
              <a:defRPr b="1" sz="8200">
                <a:solidFill>
                  <a:srgbClr val="000000"/>
                </a:solidFill>
              </a:defRPr>
            </a:pPr>
            <a:r>
              <a:t>9 Gt CO2 (2014)</a:t>
            </a:r>
          </a:p>
        </p:txBody>
      </p:sp>
      <p:sp>
        <p:nvSpPr>
          <p:cNvPr id="254" name="https://science.sciencemag.org/content/360/6396/eaas9793"/>
          <p:cNvSpPr txBox="1"/>
          <p:nvPr/>
        </p:nvSpPr>
        <p:spPr>
          <a:xfrm>
            <a:off x="669652" y="13068725"/>
            <a:ext cx="834298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https://science.sciencemag.org/content/360/6396/eaas9793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ubsidized solar helped create the “difficult” load-following demand."/>
          <p:cNvSpPr txBox="1"/>
          <p:nvPr/>
        </p:nvSpPr>
        <p:spPr>
          <a:xfrm>
            <a:off x="354553" y="-39909"/>
            <a:ext cx="23674893" cy="261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8200">
                <a:solidFill>
                  <a:srgbClr val="000000"/>
                </a:solidFill>
              </a:defRPr>
            </a:lvl1pPr>
          </a:lstStyle>
          <a:p>
            <a:pPr/>
            <a:r>
              <a:t>Subsidized solar helped create the “difficult” load-following demand.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7446" r="0" b="0"/>
          <a:stretch>
            <a:fillRect/>
          </a:stretch>
        </p:blipFill>
        <p:spPr>
          <a:xfrm>
            <a:off x="220251" y="3278314"/>
            <a:ext cx="17015012" cy="10268589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https://www.energy.gov/eere/articles/confronting-duck-curve-how-address-over-generation-solar-energy"/>
          <p:cNvSpPr txBox="1"/>
          <p:nvPr/>
        </p:nvSpPr>
        <p:spPr>
          <a:xfrm>
            <a:off x="17190783" y="12017342"/>
            <a:ext cx="7916342" cy="157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https://www.energy.gov/eere/articles/confronting-duck-curve-how-address-over-generation-solar-energy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1935" y="3431272"/>
            <a:ext cx="9492189" cy="9436187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US DOE EIA energy by use sector"/>
          <p:cNvSpPr txBox="1"/>
          <p:nvPr/>
        </p:nvSpPr>
        <p:spPr>
          <a:xfrm>
            <a:off x="613141" y="396721"/>
            <a:ext cx="24094039" cy="1403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8600">
                <a:solidFill>
                  <a:srgbClr val="000000"/>
                </a:solidFill>
              </a:defRPr>
            </a:lvl1pPr>
          </a:lstStyle>
          <a:p>
            <a:pPr/>
            <a:r>
              <a:t>US DOE EIA energy by use sector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https://www.eia.gov/energyexplained/us-energy-facts/images/consumption-by-source-and-sector.pdf"/>
          <p:cNvSpPr txBox="1"/>
          <p:nvPr/>
        </p:nvSpPr>
        <p:spPr>
          <a:xfrm>
            <a:off x="351527" y="13230797"/>
            <a:ext cx="1398361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https://www.eia.gov/energyexplained/us-energy-facts/images/consumption-by-source-and-sector.pdf</a:t>
            </a:r>
          </a:p>
        </p:txBody>
      </p:sp>
      <p:sp>
        <p:nvSpPr>
          <p:cNvPr id="264" name="US energy consumption, from source, to sector, 2020"/>
          <p:cNvSpPr txBox="1"/>
          <p:nvPr/>
        </p:nvSpPr>
        <p:spPr>
          <a:xfrm>
            <a:off x="722752" y="159115"/>
            <a:ext cx="23298019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US energy consumption, from source, to sector, 2020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487" t="21535" r="12487" b="509"/>
          <a:stretch>
            <a:fillRect/>
          </a:stretch>
        </p:blipFill>
        <p:spPr>
          <a:xfrm>
            <a:off x="2887380" y="1421002"/>
            <a:ext cx="17965977" cy="11667212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93 quad/yr ~ 5000 GW (heat energy)"/>
          <p:cNvSpPr txBox="1"/>
          <p:nvPr/>
        </p:nvSpPr>
        <p:spPr>
          <a:xfrm>
            <a:off x="380497" y="10524025"/>
            <a:ext cx="4159382" cy="211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93 quad/yr</a:t>
            </a:r>
            <a:br/>
            <a:r>
              <a:t>~ 5000 GW (heat energy)</a:t>
            </a:r>
          </a:p>
        </p:txBody>
      </p:sp>
      <p:sp>
        <p:nvSpPr>
          <p:cNvPr id="267" name="36 quad/yr ~ 1200 GW (heat energy)       (multiply by EIA’s 35% to get ~ 420 GW(e)"/>
          <p:cNvSpPr txBox="1"/>
          <p:nvPr/>
        </p:nvSpPr>
        <p:spPr>
          <a:xfrm>
            <a:off x="14389650" y="10401968"/>
            <a:ext cx="9196043" cy="2768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pPr>
            <a:r>
              <a:t>36 quad/yr</a:t>
            </a:r>
            <a:br/>
            <a:r>
              <a:t>~ 1200 GW (heat energy)</a:t>
            </a:r>
            <a:br/>
            <a:r>
              <a:t>      (multiply by EIA’s 35% to get</a:t>
            </a:r>
            <a:br/>
            <a:r>
              <a:t>~ 420 GW(e)</a:t>
            </a:r>
          </a:p>
        </p:txBody>
      </p:sp>
      <p:sp>
        <p:nvSpPr>
          <p:cNvPr id="268" name="EIA  error in adding kW(e) to kW(t)"/>
          <p:cNvSpPr txBox="1"/>
          <p:nvPr/>
        </p:nvSpPr>
        <p:spPr>
          <a:xfrm>
            <a:off x="20791952" y="2380845"/>
            <a:ext cx="4159383" cy="1902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300">
                <a:solidFill>
                  <a:srgbClr val="000000"/>
                </a:solidFill>
              </a:defRPr>
            </a:pPr>
            <a:r>
              <a:t>EIA </a:t>
            </a:r>
            <a:br/>
            <a:r>
              <a:t>error in adding kW(e) to kW(t)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US annual CO2-eq emissions, tons. Axios/Rhodium"/>
          <p:cNvSpPr txBox="1"/>
          <p:nvPr/>
        </p:nvSpPr>
        <p:spPr>
          <a:xfrm>
            <a:off x="387885" y="255936"/>
            <a:ext cx="24094039" cy="1279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sz="7800">
                <a:solidFill>
                  <a:srgbClr val="000000"/>
                </a:solidFill>
              </a:defRPr>
            </a:pPr>
            <a:r>
              <a:t>US annual CO2-eq emissions, tons. </a:t>
            </a:r>
            <a:r>
              <a:rPr b="0"/>
              <a:t>Axios/Rhodium</a:t>
            </a:r>
          </a:p>
        </p:txBody>
      </p:sp>
      <p:pic>
        <p:nvPicPr>
          <p:cNvPr id="27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9024" y="1546908"/>
            <a:ext cx="20999549" cy="11358445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https://www.axios.com/newsletters/axios-generate-d6e39fe0-39f4-4082-a19c-3e59f68b459c.html"/>
          <p:cNvSpPr txBox="1"/>
          <p:nvPr/>
        </p:nvSpPr>
        <p:spPr>
          <a:xfrm>
            <a:off x="179732" y="13242462"/>
            <a:ext cx="1349380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https://www.axios.com/newsletters/axios-generate-d6e39fe0-39f4-4082-a19c-3e59f68b459c.html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Wade Allison: Energy options facing society today"/>
          <p:cNvSpPr txBox="1"/>
          <p:nvPr/>
        </p:nvSpPr>
        <p:spPr>
          <a:xfrm>
            <a:off x="603041" y="209915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Wade Allison: Energy options facing society today</a:t>
            </a:r>
          </a:p>
        </p:txBody>
      </p:sp>
      <p:sp>
        <p:nvSpPr>
          <p:cNvPr id="175" name="https://www.researchgate.net/publication/339629356_Nature_Energy_and_Society_A_scientific_study_of_the_options_facing_civilisation_today"/>
          <p:cNvSpPr txBox="1"/>
          <p:nvPr/>
        </p:nvSpPr>
        <p:spPr>
          <a:xfrm>
            <a:off x="351527" y="13230798"/>
            <a:ext cx="1959772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spcBef>
                <a:spcPts val="4500"/>
              </a:spcBef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https://www.researchgate.net/publication/339629356_Nature_Energy_and_Society_A_scientific_study_of_the_options_facing_civilisation_today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24" y="3048973"/>
            <a:ext cx="23995152" cy="10116503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Adam Smith: “Science is the great antidote to the poison of enthusiasm and superstition.”"/>
          <p:cNvSpPr txBox="1"/>
          <p:nvPr/>
        </p:nvSpPr>
        <p:spPr>
          <a:xfrm>
            <a:off x="603041" y="1612179"/>
            <a:ext cx="23177917" cy="7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4500">
                <a:solidFill>
                  <a:srgbClr val="000000"/>
                </a:solidFill>
              </a:defRPr>
            </a:lvl1pPr>
          </a:lstStyle>
          <a:p>
            <a:pPr/>
            <a:r>
              <a:t>Adam Smith: “Science is the great antidote to the poison of enthusiasm and superstition.”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4820" r="0" b="0"/>
          <a:stretch>
            <a:fillRect/>
          </a:stretch>
        </p:blipFill>
        <p:spPr>
          <a:xfrm>
            <a:off x="8674742" y="174992"/>
            <a:ext cx="15730376" cy="13475336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Mark Z Jacobson strategy is a 100% water/wind/solar zero-CO2 solution.…"/>
          <p:cNvSpPr txBox="1"/>
          <p:nvPr/>
        </p:nvSpPr>
        <p:spPr>
          <a:xfrm>
            <a:off x="500968" y="261991"/>
            <a:ext cx="8183714" cy="11883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sz="5500">
                <a:solidFill>
                  <a:srgbClr val="000000"/>
                </a:solidFill>
              </a:defRPr>
            </a:pPr>
            <a:r>
              <a:rPr b="1"/>
              <a:t>Mark Z Jacobson </a:t>
            </a:r>
            <a:r>
              <a:t>strategy is a</a:t>
            </a:r>
            <a:br/>
            <a:r>
              <a:t>100% water/wind/solar zero-CO2 solution.</a:t>
            </a:r>
          </a:p>
          <a:p>
            <a:pPr algn="l" defTabSz="821531">
              <a:defRPr sz="5500">
                <a:solidFill>
                  <a:srgbClr val="000000"/>
                </a:solidFill>
              </a:defRPr>
            </a:pPr>
          </a:p>
          <a:p>
            <a:pPr algn="l" defTabSz="821531">
              <a:defRPr sz="5500">
                <a:solidFill>
                  <a:srgbClr val="000000"/>
                </a:solidFill>
              </a:defRPr>
            </a:pPr>
            <a:r>
              <a:t>Inspired Green New Deal.</a:t>
            </a:r>
          </a:p>
          <a:p>
            <a:pPr algn="l" defTabSz="821531">
              <a:defRPr sz="5500">
                <a:solidFill>
                  <a:srgbClr val="000000"/>
                </a:solidFill>
              </a:defRPr>
            </a:pPr>
          </a:p>
          <a:p>
            <a:pPr algn="l" defTabSz="821531">
              <a:defRPr sz="5500">
                <a:solidFill>
                  <a:srgbClr val="000000"/>
                </a:solidFill>
              </a:defRPr>
            </a:pPr>
            <a:r>
              <a:t>Refuted, discredited.</a:t>
            </a:r>
          </a:p>
          <a:p>
            <a:pPr algn="l" defTabSz="821531">
              <a:defRPr sz="5500">
                <a:solidFill>
                  <a:srgbClr val="000000"/>
                </a:solidFill>
              </a:defRPr>
            </a:pPr>
          </a:p>
          <a:p>
            <a:pPr algn="l" defTabSz="821531">
              <a:defRPr sz="5500">
                <a:solidFill>
                  <a:srgbClr val="000000"/>
                </a:solidFill>
              </a:defRPr>
            </a:pPr>
            <a:r>
              <a:t>Jacobson sued refuting authors.</a:t>
            </a:r>
          </a:p>
          <a:p>
            <a:pPr algn="l" defTabSz="821531">
              <a:defRPr sz="5500">
                <a:solidFill>
                  <a:srgbClr val="000000"/>
                </a:solidFill>
              </a:defRPr>
            </a:pPr>
          </a:p>
          <a:p>
            <a:pPr algn="l" defTabSz="821531">
              <a:defRPr sz="5500">
                <a:solidFill>
                  <a:srgbClr val="000000"/>
                </a:solidFill>
              </a:defRPr>
            </a:pPr>
          </a:p>
        </p:txBody>
      </p:sp>
      <p:sp>
        <p:nvSpPr>
          <p:cNvPr id="276" name="https://web.stanford.edu/group/efmh/jacobson/Articles/I/CountriesWWS.pdf"/>
          <p:cNvSpPr txBox="1"/>
          <p:nvPr/>
        </p:nvSpPr>
        <p:spPr>
          <a:xfrm>
            <a:off x="270385" y="12497354"/>
            <a:ext cx="7094016" cy="996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821531">
              <a:defRPr sz="2800">
                <a:solidFill>
                  <a:srgbClr val="000000"/>
                </a:solidFill>
              </a:defRPr>
            </a:lvl1pPr>
          </a:lstStyle>
          <a:p>
            <a:pPr/>
            <a:r>
              <a:t>https://web.stanford.edu/group/efmh/jacobson/Articles/I/CountriesWWS.pdf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IEA strategy (Sept 2020)…"/>
          <p:cNvSpPr txBox="1"/>
          <p:nvPr/>
        </p:nvSpPr>
        <p:spPr>
          <a:xfrm>
            <a:off x="542456" y="243391"/>
            <a:ext cx="15614033" cy="12832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sz="8200">
                <a:solidFill>
                  <a:srgbClr val="000000"/>
                </a:solidFill>
              </a:defRPr>
            </a:pPr>
            <a:r>
              <a:t>IEA strategy </a:t>
            </a:r>
            <a:r>
              <a:rPr b="0"/>
              <a:t>(Sept 2020)</a:t>
            </a:r>
            <a:endParaRPr b="0"/>
          </a:p>
          <a:p>
            <a:pPr algn="l">
              <a:defRPr b="1" sz="8200">
                <a:solidFill>
                  <a:srgbClr val="000000"/>
                </a:solidFill>
              </a:defRPr>
            </a:pPr>
          </a:p>
          <a:p>
            <a:pPr marL="1370541" indent="-1370541" algn="l">
              <a:buSzPct val="100000"/>
              <a:buAutoNum type="arabicPeriod" startAt="1"/>
              <a:defRPr sz="5500">
                <a:solidFill>
                  <a:srgbClr val="000000"/>
                </a:solidFill>
              </a:defRPr>
            </a:pPr>
            <a:r>
              <a:t>Transforming the </a:t>
            </a:r>
            <a:r>
              <a:rPr b="1"/>
              <a:t>power sector</a:t>
            </a:r>
            <a:r>
              <a:t> alone would only get the world </a:t>
            </a:r>
            <a:r>
              <a:rPr b="1"/>
              <a:t>one-third</a:t>
            </a:r>
            <a:r>
              <a:t> of the way to net-zero emissions.</a:t>
            </a:r>
          </a:p>
          <a:p>
            <a:pPr marL="1370541" indent="-1370541" algn="l">
              <a:buSzPct val="100000"/>
              <a:buAutoNum type="arabicPeriod" startAt="1"/>
              <a:defRPr sz="5500">
                <a:solidFill>
                  <a:srgbClr val="000000"/>
                </a:solidFill>
              </a:defRPr>
            </a:pPr>
            <a:r>
              <a:rPr b="1"/>
              <a:t>Spreading the use of electricity</a:t>
            </a:r>
            <a:r>
              <a:t> into more parts of the economy is the single largest contributor to reaching net-zero emissions. </a:t>
            </a:r>
          </a:p>
          <a:p>
            <a:pPr marL="1370541" indent="-1370541" algn="l">
              <a:buSzPct val="100000"/>
              <a:buAutoNum type="arabicPeriod" startAt="1"/>
              <a:defRPr sz="5500">
                <a:solidFill>
                  <a:srgbClr val="000000"/>
                </a:solidFill>
              </a:defRPr>
            </a:pPr>
            <a:r>
              <a:rPr b="1"/>
              <a:t>Hydrogen</a:t>
            </a:r>
            <a:r>
              <a:t> extends electricity’s reach. </a:t>
            </a:r>
          </a:p>
          <a:p>
            <a:pPr marL="1370541" indent="-1370541" algn="l">
              <a:buSzPct val="100000"/>
              <a:buAutoNum type="arabicPeriod" startAt="1"/>
              <a:defRPr sz="5500">
                <a:solidFill>
                  <a:srgbClr val="000000"/>
                </a:solidFill>
              </a:defRPr>
            </a:pPr>
            <a:r>
              <a:t>Carbon capture and bioenergy play multifaceted roles. </a:t>
            </a:r>
          </a:p>
          <a:p>
            <a:pPr marL="1370541" indent="-1370541" algn="l">
              <a:buSzPct val="100000"/>
              <a:buAutoNum type="arabicPeriod" startAt="1"/>
              <a:defRPr sz="5500">
                <a:solidFill>
                  <a:srgbClr val="000000"/>
                </a:solidFill>
              </a:defRPr>
            </a:pPr>
            <a:r>
              <a:rPr b="1"/>
              <a:t>Long-distance transport and heavy industry</a:t>
            </a:r>
            <a:r>
              <a:t> are the hardest emissions to reduce. </a:t>
            </a:r>
          </a:p>
        </p:txBody>
      </p:sp>
      <p:sp>
        <p:nvSpPr>
          <p:cNvPr id="279" name="https://www.iea.org/reports/energy-technology-perspectives-2020"/>
          <p:cNvSpPr txBox="1"/>
          <p:nvPr/>
        </p:nvSpPr>
        <p:spPr>
          <a:xfrm>
            <a:off x="16398718" y="12345465"/>
            <a:ext cx="7845556" cy="123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800"/>
            </a:lvl1pPr>
          </a:lstStyle>
          <a:p>
            <a:pPr/>
            <a:r>
              <a:t>https://www.iea.org/reports/energy-technology-perspectives-2020</a:t>
            </a:r>
          </a:p>
        </p:txBody>
      </p:sp>
      <p:pic>
        <p:nvPicPr>
          <p:cNvPr id="28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68773" y="3053904"/>
            <a:ext cx="7305447" cy="8769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661" y="1928357"/>
            <a:ext cx="21564843" cy="1113411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IEA strategy: annual CO2 emissions over 50 years."/>
          <p:cNvSpPr txBox="1"/>
          <p:nvPr/>
        </p:nvSpPr>
        <p:spPr>
          <a:xfrm>
            <a:off x="186052" y="210838"/>
            <a:ext cx="24209276" cy="129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7900">
                <a:solidFill>
                  <a:srgbClr val="000000"/>
                </a:solidFill>
              </a:defRPr>
            </a:lvl1pPr>
          </a:lstStyle>
          <a:p>
            <a:pPr/>
            <a:r>
              <a:t>IEA strategy: annual CO2 emissions over 50 years.</a:t>
            </a:r>
          </a:p>
        </p:txBody>
      </p:sp>
      <p:sp>
        <p:nvSpPr>
          <p:cNvPr id="284" name="Electricity nearly triples.…"/>
          <p:cNvSpPr txBox="1"/>
          <p:nvPr/>
        </p:nvSpPr>
        <p:spPr>
          <a:xfrm>
            <a:off x="14983437" y="2001992"/>
            <a:ext cx="8996216" cy="5818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6300">
                <a:solidFill>
                  <a:srgbClr val="000000"/>
                </a:solidFill>
              </a:defRPr>
            </a:pPr>
            <a:r>
              <a:t>Electricity nearly triples.</a:t>
            </a:r>
          </a:p>
          <a:p>
            <a:pPr algn="l">
              <a:defRPr sz="6300">
                <a:solidFill>
                  <a:srgbClr val="000000"/>
                </a:solidFill>
              </a:defRPr>
            </a:pPr>
          </a:p>
          <a:p>
            <a:pPr algn="l">
              <a:defRPr sz="6300">
                <a:solidFill>
                  <a:srgbClr val="000000"/>
                </a:solidFill>
              </a:defRPr>
            </a:pPr>
            <a:r>
              <a:t>~20% of electricity for hydrogen and synfuels</a:t>
            </a:r>
          </a:p>
          <a:p>
            <a:pPr algn="l">
              <a:defRPr sz="6300">
                <a:solidFill>
                  <a:srgbClr val="000000"/>
                </a:solidFill>
              </a:defRPr>
            </a:pPr>
          </a:p>
          <a:p>
            <a:pPr algn="l">
              <a:defRPr b="1" i="1" sz="6300">
                <a:solidFill>
                  <a:srgbClr val="000000"/>
                </a:solidFill>
              </a:defRPr>
            </a:pPr>
            <a:r>
              <a:t>Negative emissions?!</a:t>
            </a:r>
          </a:p>
        </p:txBody>
      </p:sp>
      <p:sp>
        <p:nvSpPr>
          <p:cNvPr id="285" name="https://www.iea.org/reports/energy-technology-perspectives-2020"/>
          <p:cNvSpPr txBox="1"/>
          <p:nvPr/>
        </p:nvSpPr>
        <p:spPr>
          <a:xfrm>
            <a:off x="131338" y="13252977"/>
            <a:ext cx="14901696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/>
            <a:r>
              <a:t>https://www.iea.org/reports/energy-technology-perspectives-2020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1756" y="0"/>
            <a:ext cx="18325544" cy="13202795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IEA Hydrogen strategy"/>
          <p:cNvSpPr txBox="1"/>
          <p:nvPr/>
        </p:nvSpPr>
        <p:spPr>
          <a:xfrm>
            <a:off x="150090" y="119197"/>
            <a:ext cx="8177354" cy="236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7400">
                <a:solidFill>
                  <a:srgbClr val="000000"/>
                </a:solidFill>
              </a:defRPr>
            </a:lvl1pPr>
          </a:lstStyle>
          <a:p>
            <a:pPr/>
            <a:r>
              <a:t>IEA Hydrogen strategy</a:t>
            </a:r>
          </a:p>
        </p:txBody>
      </p:sp>
      <p:sp>
        <p:nvSpPr>
          <p:cNvPr id="289" name="https://www.iea.org/reports/energy-technology-perspectives-2020"/>
          <p:cNvSpPr txBox="1"/>
          <p:nvPr/>
        </p:nvSpPr>
        <p:spPr>
          <a:xfrm>
            <a:off x="13424306" y="13159012"/>
            <a:ext cx="10813183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/>
            <a:r>
              <a:t>https://www.iea.org/reports/energy-technology-perspectives-2020</a:t>
            </a:r>
          </a:p>
        </p:txBody>
      </p:sp>
      <p:sp>
        <p:nvSpPr>
          <p:cNvPr id="290" name="Electrolyze 300 Mt-hydrogen per year  (half H2 demand)…"/>
          <p:cNvSpPr txBox="1"/>
          <p:nvPr/>
        </p:nvSpPr>
        <p:spPr>
          <a:xfrm>
            <a:off x="195839" y="3217473"/>
            <a:ext cx="5764473" cy="10185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5100">
                <a:solidFill>
                  <a:srgbClr val="000000"/>
                </a:solidFill>
              </a:defRPr>
            </a:pPr>
            <a:r>
              <a:t>Electrolyze 300 Mt-hydrogen per year </a:t>
            </a:r>
            <a:br/>
            <a:r>
              <a:t>(half H2 demand)</a:t>
            </a:r>
          </a:p>
          <a:p>
            <a:pPr algn="l">
              <a:defRPr sz="5100">
                <a:solidFill>
                  <a:srgbClr val="000000"/>
                </a:solidFill>
              </a:defRPr>
            </a:pPr>
          </a:p>
          <a:p>
            <a:pPr algn="l">
              <a:defRPr sz="5100">
                <a:solidFill>
                  <a:srgbClr val="000000"/>
                </a:solidFill>
              </a:defRPr>
            </a:pPr>
            <a:r>
              <a:t>Total H2 prod =</a:t>
            </a:r>
          </a:p>
          <a:p>
            <a:pPr algn="l">
              <a:defRPr sz="5100">
                <a:solidFill>
                  <a:srgbClr val="000000"/>
                </a:solidFill>
              </a:defRPr>
            </a:pPr>
            <a:r>
              <a:t>1,281+218 = </a:t>
            </a:r>
          </a:p>
          <a:p>
            <a:pPr algn="l">
              <a:defRPr sz="5100">
                <a:solidFill>
                  <a:srgbClr val="000000"/>
                </a:solidFill>
              </a:defRPr>
            </a:pPr>
            <a:r>
              <a:t>1500 Mtoe/year =</a:t>
            </a:r>
          </a:p>
          <a:p>
            <a:pPr algn="l">
              <a:defRPr sz="5100">
                <a:solidFill>
                  <a:srgbClr val="000000"/>
                </a:solidFill>
              </a:defRPr>
            </a:pPr>
            <a:r>
              <a:rPr b="1"/>
              <a:t>2,000 GW</a:t>
            </a:r>
            <a:r>
              <a:t>(t) of H2</a:t>
            </a:r>
          </a:p>
          <a:p>
            <a:pPr algn="l">
              <a:defRPr sz="5100">
                <a:solidFill>
                  <a:srgbClr val="000000"/>
                </a:solidFill>
              </a:defRPr>
            </a:pPr>
          </a:p>
          <a:p>
            <a:pPr algn="l">
              <a:defRPr sz="5100">
                <a:solidFill>
                  <a:srgbClr val="000000"/>
                </a:solidFill>
              </a:defRPr>
            </a:pPr>
          </a:p>
          <a:p>
            <a:pPr algn="l">
              <a:defRPr sz="5100">
                <a:solidFill>
                  <a:srgbClr val="000000"/>
                </a:solidFill>
              </a:defRPr>
            </a:pPr>
          </a:p>
          <a:p>
            <a:pPr algn="l">
              <a:defRPr i="1" sz="3500">
                <a:solidFill>
                  <a:srgbClr val="000000"/>
                </a:solidFill>
              </a:defRPr>
            </a:pPr>
            <a:r>
              <a:t>CCUS =</a:t>
            </a:r>
          </a:p>
          <a:p>
            <a:pPr algn="l">
              <a:defRPr i="1" sz="3500">
                <a:solidFill>
                  <a:srgbClr val="000000"/>
                </a:solidFill>
              </a:defRPr>
            </a:pPr>
            <a:r>
              <a:t>carbon capture underground storage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IEA synfuel strategy…"/>
          <p:cNvSpPr txBox="1"/>
          <p:nvPr/>
        </p:nvSpPr>
        <p:spPr>
          <a:xfrm>
            <a:off x="308687" y="312438"/>
            <a:ext cx="10118591" cy="13647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sz="7300">
                <a:solidFill>
                  <a:srgbClr val="000000"/>
                </a:solidFill>
              </a:defRPr>
            </a:pPr>
            <a:r>
              <a:t>IEA synfuel strategy</a:t>
            </a:r>
          </a:p>
          <a:p>
            <a:pPr algn="l">
              <a:defRPr sz="5100">
                <a:solidFill>
                  <a:srgbClr val="000000"/>
                </a:solidFill>
              </a:defRPr>
            </a:pPr>
          </a:p>
          <a:p>
            <a:pPr algn="l">
              <a:defRPr sz="5100">
                <a:solidFill>
                  <a:srgbClr val="000000"/>
                </a:solidFill>
              </a:defRPr>
            </a:pPr>
            <a:r>
              <a:t>154 Mtoe/year of ammonia =</a:t>
            </a:r>
          </a:p>
          <a:p>
            <a:pPr algn="l">
              <a:defRPr sz="5100">
                <a:solidFill>
                  <a:srgbClr val="000000"/>
                </a:solidFill>
              </a:defRPr>
            </a:pPr>
            <a:r>
              <a:rPr b="1">
                <a:solidFill>
                  <a:schemeClr val="accent1">
                    <a:lumOff val="-13575"/>
                  </a:schemeClr>
                </a:solidFill>
              </a:rPr>
              <a:t>204 GW</a:t>
            </a:r>
            <a:r>
              <a:t> NH3 for shipping</a:t>
            </a:r>
          </a:p>
          <a:p>
            <a:pPr algn="l">
              <a:defRPr sz="5100">
                <a:solidFill>
                  <a:srgbClr val="000000"/>
                </a:solidFill>
              </a:defRPr>
            </a:pPr>
          </a:p>
          <a:p>
            <a:pPr algn="l">
              <a:defRPr sz="5100">
                <a:solidFill>
                  <a:srgbClr val="000000"/>
                </a:solidFill>
              </a:defRPr>
            </a:pPr>
            <a:r>
              <a:t>348 Mtoe/year kerosene =</a:t>
            </a:r>
          </a:p>
          <a:p>
            <a:pPr algn="l">
              <a:defRPr sz="5100">
                <a:solidFill>
                  <a:srgbClr val="000000"/>
                </a:solidFill>
              </a:defRPr>
            </a:pPr>
            <a:r>
              <a:rPr b="1">
                <a:solidFill>
                  <a:schemeClr val="accent1">
                    <a:lumOff val="-13575"/>
                  </a:schemeClr>
                </a:solidFill>
              </a:rPr>
              <a:t>462</a:t>
            </a:r>
            <a:r>
              <a:rPr b="1"/>
              <a:t> GW</a:t>
            </a:r>
            <a:r>
              <a:t> aviation fuel</a:t>
            </a:r>
          </a:p>
          <a:p>
            <a:pPr algn="l">
              <a:defRPr sz="5100">
                <a:solidFill>
                  <a:srgbClr val="000000"/>
                </a:solidFill>
              </a:defRPr>
            </a:pPr>
          </a:p>
          <a:p>
            <a:pPr algn="l">
              <a:defRPr sz="5100">
                <a:solidFill>
                  <a:srgbClr val="000000"/>
                </a:solidFill>
              </a:defRPr>
            </a:pPr>
            <a:r>
              <a:t>771 Mtoe/year hydrogen =</a:t>
            </a:r>
          </a:p>
          <a:p>
            <a:pPr algn="l">
              <a:defRPr sz="5100">
                <a:solidFill>
                  <a:srgbClr val="000000"/>
                </a:solidFill>
              </a:defRPr>
            </a:pPr>
            <a:r>
              <a:rPr b="1">
                <a:solidFill>
                  <a:schemeClr val="accent1">
                    <a:lumOff val="-13575"/>
                  </a:schemeClr>
                </a:solidFill>
              </a:rPr>
              <a:t>1000</a:t>
            </a:r>
            <a:r>
              <a:rPr b="1"/>
              <a:t> GW</a:t>
            </a:r>
            <a:r>
              <a:t> H2 fuel</a:t>
            </a:r>
          </a:p>
          <a:p>
            <a:pPr algn="l">
              <a:defRPr sz="5100">
                <a:solidFill>
                  <a:srgbClr val="000000"/>
                </a:solidFill>
              </a:defRPr>
            </a:pPr>
          </a:p>
          <a:p>
            <a:pPr algn="l">
              <a:defRPr sz="5100">
                <a:solidFill>
                  <a:srgbClr val="000000"/>
                </a:solidFill>
              </a:defRPr>
            </a:pPr>
          </a:p>
          <a:p>
            <a:pPr algn="l">
              <a:defRPr sz="5100">
                <a:solidFill>
                  <a:srgbClr val="000000"/>
                </a:solidFill>
              </a:defRPr>
            </a:pPr>
          </a:p>
          <a:p>
            <a:pPr algn="l">
              <a:defRPr sz="5100">
                <a:solidFill>
                  <a:srgbClr val="000000"/>
                </a:solidFill>
              </a:defRPr>
            </a:pPr>
            <a:r>
              <a:t>Note expectation of CCUS, carbon capture underground storage</a:t>
            </a:r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54019" t="0" r="0" b="41102"/>
          <a:stretch>
            <a:fillRect/>
          </a:stretch>
        </p:blipFill>
        <p:spPr>
          <a:xfrm>
            <a:off x="9867193" y="-57150"/>
            <a:ext cx="14986706" cy="13830443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176 GW"/>
          <p:cNvSpPr txBox="1"/>
          <p:nvPr/>
        </p:nvSpPr>
        <p:spPr>
          <a:xfrm>
            <a:off x="20930332" y="3090656"/>
            <a:ext cx="2240979" cy="82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45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176 GW</a:t>
            </a:r>
          </a:p>
        </p:txBody>
      </p:sp>
      <p:sp>
        <p:nvSpPr>
          <p:cNvPr id="295" name="554 GW"/>
          <p:cNvSpPr txBox="1"/>
          <p:nvPr/>
        </p:nvSpPr>
        <p:spPr>
          <a:xfrm>
            <a:off x="20948154" y="7011274"/>
            <a:ext cx="2240979" cy="82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45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554 GW</a:t>
            </a:r>
          </a:p>
        </p:txBody>
      </p:sp>
      <p:sp>
        <p:nvSpPr>
          <p:cNvPr id="296" name="336 GW"/>
          <p:cNvSpPr txBox="1"/>
          <p:nvPr/>
        </p:nvSpPr>
        <p:spPr>
          <a:xfrm>
            <a:off x="20943032" y="4588292"/>
            <a:ext cx="2240979" cy="82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45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336 GW</a:t>
            </a:r>
          </a:p>
        </p:txBody>
      </p:sp>
      <p:sp>
        <p:nvSpPr>
          <p:cNvPr id="297" name="46 GW"/>
          <p:cNvSpPr txBox="1"/>
          <p:nvPr/>
        </p:nvSpPr>
        <p:spPr>
          <a:xfrm>
            <a:off x="20974909" y="5812483"/>
            <a:ext cx="1923225" cy="82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45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46 GW</a:t>
            </a:r>
          </a:p>
        </p:txBody>
      </p:sp>
      <p:sp>
        <p:nvSpPr>
          <p:cNvPr id="298" name="107 GW"/>
          <p:cNvSpPr txBox="1"/>
          <p:nvPr/>
        </p:nvSpPr>
        <p:spPr>
          <a:xfrm>
            <a:off x="20930332" y="8816665"/>
            <a:ext cx="2240979" cy="82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45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107 GW</a:t>
            </a:r>
          </a:p>
        </p:txBody>
      </p:sp>
      <p:sp>
        <p:nvSpPr>
          <p:cNvPr id="299" name="https://www.iea.org/reports/energy-technology-perspectives-2020"/>
          <p:cNvSpPr txBox="1"/>
          <p:nvPr/>
        </p:nvSpPr>
        <p:spPr>
          <a:xfrm>
            <a:off x="-38609" y="13227634"/>
            <a:ext cx="10813183" cy="52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/>
            <a:r>
              <a:t>https://www.iea.org/reports/energy-technology-perspectives-2020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8528" y="2242063"/>
            <a:ext cx="21630190" cy="1146818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Lucid Catalyst hydrogen synfuel strategy."/>
          <p:cNvSpPr txBox="1"/>
          <p:nvPr/>
        </p:nvSpPr>
        <p:spPr>
          <a:xfrm>
            <a:off x="348812" y="185438"/>
            <a:ext cx="24011895" cy="134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8200">
                <a:solidFill>
                  <a:srgbClr val="000000"/>
                </a:solidFill>
              </a:defRPr>
            </a:lvl1pPr>
          </a:lstStyle>
          <a:p>
            <a:pPr/>
            <a:r>
              <a:t>Lucid Catalyst hydrogen synfuel strategy.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Lucid Catalyst fossil fuel replacement strategy."/>
          <p:cNvSpPr txBox="1"/>
          <p:nvPr/>
        </p:nvSpPr>
        <p:spPr>
          <a:xfrm>
            <a:off x="615512" y="185438"/>
            <a:ext cx="24011895" cy="134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8200">
                <a:solidFill>
                  <a:srgbClr val="000000"/>
                </a:solidFill>
              </a:defRPr>
            </a:lvl1pPr>
          </a:lstStyle>
          <a:p>
            <a:pPr/>
            <a:r>
              <a:t>Lucid Catalyst fossil fuel replacement strategy.</a:t>
            </a:r>
          </a:p>
        </p:txBody>
      </p:sp>
      <p:sp>
        <p:nvSpPr>
          <p:cNvPr id="305" name="Clean hydrogen, as fuel or feedstock.…"/>
          <p:cNvSpPr txBox="1"/>
          <p:nvPr/>
        </p:nvSpPr>
        <p:spPr>
          <a:xfrm>
            <a:off x="1554986" y="1847999"/>
            <a:ext cx="22588668" cy="1150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912812" indent="-912812" algn="l" defTabSz="821531">
              <a:buSzPct val="100000"/>
              <a:buAutoNum type="arabicPeriod" startAt="1"/>
              <a:defRPr sz="5300">
                <a:solidFill>
                  <a:srgbClr val="000000"/>
                </a:solidFill>
              </a:defRPr>
            </a:pPr>
            <a:r>
              <a:rPr b="1"/>
              <a:t>Clean hydrogen</a:t>
            </a:r>
            <a:r>
              <a:t>, as fuel or feedstock.</a:t>
            </a:r>
          </a:p>
          <a:p>
            <a:pPr algn="l" defTabSz="821531">
              <a:defRPr sz="5300">
                <a:solidFill>
                  <a:srgbClr val="000000"/>
                </a:solidFill>
              </a:defRPr>
            </a:pPr>
          </a:p>
          <a:p>
            <a:pPr marL="912812" indent="-912812" algn="l" defTabSz="821531">
              <a:buSzPct val="100000"/>
              <a:buAutoNum type="arabicPeriod" startAt="2"/>
              <a:defRPr sz="5300">
                <a:solidFill>
                  <a:srgbClr val="000000"/>
                </a:solidFill>
              </a:defRPr>
            </a:pPr>
            <a:r>
              <a:rPr b="1"/>
              <a:t>High temperature electrolysis</a:t>
            </a:r>
            <a:r>
              <a:t>, to make hydrogen at 95% efficiency.</a:t>
            </a:r>
          </a:p>
          <a:p>
            <a:pPr algn="l" defTabSz="821531">
              <a:defRPr sz="5300">
                <a:solidFill>
                  <a:srgbClr val="000000"/>
                </a:solidFill>
              </a:defRPr>
            </a:pPr>
          </a:p>
          <a:p>
            <a:pPr marL="912812" indent="-912812" algn="l" defTabSz="821531">
              <a:buSzPct val="100000"/>
              <a:buAutoNum type="arabicPeriod" startAt="3"/>
              <a:defRPr sz="5300">
                <a:solidFill>
                  <a:srgbClr val="000000"/>
                </a:solidFill>
              </a:defRPr>
            </a:pPr>
            <a:r>
              <a:rPr b="1"/>
              <a:t>Cheap electricity</a:t>
            </a:r>
            <a:r>
              <a:t>, source of hydrogen energy.</a:t>
            </a:r>
          </a:p>
          <a:p>
            <a:pPr algn="l" defTabSz="821531">
              <a:defRPr sz="5300">
                <a:solidFill>
                  <a:srgbClr val="000000"/>
                </a:solidFill>
              </a:defRPr>
            </a:pPr>
          </a:p>
          <a:p>
            <a:pPr marL="912812" indent="-912812" algn="l" defTabSz="821531">
              <a:buSzPct val="100000"/>
              <a:buAutoNum type="arabicPeriod" startAt="4"/>
              <a:defRPr sz="5300">
                <a:solidFill>
                  <a:srgbClr val="000000"/>
                </a:solidFill>
              </a:defRPr>
            </a:pPr>
            <a:r>
              <a:rPr b="1"/>
              <a:t>Full-time operation</a:t>
            </a:r>
            <a:r>
              <a:t>, to minimize capital costs.</a:t>
            </a:r>
          </a:p>
          <a:p>
            <a:pPr algn="l" defTabSz="821531">
              <a:defRPr sz="5300">
                <a:solidFill>
                  <a:srgbClr val="000000"/>
                </a:solidFill>
              </a:defRPr>
            </a:pPr>
          </a:p>
          <a:p>
            <a:pPr marL="912812" indent="-912812" algn="l" defTabSz="821531">
              <a:buSzPct val="100000"/>
              <a:buAutoNum type="arabicPeriod" startAt="5"/>
              <a:defRPr sz="5300">
                <a:solidFill>
                  <a:srgbClr val="000000"/>
                </a:solidFill>
              </a:defRPr>
            </a:pPr>
            <a:r>
              <a:rPr b="1"/>
              <a:t>Clean heat</a:t>
            </a:r>
            <a:r>
              <a:t>, for industrial processes.</a:t>
            </a:r>
          </a:p>
          <a:p>
            <a:pPr algn="l" defTabSz="821531">
              <a:defRPr sz="5300">
                <a:solidFill>
                  <a:srgbClr val="000000"/>
                </a:solidFill>
              </a:defRPr>
            </a:pPr>
          </a:p>
          <a:p>
            <a:pPr marL="912812" indent="-912812" algn="l" defTabSz="821531">
              <a:buSzPct val="100000"/>
              <a:buAutoNum type="arabicPeriod" startAt="6"/>
              <a:defRPr sz="5300">
                <a:solidFill>
                  <a:srgbClr val="000000"/>
                </a:solidFill>
              </a:defRPr>
            </a:pPr>
            <a:r>
              <a:rPr b="1"/>
              <a:t>Synfuels</a:t>
            </a:r>
            <a:r>
              <a:t>, such as ammonia, for shipping.</a:t>
            </a:r>
          </a:p>
          <a:p>
            <a:pPr algn="l" defTabSz="821531">
              <a:defRPr sz="5300">
                <a:solidFill>
                  <a:srgbClr val="000000"/>
                </a:solidFill>
              </a:defRPr>
            </a:pPr>
          </a:p>
          <a:p>
            <a:pPr marL="912812" indent="-912812" algn="l" defTabSz="821531">
              <a:buSzPct val="100000"/>
              <a:buAutoNum type="arabicPeriod" startAt="7"/>
              <a:defRPr sz="5300">
                <a:solidFill>
                  <a:srgbClr val="000000"/>
                </a:solidFill>
              </a:defRPr>
            </a:pPr>
            <a:r>
              <a:rPr b="1"/>
              <a:t>Shipyard mass production</a:t>
            </a:r>
            <a:r>
              <a:t>, of power plants, electrolyzers, and factories.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9719" y="1342071"/>
            <a:ext cx="16548362" cy="12594726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Energy Transitions Commission 2050 strategy (RMI, BNEF, ...)"/>
          <p:cNvSpPr txBox="1"/>
          <p:nvPr/>
        </p:nvSpPr>
        <p:spPr>
          <a:xfrm>
            <a:off x="432517" y="71066"/>
            <a:ext cx="24011895" cy="1056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sz="6300">
                <a:solidFill>
                  <a:srgbClr val="000000"/>
                </a:solidFill>
              </a:defRPr>
            </a:pPr>
            <a:r>
              <a:t>Energy Transitions Commission 2050 strategy</a:t>
            </a:r>
            <a:r>
              <a:rPr sz="5300"/>
              <a:t> </a:t>
            </a:r>
            <a:r>
              <a:rPr b="0" sz="5300"/>
              <a:t>(RMI, BNEF, ...)</a:t>
            </a:r>
          </a:p>
        </p:txBody>
      </p:sp>
      <p:sp>
        <p:nvSpPr>
          <p:cNvPr id="309" name="fossil fuels…"/>
          <p:cNvSpPr txBox="1"/>
          <p:nvPr/>
        </p:nvSpPr>
        <p:spPr>
          <a:xfrm>
            <a:off x="297350" y="2473181"/>
            <a:ext cx="3398521" cy="1673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fossil fuels</a:t>
            </a:r>
          </a:p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2,500 GWt</a:t>
            </a:r>
          </a:p>
        </p:txBody>
      </p:sp>
      <p:sp>
        <p:nvSpPr>
          <p:cNvPr id="310" name="biomass…"/>
          <p:cNvSpPr txBox="1"/>
          <p:nvPr/>
        </p:nvSpPr>
        <p:spPr>
          <a:xfrm>
            <a:off x="297350" y="4704617"/>
            <a:ext cx="3225801" cy="1673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biomass</a:t>
            </a:r>
          </a:p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1,500 GWt</a:t>
            </a:r>
          </a:p>
        </p:txBody>
      </p:sp>
      <p:sp>
        <p:nvSpPr>
          <p:cNvPr id="311" name="electricity…"/>
          <p:cNvSpPr txBox="1"/>
          <p:nvPr/>
        </p:nvSpPr>
        <p:spPr>
          <a:xfrm>
            <a:off x="237013" y="8285636"/>
            <a:ext cx="4190871" cy="1673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electricity</a:t>
            </a:r>
          </a:p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9,000 GWe</a:t>
            </a:r>
          </a:p>
        </p:txBody>
      </p:sp>
      <p:sp>
        <p:nvSpPr>
          <p:cNvPr id="312" name="hydrogen…"/>
          <p:cNvSpPr txBox="1"/>
          <p:nvPr/>
        </p:nvSpPr>
        <p:spPr>
          <a:xfrm>
            <a:off x="8684640" y="5345097"/>
            <a:ext cx="3225801" cy="1673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hydrogen</a:t>
            </a:r>
          </a:p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1,300 GWt</a:t>
            </a:r>
          </a:p>
        </p:txBody>
      </p:sp>
      <p:sp>
        <p:nvSpPr>
          <p:cNvPr id="313" name="transport…"/>
          <p:cNvSpPr txBox="1"/>
          <p:nvPr/>
        </p:nvSpPr>
        <p:spPr>
          <a:xfrm>
            <a:off x="20541588" y="4268032"/>
            <a:ext cx="3652521" cy="1673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transport</a:t>
            </a:r>
          </a:p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2,400 GWe</a:t>
            </a:r>
          </a:p>
        </p:txBody>
      </p:sp>
      <p:sp>
        <p:nvSpPr>
          <p:cNvPr id="314" name="heating…"/>
          <p:cNvSpPr txBox="1"/>
          <p:nvPr/>
        </p:nvSpPr>
        <p:spPr>
          <a:xfrm>
            <a:off x="20604674" y="11737681"/>
            <a:ext cx="3526349" cy="1673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heating</a:t>
            </a:r>
          </a:p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2,500 GWe</a:t>
            </a:r>
          </a:p>
        </p:txBody>
      </p:sp>
      <p:sp>
        <p:nvSpPr>
          <p:cNvPr id="315" name="hvy industry…"/>
          <p:cNvSpPr txBox="1"/>
          <p:nvPr/>
        </p:nvSpPr>
        <p:spPr>
          <a:xfrm>
            <a:off x="20456534" y="8367030"/>
            <a:ext cx="3822628" cy="1673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hvy industry</a:t>
            </a:r>
          </a:p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1,800 GWe</a:t>
            </a:r>
          </a:p>
        </p:txBody>
      </p:sp>
      <p:sp>
        <p:nvSpPr>
          <p:cNvPr id="316" name="total…"/>
          <p:cNvSpPr txBox="1"/>
          <p:nvPr/>
        </p:nvSpPr>
        <p:spPr>
          <a:xfrm>
            <a:off x="20490939" y="1540101"/>
            <a:ext cx="3822629" cy="1673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b="1" sz="5000">
                <a:solidFill>
                  <a:schemeClr val="accent1">
                    <a:lumOff val="-13575"/>
                  </a:schemeClr>
                </a:solidFill>
              </a:defRPr>
            </a:pPr>
            <a:r>
              <a:t>total</a:t>
            </a:r>
          </a:p>
          <a:p>
            <a:pPr algn="l" defTabSz="821531">
              <a:defRPr b="1" sz="5000">
                <a:solidFill>
                  <a:schemeClr val="accent1">
                    <a:lumOff val="-13575"/>
                  </a:schemeClr>
                </a:solidFill>
              </a:defRPr>
            </a:pPr>
            <a:r>
              <a:t>11,000 GWe</a:t>
            </a:r>
          </a:p>
        </p:txBody>
      </p:sp>
      <p:sp>
        <p:nvSpPr>
          <p:cNvPr id="317" name="lite industry…"/>
          <p:cNvSpPr txBox="1"/>
          <p:nvPr/>
        </p:nvSpPr>
        <p:spPr>
          <a:xfrm>
            <a:off x="20532734" y="6368331"/>
            <a:ext cx="3822628" cy="1673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lite industry</a:t>
            </a:r>
          </a:p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2,700 GWe</a:t>
            </a:r>
          </a:p>
        </p:txBody>
      </p:sp>
      <p:sp>
        <p:nvSpPr>
          <p:cNvPr id="318" name="bldg ops…"/>
          <p:cNvSpPr txBox="1"/>
          <p:nvPr/>
        </p:nvSpPr>
        <p:spPr>
          <a:xfrm>
            <a:off x="20523279" y="10103360"/>
            <a:ext cx="3757950" cy="1673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bldg ops</a:t>
            </a:r>
          </a:p>
          <a:p>
            <a:pPr algn="l" defTabSz="821531">
              <a:defRPr b="1"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1,700 GWe</a:t>
            </a:r>
          </a:p>
        </p:txBody>
      </p:sp>
      <p:sp>
        <p:nvSpPr>
          <p:cNvPr id="319" name="356 EJ"/>
          <p:cNvSpPr txBox="1"/>
          <p:nvPr/>
        </p:nvSpPr>
        <p:spPr>
          <a:xfrm>
            <a:off x="17993206" y="3058942"/>
            <a:ext cx="1115696" cy="502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356 EJ</a:t>
            </a:r>
          </a:p>
        </p:txBody>
      </p:sp>
      <p:sp>
        <p:nvSpPr>
          <p:cNvPr id="320" name="https://www.energy-transitions.org/wp-content/uploads/2020/09/Making-Mission-Possible-Full-Report.pdf"/>
          <p:cNvSpPr txBox="1"/>
          <p:nvPr/>
        </p:nvSpPr>
        <p:spPr>
          <a:xfrm>
            <a:off x="130381" y="13177709"/>
            <a:ext cx="15278736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500">
                <a:solidFill>
                  <a:srgbClr val="000000"/>
                </a:solidFill>
              </a:defRPr>
            </a:lvl1pPr>
          </a:lstStyle>
          <a:p>
            <a:pPr/>
            <a:r>
              <a:t>https://www.energy-transitions.org/wp-content/uploads/2020/09/Making-Mission-Possible-Full-Report.pdf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Electricity…"/>
          <p:cNvSpPr txBox="1"/>
          <p:nvPr/>
        </p:nvSpPr>
        <p:spPr>
          <a:xfrm>
            <a:off x="659458" y="1854675"/>
            <a:ext cx="16242613" cy="11309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sz="5300">
                <a:solidFill>
                  <a:srgbClr val="000000"/>
                </a:solidFill>
              </a:defRPr>
            </a:pPr>
            <a:r>
              <a:t>Electricity</a:t>
            </a:r>
          </a:p>
          <a:p>
            <a:pPr marL="939799" indent="-939799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Ample, cheap, 24x7 electric power</a:t>
            </a:r>
          </a:p>
          <a:p>
            <a:pPr algn="l">
              <a:defRPr sz="5300">
                <a:solidFill>
                  <a:srgbClr val="000000"/>
                </a:solidFill>
              </a:defRPr>
            </a:pPr>
          </a:p>
          <a:p>
            <a:pPr algn="l">
              <a:defRPr b="1" sz="5300">
                <a:solidFill>
                  <a:srgbClr val="000000"/>
                </a:solidFill>
              </a:defRPr>
            </a:pPr>
            <a:r>
              <a:t>Transportation</a:t>
            </a:r>
          </a:p>
          <a:p>
            <a:pPr lvl="1" marL="1549399" indent="-939799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electrify rail, light vehicles</a:t>
            </a:r>
          </a:p>
          <a:p>
            <a:pPr lvl="1" marL="1549399" indent="-939799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synfuels for air, sea, heavy land transport</a:t>
            </a:r>
          </a:p>
          <a:p>
            <a:pPr algn="l">
              <a:defRPr sz="5300">
                <a:solidFill>
                  <a:srgbClr val="000000"/>
                </a:solidFill>
              </a:defRPr>
            </a:pPr>
          </a:p>
          <a:p>
            <a:pPr algn="l">
              <a:defRPr b="1" sz="5300">
                <a:solidFill>
                  <a:srgbClr val="000000"/>
                </a:solidFill>
              </a:defRPr>
            </a:pPr>
            <a:r>
              <a:t>Buildings</a:t>
            </a:r>
          </a:p>
          <a:p>
            <a:pPr marL="830837" indent="-830837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building codes, heat pumps</a:t>
            </a:r>
          </a:p>
          <a:p>
            <a:pPr marL="830837" indent="-830837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district heating</a:t>
            </a:r>
          </a:p>
          <a:p>
            <a:pPr algn="l">
              <a:defRPr sz="5300">
                <a:solidFill>
                  <a:srgbClr val="000000"/>
                </a:solidFill>
              </a:defRPr>
            </a:pPr>
          </a:p>
          <a:p>
            <a:pPr algn="l">
              <a:defRPr b="1" sz="5300">
                <a:solidFill>
                  <a:srgbClr val="000000"/>
                </a:solidFill>
              </a:defRPr>
            </a:pPr>
            <a:r>
              <a:t>Industry</a:t>
            </a:r>
          </a:p>
          <a:p>
            <a:pPr marL="711562" indent="-711562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high heat: electric arcs, plasma torches</a:t>
            </a:r>
          </a:p>
          <a:p>
            <a:pPr marL="711562" indent="-711562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new processes, H2 reduction</a:t>
            </a:r>
          </a:p>
        </p:txBody>
      </p:sp>
      <p:sp>
        <p:nvSpPr>
          <p:cNvPr id="323" name="Key technologies"/>
          <p:cNvSpPr txBox="1"/>
          <p:nvPr/>
        </p:nvSpPr>
        <p:spPr>
          <a:xfrm>
            <a:off x="15971420" y="398857"/>
            <a:ext cx="7996756" cy="121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7400" u="sng">
                <a:solidFill>
                  <a:srgbClr val="000000"/>
                </a:solidFill>
              </a:defRPr>
            </a:lvl1pPr>
          </a:lstStyle>
          <a:p>
            <a:pPr/>
            <a:r>
              <a:t>Key technologies</a:t>
            </a:r>
          </a:p>
        </p:txBody>
      </p:sp>
      <p:sp>
        <p:nvSpPr>
          <p:cNvPr id="324" name="Liquid fission…"/>
          <p:cNvSpPr txBox="1"/>
          <p:nvPr/>
        </p:nvSpPr>
        <p:spPr>
          <a:xfrm>
            <a:off x="16450008" y="1979912"/>
            <a:ext cx="7867645" cy="11411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sz="5300">
                <a:solidFill>
                  <a:srgbClr val="000000"/>
                </a:solidFill>
              </a:defRPr>
            </a:pPr>
            <a:r>
              <a:t>Liquid fission</a:t>
            </a:r>
          </a:p>
          <a:p>
            <a:pPr marL="711562" indent="-711562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high temp, low press</a:t>
            </a:r>
          </a:p>
          <a:p>
            <a:pPr marL="711562" indent="-711562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liquid fuel</a:t>
            </a:r>
          </a:p>
          <a:p>
            <a:pPr algn="l">
              <a:defRPr b="1" sz="5300">
                <a:solidFill>
                  <a:srgbClr val="000000"/>
                </a:solidFill>
              </a:defRPr>
            </a:pPr>
          </a:p>
          <a:p>
            <a:pPr algn="l">
              <a:defRPr b="1" sz="5300">
                <a:solidFill>
                  <a:srgbClr val="000000"/>
                </a:solidFill>
              </a:defRPr>
            </a:pPr>
            <a:r>
              <a:t>Hydrogen</a:t>
            </a:r>
          </a:p>
          <a:p>
            <a:pPr marL="711562" indent="-711562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water electrolysis </a:t>
            </a:r>
          </a:p>
          <a:p>
            <a:pPr algn="l">
              <a:defRPr b="1" sz="5300">
                <a:solidFill>
                  <a:srgbClr val="000000"/>
                </a:solidFill>
              </a:defRPr>
            </a:pPr>
            <a:br/>
            <a:r>
              <a:t>Ammonia</a:t>
            </a:r>
          </a:p>
          <a:p>
            <a:pPr marL="711562" indent="-711562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 fuel, fertilizer</a:t>
            </a:r>
          </a:p>
          <a:p>
            <a:pPr marL="711562" indent="-711562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</a:p>
          <a:p>
            <a:pPr algn="l">
              <a:defRPr b="1" sz="5300">
                <a:solidFill>
                  <a:srgbClr val="000000"/>
                </a:solidFill>
              </a:defRPr>
            </a:pPr>
            <a:r>
              <a:t>Shipyard manufacturing</a:t>
            </a:r>
          </a:p>
          <a:p>
            <a:pPr marL="711562" indent="-711562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fast, efficient</a:t>
            </a:r>
          </a:p>
          <a:p>
            <a:pPr marL="711562" indent="-711562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power plants</a:t>
            </a:r>
          </a:p>
          <a:p>
            <a:pPr marL="711562" indent="-711562" algn="l">
              <a:buSzPct val="123000"/>
              <a:buChar char="-"/>
              <a:defRPr sz="5300">
                <a:solidFill>
                  <a:srgbClr val="000000"/>
                </a:solidFill>
              </a:defRPr>
            </a:pPr>
            <a:r>
              <a:t>factories</a:t>
            </a:r>
          </a:p>
        </p:txBody>
      </p:sp>
      <p:sp>
        <p:nvSpPr>
          <p:cNvPr id="325" name="Fission energy grand strategy"/>
          <p:cNvSpPr/>
          <p:nvPr/>
        </p:nvSpPr>
        <p:spPr>
          <a:xfrm>
            <a:off x="557288" y="192219"/>
            <a:ext cx="14272766" cy="163061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7700" u="sng">
                <a:solidFill>
                  <a:srgbClr val="FFFFFF"/>
                </a:solidFill>
              </a:defRPr>
            </a:lvl1pPr>
          </a:lstStyle>
          <a:p>
            <a:pPr/>
            <a:r>
              <a:t>Fission energy grand strategy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Electrified world power flow"/>
          <p:cNvSpPr txBox="1"/>
          <p:nvPr/>
        </p:nvSpPr>
        <p:spPr>
          <a:xfrm>
            <a:off x="1106199" y="-30278"/>
            <a:ext cx="24011895" cy="1267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1531">
              <a:spcBef>
                <a:spcPts val="5900"/>
              </a:spcBef>
              <a:defRPr b="1" sz="7700">
                <a:solidFill>
                  <a:srgbClr val="000000"/>
                </a:solidFill>
              </a:defRPr>
            </a:lvl1pPr>
          </a:lstStyle>
          <a:p>
            <a:pPr/>
            <a:r>
              <a:t>Electrified world power flow</a:t>
            </a:r>
          </a:p>
        </p:txBody>
      </p:sp>
      <p:sp>
        <p:nvSpPr>
          <p:cNvPr id="328" name="Line"/>
          <p:cNvSpPr/>
          <p:nvPr/>
        </p:nvSpPr>
        <p:spPr>
          <a:xfrm>
            <a:off x="4653464" y="4981151"/>
            <a:ext cx="12467207" cy="149116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9" name="Cheap, 24x7…"/>
          <p:cNvSpPr/>
          <p:nvPr/>
        </p:nvSpPr>
        <p:spPr>
          <a:xfrm>
            <a:off x="1062707" y="1581747"/>
            <a:ext cx="3378368" cy="9401824"/>
          </a:xfrm>
          <a:prstGeom prst="rect">
            <a:avLst/>
          </a:prstGeom>
          <a:solidFill>
            <a:srgbClr val="FFFC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b="1" sz="4000">
                <a:solidFill>
                  <a:srgbClr val="000000"/>
                </a:solidFill>
              </a:defRPr>
            </a:pPr>
            <a:r>
              <a:t>Cheap, 24x7 </a:t>
            </a:r>
          </a:p>
          <a:p>
            <a:pPr defTabSz="821531">
              <a:defRPr b="1" sz="4000">
                <a:solidFill>
                  <a:srgbClr val="000000"/>
                </a:solidFill>
              </a:defRPr>
            </a:pPr>
            <a:r>
              <a:t>liquid fission electricity</a:t>
            </a:r>
            <a:br/>
            <a:r>
              <a:t>12,000 GW</a:t>
            </a:r>
          </a:p>
        </p:txBody>
      </p:sp>
      <p:sp>
        <p:nvSpPr>
          <p:cNvPr id="330" name="C-synfuel 400 GW"/>
          <p:cNvSpPr/>
          <p:nvPr/>
        </p:nvSpPr>
        <p:spPr>
          <a:xfrm>
            <a:off x="10657495" y="7267611"/>
            <a:ext cx="2731723" cy="2313462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b="1" sz="4000">
                <a:solidFill>
                  <a:srgbClr val="000000"/>
                </a:solidFill>
              </a:defRPr>
            </a:pPr>
            <a:r>
              <a:t>C-synfuel</a:t>
            </a:r>
            <a:br/>
            <a:r>
              <a:t>400 GW</a:t>
            </a:r>
          </a:p>
        </p:txBody>
      </p:sp>
      <p:sp>
        <p:nvSpPr>
          <p:cNvPr id="331" name="Biomass"/>
          <p:cNvSpPr/>
          <p:nvPr/>
        </p:nvSpPr>
        <p:spPr>
          <a:xfrm>
            <a:off x="1047426" y="11154896"/>
            <a:ext cx="3286695" cy="2005284"/>
          </a:xfrm>
          <a:prstGeom prst="rect">
            <a:avLst/>
          </a:prstGeom>
          <a:solidFill>
            <a:schemeClr val="accent3">
              <a:hueOff val="-274225"/>
              <a:satOff val="26768"/>
              <a:lumOff val="11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Biomass</a:t>
            </a:r>
          </a:p>
        </p:txBody>
      </p:sp>
      <p:sp>
        <p:nvSpPr>
          <p:cNvPr id="332" name="Light industry"/>
          <p:cNvSpPr txBox="1"/>
          <p:nvPr/>
        </p:nvSpPr>
        <p:spPr>
          <a:xfrm>
            <a:off x="19911345" y="1901695"/>
            <a:ext cx="3476372" cy="750440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Light industry</a:t>
            </a:r>
          </a:p>
        </p:txBody>
      </p:sp>
      <p:sp>
        <p:nvSpPr>
          <p:cNvPr id="333" name="Food"/>
          <p:cNvSpPr txBox="1"/>
          <p:nvPr/>
        </p:nvSpPr>
        <p:spPr>
          <a:xfrm>
            <a:off x="21021550" y="12319832"/>
            <a:ext cx="2430909" cy="750440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  Food</a:t>
            </a:r>
          </a:p>
        </p:txBody>
      </p:sp>
      <p:sp>
        <p:nvSpPr>
          <p:cNvPr id="334" name="Heavy transport"/>
          <p:cNvSpPr txBox="1"/>
          <p:nvPr/>
        </p:nvSpPr>
        <p:spPr>
          <a:xfrm>
            <a:off x="19405477" y="7630646"/>
            <a:ext cx="4023488" cy="750441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Heavy transport</a:t>
            </a:r>
          </a:p>
        </p:txBody>
      </p:sp>
      <p:sp>
        <p:nvSpPr>
          <p:cNvPr id="335" name="Shipping"/>
          <p:cNvSpPr txBox="1"/>
          <p:nvPr/>
        </p:nvSpPr>
        <p:spPr>
          <a:xfrm>
            <a:off x="21021550" y="10668949"/>
            <a:ext cx="2281048" cy="750441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Shipping</a:t>
            </a:r>
          </a:p>
        </p:txBody>
      </p:sp>
      <p:sp>
        <p:nvSpPr>
          <p:cNvPr id="336" name="Airplanes"/>
          <p:cNvSpPr txBox="1"/>
          <p:nvPr/>
        </p:nvSpPr>
        <p:spPr>
          <a:xfrm>
            <a:off x="20850797" y="9202425"/>
            <a:ext cx="2430908" cy="750440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Airplanes</a:t>
            </a:r>
          </a:p>
        </p:txBody>
      </p:sp>
      <p:sp>
        <p:nvSpPr>
          <p:cNvPr id="337" name="Line"/>
          <p:cNvSpPr/>
          <p:nvPr/>
        </p:nvSpPr>
        <p:spPr>
          <a:xfrm>
            <a:off x="4383524" y="12961490"/>
            <a:ext cx="1611355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8" name="400 GW"/>
          <p:cNvSpPr txBox="1"/>
          <p:nvPr/>
        </p:nvSpPr>
        <p:spPr>
          <a:xfrm>
            <a:off x="7115821" y="11338296"/>
            <a:ext cx="1638529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400 GW</a:t>
            </a:r>
          </a:p>
        </p:txBody>
      </p:sp>
      <p:sp>
        <p:nvSpPr>
          <p:cNvPr id="339" name="1700 GW"/>
          <p:cNvSpPr txBox="1"/>
          <p:nvPr/>
        </p:nvSpPr>
        <p:spPr>
          <a:xfrm>
            <a:off x="5480494" y="12381858"/>
            <a:ext cx="1864488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1700 GW</a:t>
            </a:r>
          </a:p>
        </p:txBody>
      </p:sp>
      <p:sp>
        <p:nvSpPr>
          <p:cNvPr id="340" name="Line"/>
          <p:cNvSpPr/>
          <p:nvPr/>
        </p:nvSpPr>
        <p:spPr>
          <a:xfrm flipV="1">
            <a:off x="4472492" y="9620826"/>
            <a:ext cx="4336561" cy="179504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1" name="400 GW"/>
          <p:cNvSpPr txBox="1"/>
          <p:nvPr/>
        </p:nvSpPr>
        <p:spPr>
          <a:xfrm>
            <a:off x="19223237" y="10745108"/>
            <a:ext cx="163853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400 GW</a:t>
            </a:r>
          </a:p>
        </p:txBody>
      </p:sp>
      <p:sp>
        <p:nvSpPr>
          <p:cNvPr id="342" name="200 GW"/>
          <p:cNvSpPr txBox="1"/>
          <p:nvPr/>
        </p:nvSpPr>
        <p:spPr>
          <a:xfrm>
            <a:off x="8914009" y="9152926"/>
            <a:ext cx="163853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200 GW</a:t>
            </a:r>
          </a:p>
        </p:txBody>
      </p:sp>
      <p:sp>
        <p:nvSpPr>
          <p:cNvPr id="343" name="Line"/>
          <p:cNvSpPr/>
          <p:nvPr/>
        </p:nvSpPr>
        <p:spPr>
          <a:xfrm>
            <a:off x="4692970" y="6922101"/>
            <a:ext cx="5668646" cy="17440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4" name="300 GW"/>
          <p:cNvSpPr txBox="1"/>
          <p:nvPr/>
        </p:nvSpPr>
        <p:spPr>
          <a:xfrm>
            <a:off x="9019057" y="7638043"/>
            <a:ext cx="1638530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300 GW</a:t>
            </a:r>
          </a:p>
        </p:txBody>
      </p:sp>
      <p:sp>
        <p:nvSpPr>
          <p:cNvPr id="345" name="Line"/>
          <p:cNvSpPr/>
          <p:nvPr/>
        </p:nvSpPr>
        <p:spPr>
          <a:xfrm>
            <a:off x="13495165" y="8576131"/>
            <a:ext cx="5395498" cy="8803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6" name="400 GW"/>
          <p:cNvSpPr txBox="1"/>
          <p:nvPr/>
        </p:nvSpPr>
        <p:spPr>
          <a:xfrm>
            <a:off x="18994493" y="9192709"/>
            <a:ext cx="163853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400 GW</a:t>
            </a:r>
          </a:p>
        </p:txBody>
      </p:sp>
      <p:sp>
        <p:nvSpPr>
          <p:cNvPr id="347" name="Heating"/>
          <p:cNvSpPr txBox="1"/>
          <p:nvPr/>
        </p:nvSpPr>
        <p:spPr>
          <a:xfrm>
            <a:off x="20874939" y="578393"/>
            <a:ext cx="2382621" cy="750440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Heating</a:t>
            </a:r>
          </a:p>
        </p:txBody>
      </p:sp>
      <p:sp>
        <p:nvSpPr>
          <p:cNvPr id="348" name="Heavy industry"/>
          <p:cNvSpPr txBox="1"/>
          <p:nvPr/>
        </p:nvSpPr>
        <p:spPr>
          <a:xfrm>
            <a:off x="19753612" y="4625464"/>
            <a:ext cx="3741040" cy="750441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Heavy industry</a:t>
            </a:r>
          </a:p>
        </p:txBody>
      </p:sp>
      <p:sp>
        <p:nvSpPr>
          <p:cNvPr id="349" name="Line"/>
          <p:cNvSpPr/>
          <p:nvPr/>
        </p:nvSpPr>
        <p:spPr>
          <a:xfrm>
            <a:off x="4809009" y="4603428"/>
            <a:ext cx="12745508" cy="4605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0" name="1800 GW"/>
          <p:cNvSpPr txBox="1"/>
          <p:nvPr/>
        </p:nvSpPr>
        <p:spPr>
          <a:xfrm>
            <a:off x="17630930" y="4699357"/>
            <a:ext cx="1864488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1800 GW</a:t>
            </a:r>
          </a:p>
        </p:txBody>
      </p:sp>
      <p:sp>
        <p:nvSpPr>
          <p:cNvPr id="351" name="Line"/>
          <p:cNvSpPr/>
          <p:nvPr/>
        </p:nvSpPr>
        <p:spPr>
          <a:xfrm flipV="1">
            <a:off x="4938052" y="2379795"/>
            <a:ext cx="13007814" cy="81432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2" name="300 GW"/>
          <p:cNvSpPr txBox="1"/>
          <p:nvPr/>
        </p:nvSpPr>
        <p:spPr>
          <a:xfrm>
            <a:off x="17331542" y="6185934"/>
            <a:ext cx="163853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300 GW</a:t>
            </a:r>
          </a:p>
        </p:txBody>
      </p:sp>
      <p:sp>
        <p:nvSpPr>
          <p:cNvPr id="353" name="2500 GW"/>
          <p:cNvSpPr txBox="1"/>
          <p:nvPr/>
        </p:nvSpPr>
        <p:spPr>
          <a:xfrm>
            <a:off x="18881514" y="710653"/>
            <a:ext cx="1864488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2500 GW</a:t>
            </a:r>
          </a:p>
        </p:txBody>
      </p:sp>
      <p:sp>
        <p:nvSpPr>
          <p:cNvPr id="354" name="Line"/>
          <p:cNvSpPr/>
          <p:nvPr/>
        </p:nvSpPr>
        <p:spPr>
          <a:xfrm>
            <a:off x="4672565" y="5365859"/>
            <a:ext cx="12917573" cy="242221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5" name="Line"/>
          <p:cNvSpPr/>
          <p:nvPr/>
        </p:nvSpPr>
        <p:spPr>
          <a:xfrm flipV="1">
            <a:off x="4877623" y="1132450"/>
            <a:ext cx="13868397" cy="164738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6" name="2700 GW"/>
          <p:cNvSpPr txBox="1"/>
          <p:nvPr/>
        </p:nvSpPr>
        <p:spPr>
          <a:xfrm>
            <a:off x="17991868" y="1982664"/>
            <a:ext cx="1864488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2700 GW</a:t>
            </a:r>
          </a:p>
        </p:txBody>
      </p:sp>
      <p:sp>
        <p:nvSpPr>
          <p:cNvPr id="357" name="Building ops"/>
          <p:cNvSpPr txBox="1"/>
          <p:nvPr/>
        </p:nvSpPr>
        <p:spPr>
          <a:xfrm>
            <a:off x="20304090" y="3225657"/>
            <a:ext cx="3164460" cy="750440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Building ops</a:t>
            </a:r>
          </a:p>
        </p:txBody>
      </p:sp>
      <p:sp>
        <p:nvSpPr>
          <p:cNvPr id="358" name="1700 GW"/>
          <p:cNvSpPr txBox="1"/>
          <p:nvPr/>
        </p:nvSpPr>
        <p:spPr>
          <a:xfrm>
            <a:off x="18195703" y="3325606"/>
            <a:ext cx="1864488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1700 GW</a:t>
            </a:r>
          </a:p>
        </p:txBody>
      </p:sp>
      <p:sp>
        <p:nvSpPr>
          <p:cNvPr id="359" name="Line"/>
          <p:cNvSpPr/>
          <p:nvPr/>
        </p:nvSpPr>
        <p:spPr>
          <a:xfrm flipV="1">
            <a:off x="4685321" y="3712590"/>
            <a:ext cx="13266482" cy="3807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0" name="Line"/>
          <p:cNvSpPr/>
          <p:nvPr/>
        </p:nvSpPr>
        <p:spPr>
          <a:xfrm>
            <a:off x="5007369" y="10336669"/>
            <a:ext cx="3475466" cy="3303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1" name="Line"/>
          <p:cNvSpPr/>
          <p:nvPr/>
        </p:nvSpPr>
        <p:spPr>
          <a:xfrm>
            <a:off x="13666601" y="10618367"/>
            <a:ext cx="5298963" cy="46284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2" name="Line"/>
          <p:cNvSpPr/>
          <p:nvPr/>
        </p:nvSpPr>
        <p:spPr>
          <a:xfrm flipH="1" flipV="1">
            <a:off x="13446436" y="10993091"/>
            <a:ext cx="7056444" cy="148357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3" name="intermediate…"/>
          <p:cNvSpPr/>
          <p:nvPr/>
        </p:nvSpPr>
        <p:spPr>
          <a:xfrm>
            <a:off x="5737987" y="2150579"/>
            <a:ext cx="3286694" cy="6381564"/>
          </a:xfrm>
          <a:prstGeom prst="rect">
            <a:avLst/>
          </a:prstGeom>
          <a:solidFill>
            <a:schemeClr val="accent2">
              <a:hueOff val="-85258"/>
              <a:satOff val="14347"/>
              <a:lumOff val="223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b="1" sz="4000">
                <a:solidFill>
                  <a:srgbClr val="000000"/>
                </a:solidFill>
              </a:defRPr>
            </a:pPr>
            <a:r>
              <a:rPr b="0"/>
              <a:t>intermediate</a:t>
            </a:r>
            <a:endParaRPr b="0"/>
          </a:p>
          <a:p>
            <a:pPr defTabSz="821531">
              <a:defRPr b="1" sz="4000">
                <a:solidFill>
                  <a:srgbClr val="000000"/>
                </a:solidFill>
              </a:defRPr>
            </a:pPr>
            <a:br/>
            <a:r>
              <a:t>Hydrogen</a:t>
            </a:r>
            <a:br/>
            <a:r>
              <a:t>3,000 GW</a:t>
            </a:r>
          </a:p>
        </p:txBody>
      </p:sp>
      <p:sp>
        <p:nvSpPr>
          <p:cNvPr id="364" name="300 GW"/>
          <p:cNvSpPr txBox="1"/>
          <p:nvPr/>
        </p:nvSpPr>
        <p:spPr>
          <a:xfrm>
            <a:off x="18994493" y="11631419"/>
            <a:ext cx="163853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300 GW</a:t>
            </a:r>
          </a:p>
        </p:txBody>
      </p:sp>
      <p:sp>
        <p:nvSpPr>
          <p:cNvPr id="365" name="Ammonia 700 GW"/>
          <p:cNvSpPr/>
          <p:nvPr/>
        </p:nvSpPr>
        <p:spPr>
          <a:xfrm>
            <a:off x="10676038" y="9887439"/>
            <a:ext cx="2731722" cy="2313462"/>
          </a:xfrm>
          <a:prstGeom prst="rect">
            <a:avLst/>
          </a:prstGeom>
          <a:solidFill>
            <a:schemeClr val="accent4">
              <a:hueOff val="-858837"/>
              <a:lumOff val="-979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b="1" sz="4000">
                <a:solidFill>
                  <a:srgbClr val="000000"/>
                </a:solidFill>
              </a:defRPr>
            </a:pPr>
            <a:r>
              <a:t>Ammonia</a:t>
            </a:r>
            <a:br/>
            <a:r>
              <a:t>700 GW</a:t>
            </a:r>
          </a:p>
        </p:txBody>
      </p:sp>
      <p:sp>
        <p:nvSpPr>
          <p:cNvPr id="366" name="800 GW"/>
          <p:cNvSpPr txBox="1"/>
          <p:nvPr/>
        </p:nvSpPr>
        <p:spPr>
          <a:xfrm>
            <a:off x="8760171" y="10387288"/>
            <a:ext cx="1638530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800 GW</a:t>
            </a:r>
          </a:p>
        </p:txBody>
      </p:sp>
      <p:sp>
        <p:nvSpPr>
          <p:cNvPr id="367" name="Electric vehicles"/>
          <p:cNvSpPr txBox="1"/>
          <p:nvPr/>
        </p:nvSpPr>
        <p:spPr>
          <a:xfrm>
            <a:off x="19351021" y="6058868"/>
            <a:ext cx="4114420" cy="750440"/>
          </a:xfrm>
          <a:prstGeom prst="rect">
            <a:avLst/>
          </a:prstGeom>
          <a:solidFill>
            <a:srgbClr val="FF8DC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b="1" sz="4000">
                <a:solidFill>
                  <a:srgbClr val="000000"/>
                </a:solidFill>
              </a:defRPr>
            </a:lvl1pPr>
          </a:lstStyle>
          <a:p>
            <a:pPr/>
            <a:r>
              <a:t>Electric vehicles</a:t>
            </a:r>
          </a:p>
        </p:txBody>
      </p:sp>
      <p:sp>
        <p:nvSpPr>
          <p:cNvPr id="368" name="1600 GW"/>
          <p:cNvSpPr txBox="1"/>
          <p:nvPr/>
        </p:nvSpPr>
        <p:spPr>
          <a:xfrm>
            <a:off x="17485999" y="7638043"/>
            <a:ext cx="1864488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</a:defRPr>
            </a:lvl1pPr>
          </a:lstStyle>
          <a:p>
            <a:pPr/>
            <a:r>
              <a:t>1600 GW</a:t>
            </a:r>
          </a:p>
        </p:txBody>
      </p:sp>
      <p:sp>
        <p:nvSpPr>
          <p:cNvPr id="370" name="Connection Line"/>
          <p:cNvSpPr/>
          <p:nvPr/>
        </p:nvSpPr>
        <p:spPr>
          <a:xfrm>
            <a:off x="4654382" y="10803697"/>
            <a:ext cx="15772424" cy="1916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89" fill="norm" stroke="1" extrusionOk="0">
                <a:moveTo>
                  <a:pt x="21600" y="20714"/>
                </a:moveTo>
                <a:cubicBezTo>
                  <a:pt x="9942" y="21600"/>
                  <a:pt x="2742" y="14695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rimary-energy-consumption-by-source.png" descr="primary-energy-consumption-by-source.png"/>
          <p:cNvPicPr>
            <a:picLocks noChangeAspect="1"/>
          </p:cNvPicPr>
          <p:nvPr/>
        </p:nvPicPr>
        <p:blipFill>
          <a:blip r:embed="rId3">
            <a:extLst/>
          </a:blip>
          <a:srcRect l="0" t="7096" r="0" b="1253"/>
          <a:stretch>
            <a:fillRect/>
          </a:stretch>
        </p:blipFill>
        <p:spPr>
          <a:xfrm>
            <a:off x="559" y="1283055"/>
            <a:ext cx="19431001" cy="1257074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https://ourworldindata.org/grapher/primary-energy-consumption-by-source?year=latest&amp;time=1965..2019"/>
          <p:cNvSpPr txBox="1"/>
          <p:nvPr/>
        </p:nvSpPr>
        <p:spPr>
          <a:xfrm>
            <a:off x="11659461" y="13298921"/>
            <a:ext cx="13205618" cy="440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821531">
              <a:defRPr sz="2000">
                <a:solidFill>
                  <a:srgbClr val="000000"/>
                </a:solidFill>
              </a:defRPr>
            </a:lvl1pPr>
          </a:lstStyle>
          <a:p>
            <a:pPr/>
            <a:r>
              <a:t>https://ourworldindata.org/grapher/primary-energy-consumption-by-source?year=latest&amp;time=1965..2019</a:t>
            </a:r>
          </a:p>
        </p:txBody>
      </p:sp>
      <p:sp>
        <p:nvSpPr>
          <p:cNvPr id="181" name="Rectangle"/>
          <p:cNvSpPr/>
          <p:nvPr/>
        </p:nvSpPr>
        <p:spPr>
          <a:xfrm>
            <a:off x="17510235" y="392446"/>
            <a:ext cx="2235207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2" name="Oil 53,620 TWh/year…"/>
          <p:cNvSpPr txBox="1"/>
          <p:nvPr/>
        </p:nvSpPr>
        <p:spPr>
          <a:xfrm>
            <a:off x="17412858" y="1135361"/>
            <a:ext cx="6970582" cy="1824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821531">
              <a:defRPr sz="5500">
                <a:solidFill>
                  <a:srgbClr val="000000"/>
                </a:solidFill>
              </a:defRPr>
            </a:pPr>
            <a:r>
              <a:t>Oil 53,620 TWh/year </a:t>
            </a:r>
          </a:p>
          <a:p>
            <a:pPr algn="l" defTabSz="821531">
              <a:defRPr sz="5500">
                <a:solidFill>
                  <a:srgbClr val="000000"/>
                </a:solidFill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6,200 GW(t)</a:t>
            </a:r>
          </a:p>
        </p:txBody>
      </p:sp>
      <p:sp>
        <p:nvSpPr>
          <p:cNvPr id="183" name="5,000 GW(t)"/>
          <p:cNvSpPr txBox="1"/>
          <p:nvPr/>
        </p:nvSpPr>
        <p:spPr>
          <a:xfrm>
            <a:off x="17510337" y="3505587"/>
            <a:ext cx="3946335" cy="98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b="1" sz="5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5,000 GW(t)</a:t>
            </a:r>
          </a:p>
        </p:txBody>
      </p:sp>
      <p:sp>
        <p:nvSpPr>
          <p:cNvPr id="184" name="4,500 GW(t)"/>
          <p:cNvSpPr txBox="1"/>
          <p:nvPr/>
        </p:nvSpPr>
        <p:spPr>
          <a:xfrm>
            <a:off x="17510337" y="4463284"/>
            <a:ext cx="3946335" cy="98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b="1" sz="5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4,500 GW(t)</a:t>
            </a:r>
          </a:p>
        </p:txBody>
      </p:sp>
      <p:sp>
        <p:nvSpPr>
          <p:cNvPr id="185" name="480…"/>
          <p:cNvSpPr txBox="1"/>
          <p:nvPr/>
        </p:nvSpPr>
        <p:spPr>
          <a:xfrm>
            <a:off x="19665339" y="9894922"/>
            <a:ext cx="706349" cy="216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 defTabSz="821531">
              <a:defRPr sz="2600">
                <a:solidFill>
                  <a:srgbClr val="000000"/>
                </a:solidFill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480</a:t>
            </a:r>
            <a:endParaRPr b="1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algn="l" defTabSz="821531">
              <a:defRPr sz="2600">
                <a:solidFill>
                  <a:srgbClr val="000000"/>
                </a:solidFill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320</a:t>
            </a:r>
            <a:endParaRPr b="1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algn="l" defTabSz="821531">
              <a:defRPr sz="2600">
                <a:solidFill>
                  <a:srgbClr val="000000"/>
                </a:solidFill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160</a:t>
            </a:r>
            <a:endParaRPr b="1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algn="l" defTabSz="821531">
              <a:defRPr sz="2600">
                <a:solidFill>
                  <a:srgbClr val="000000"/>
                </a:solidFill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 80</a:t>
            </a:r>
            <a:endParaRPr b="1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algn="l" defTabSz="821531">
              <a:defRPr sz="2600">
                <a:solidFill>
                  <a:srgbClr val="000000"/>
                </a:solidFill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 70</a:t>
            </a:r>
          </a:p>
        </p:txBody>
      </p:sp>
      <p:sp>
        <p:nvSpPr>
          <p:cNvPr id="186" name="GW(e)"/>
          <p:cNvSpPr txBox="1"/>
          <p:nvPr/>
        </p:nvSpPr>
        <p:spPr>
          <a:xfrm>
            <a:off x="21370264" y="10583853"/>
            <a:ext cx="1722337" cy="787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b="1" sz="4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GW(e)</a:t>
            </a:r>
          </a:p>
        </p:txBody>
      </p:sp>
      <p:sp>
        <p:nvSpPr>
          <p:cNvPr id="187" name="Global power sources"/>
          <p:cNvSpPr txBox="1"/>
          <p:nvPr/>
        </p:nvSpPr>
        <p:spPr>
          <a:xfrm>
            <a:off x="237000" y="97287"/>
            <a:ext cx="23177916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Global power sources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Fission is in Fashion"/>
          <p:cNvSpPr txBox="1"/>
          <p:nvPr/>
        </p:nvSpPr>
        <p:spPr>
          <a:xfrm>
            <a:off x="801718" y="11458772"/>
            <a:ext cx="923226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sz="8300">
                <a:solidFill>
                  <a:srgbClr val="000000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/>
            <a:r>
              <a:t>Fission is in Fashion</a:t>
            </a:r>
          </a:p>
        </p:txBody>
      </p:sp>
      <p:pic>
        <p:nvPicPr>
          <p:cNvPr id="3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2563" y="2827721"/>
            <a:ext cx="7020485" cy="8060558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6 Global power"/>
          <p:cNvSpPr txBox="1"/>
          <p:nvPr/>
        </p:nvSpPr>
        <p:spPr>
          <a:xfrm>
            <a:off x="603041" y="233612"/>
            <a:ext cx="23177917" cy="106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4500"/>
              </a:spcBef>
              <a:defRPr b="1" sz="6400">
                <a:solidFill>
                  <a:srgbClr val="000000"/>
                </a:solidFill>
              </a:defRPr>
            </a:lvl1pPr>
          </a:lstStyle>
          <a:p>
            <a:pPr/>
            <a:r>
              <a:t>6 Global power</a:t>
            </a:r>
          </a:p>
        </p:txBody>
      </p:sp>
      <p:sp>
        <p:nvSpPr>
          <p:cNvPr id="375" name="Thermal power: 19,000 GW…"/>
          <p:cNvSpPr txBox="1"/>
          <p:nvPr/>
        </p:nvSpPr>
        <p:spPr>
          <a:xfrm>
            <a:off x="11622913" y="1104817"/>
            <a:ext cx="12105741" cy="11233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Thermal power: 19,000 GW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Electric power: 3,000 GW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Developing demand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CO2 emissions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Electrify everything: 12,000 GWe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IEA: biofuels, carbon capture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Hydrogen, synfuels</a:t>
            </a:r>
          </a:p>
          <a:p>
            <a:pPr algn="l">
              <a:lnSpc>
                <a:spcPct val="90000"/>
              </a:lnSpc>
              <a:spcBef>
                <a:spcPts val="4500"/>
              </a:spcBef>
              <a:defRPr sz="6400">
                <a:solidFill>
                  <a:srgbClr val="000000"/>
                </a:solidFill>
              </a:defRPr>
            </a:pPr>
            <a:r>
              <a:t>Sector power use vision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417" y="1945929"/>
            <a:ext cx="32021895" cy="11918464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Handy math trick from Google:"/>
          <p:cNvSpPr txBox="1"/>
          <p:nvPr/>
        </p:nvSpPr>
        <p:spPr>
          <a:xfrm>
            <a:off x="844822" y="478241"/>
            <a:ext cx="16522828" cy="1482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b="1" sz="8800">
                <a:solidFill>
                  <a:srgbClr val="000000"/>
                </a:solidFill>
              </a:defRPr>
            </a:lvl1pPr>
          </a:lstStyle>
          <a:p>
            <a:pPr/>
            <a:r>
              <a:t>Handy math trick from Google: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15674" r="0" b="0"/>
          <a:stretch>
            <a:fillRect/>
          </a:stretch>
        </p:blipFill>
        <p:spPr>
          <a:xfrm>
            <a:off x="1796642" y="3456608"/>
            <a:ext cx="22322150" cy="993544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180 quadrillion BTU/year ~…"/>
          <p:cNvSpPr txBox="1"/>
          <p:nvPr/>
        </p:nvSpPr>
        <p:spPr>
          <a:xfrm>
            <a:off x="2030749" y="1548758"/>
            <a:ext cx="8781810" cy="175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sz="5300">
                <a:solidFill>
                  <a:srgbClr val="000000"/>
                </a:solidFill>
              </a:defRPr>
            </a:pPr>
            <a:r>
              <a:t>180 quadrillion BTU/year ~ </a:t>
            </a:r>
          </a:p>
          <a:p>
            <a:pPr algn="l">
              <a:defRPr b="1" sz="5300">
                <a:solidFill>
                  <a:srgbClr val="000000"/>
                </a:solidFill>
              </a:defRPr>
            </a:pPr>
            <a:r>
              <a:t>6,000 GW(t)</a:t>
            </a:r>
          </a:p>
        </p:txBody>
      </p:sp>
      <p:sp>
        <p:nvSpPr>
          <p:cNvPr id="196" name="270 quadrillion BTU/year ~…"/>
          <p:cNvSpPr txBox="1"/>
          <p:nvPr/>
        </p:nvSpPr>
        <p:spPr>
          <a:xfrm>
            <a:off x="13313298" y="1548758"/>
            <a:ext cx="8781810" cy="175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sz="5300">
                <a:solidFill>
                  <a:srgbClr val="000000"/>
                </a:solidFill>
              </a:defRPr>
            </a:pPr>
            <a:r>
              <a:t>270 quadrillion BTU/year ~ </a:t>
            </a:r>
          </a:p>
          <a:p>
            <a:pPr algn="l">
              <a:defRPr b="1" sz="5300">
                <a:solidFill>
                  <a:srgbClr val="000000"/>
                </a:solidFill>
              </a:defRPr>
            </a:pPr>
            <a:r>
              <a:t>9,000 GW (t)</a:t>
            </a:r>
          </a:p>
        </p:txBody>
      </p:sp>
      <p:sp>
        <p:nvSpPr>
          <p:cNvPr id="197" name="https://www.eia.gov/outlooks/ieo/pdf/ieo2019.pdf"/>
          <p:cNvSpPr txBox="1"/>
          <p:nvPr/>
        </p:nvSpPr>
        <p:spPr>
          <a:xfrm>
            <a:off x="17337560" y="13254111"/>
            <a:ext cx="689305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https://www.eia.gov/outlooks/ieo/pdf/ieo2019.pdf</a:t>
            </a:r>
          </a:p>
        </p:txBody>
      </p:sp>
      <p:sp>
        <p:nvSpPr>
          <p:cNvPr id="198" name="OECD energy                              non-OECD energy"/>
          <p:cNvSpPr txBox="1"/>
          <p:nvPr/>
        </p:nvSpPr>
        <p:spPr>
          <a:xfrm>
            <a:off x="2071412" y="507087"/>
            <a:ext cx="17929861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sz="6000">
                <a:solidFill>
                  <a:srgbClr val="000000"/>
                </a:solidFill>
              </a:defRPr>
            </a:pPr>
            <a:r>
              <a:rPr u="sng"/>
              <a:t>OECD energy</a:t>
            </a:r>
            <a:r>
              <a:t>                              </a:t>
            </a:r>
            <a:r>
              <a:rPr u="sng"/>
              <a:t>non-OECD energy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343" y="2148989"/>
            <a:ext cx="23809315" cy="1134679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https://www.eia.gov/outlooks/ieo/pdf/ieo2019.pdf"/>
          <p:cNvSpPr txBox="1"/>
          <p:nvPr/>
        </p:nvSpPr>
        <p:spPr>
          <a:xfrm>
            <a:off x="16955242" y="13142462"/>
            <a:ext cx="689305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https://www.eia.gov/outlooks/ieo/pdf/ieo2019.pdf</a:t>
            </a:r>
          </a:p>
        </p:txBody>
      </p:sp>
      <p:sp>
        <p:nvSpPr>
          <p:cNvPr id="202" name="Global electricity use ~3,000 GW(e)."/>
          <p:cNvSpPr txBox="1"/>
          <p:nvPr/>
        </p:nvSpPr>
        <p:spPr>
          <a:xfrm>
            <a:off x="489484" y="124778"/>
            <a:ext cx="12929617" cy="101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sz="6000">
                <a:solidFill>
                  <a:srgbClr val="000000"/>
                </a:solidFill>
              </a:defRPr>
            </a:pPr>
            <a:r>
              <a:t>Global </a:t>
            </a:r>
            <a:r>
              <a:rPr u="sng"/>
              <a:t>electricity</a:t>
            </a:r>
            <a:r>
              <a:t> use ~3,000 GW(e).</a:t>
            </a:r>
          </a:p>
        </p:txBody>
      </p:sp>
      <p:sp>
        <p:nvSpPr>
          <p:cNvPr id="203" name="by economic class"/>
          <p:cNvSpPr txBox="1"/>
          <p:nvPr/>
        </p:nvSpPr>
        <p:spPr>
          <a:xfrm>
            <a:off x="570736" y="1212499"/>
            <a:ext cx="6870955" cy="101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1" sz="6000" u="sng">
                <a:solidFill>
                  <a:srgbClr val="000000"/>
                </a:solidFill>
              </a:defRPr>
            </a:lvl1pPr>
          </a:lstStyle>
          <a:p>
            <a:pPr/>
            <a:r>
              <a:t>by economic class</a:t>
            </a:r>
          </a:p>
        </p:txBody>
      </p:sp>
      <p:sp>
        <p:nvSpPr>
          <p:cNvPr id="204" name="by use"/>
          <p:cNvSpPr txBox="1"/>
          <p:nvPr/>
        </p:nvSpPr>
        <p:spPr>
          <a:xfrm>
            <a:off x="12729616" y="1212499"/>
            <a:ext cx="2485645" cy="101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b="1" sz="6000" u="sng">
                <a:solidFill>
                  <a:srgbClr val="000000"/>
                </a:solidFill>
              </a:defRPr>
            </a:lvl1pPr>
          </a:lstStyle>
          <a:p>
            <a:pPr/>
            <a:r>
              <a:t>by use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9463"/>
          <a:stretch>
            <a:fillRect/>
          </a:stretch>
        </p:blipFill>
        <p:spPr>
          <a:xfrm>
            <a:off x="3822436" y="1275965"/>
            <a:ext cx="19883291" cy="1240911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IEA World thermal power (Mtoe/year)   Gigawatts"/>
          <p:cNvSpPr txBox="1"/>
          <p:nvPr/>
        </p:nvSpPr>
        <p:spPr>
          <a:xfrm>
            <a:off x="860333" y="-33162"/>
            <a:ext cx="23637699" cy="1205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1" sz="7300">
                <a:solidFill>
                  <a:srgbClr val="000000"/>
                </a:solidFill>
              </a:defRPr>
            </a:pPr>
            <a:r>
              <a:t>IEA World thermal power (Mtoe/year)  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Gigawatts</a:t>
            </a:r>
          </a:p>
        </p:txBody>
      </p:sp>
      <p:sp>
        <p:nvSpPr>
          <p:cNvPr id="208" name="13,800"/>
          <p:cNvSpPr txBox="1"/>
          <p:nvPr/>
        </p:nvSpPr>
        <p:spPr>
          <a:xfrm>
            <a:off x="13563273" y="6097269"/>
            <a:ext cx="174543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13,800</a:t>
            </a:r>
          </a:p>
        </p:txBody>
      </p:sp>
      <p:sp>
        <p:nvSpPr>
          <p:cNvPr id="209" name="2,600"/>
          <p:cNvSpPr txBox="1"/>
          <p:nvPr/>
        </p:nvSpPr>
        <p:spPr>
          <a:xfrm>
            <a:off x="13637415" y="8621127"/>
            <a:ext cx="1597153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 2,600</a:t>
            </a:r>
          </a:p>
        </p:txBody>
      </p:sp>
      <p:sp>
        <p:nvSpPr>
          <p:cNvPr id="210" name="6,000"/>
          <p:cNvSpPr txBox="1"/>
          <p:nvPr/>
        </p:nvSpPr>
        <p:spPr>
          <a:xfrm>
            <a:off x="19735243" y="8621127"/>
            <a:ext cx="1448868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6,000</a:t>
            </a:r>
          </a:p>
        </p:txBody>
      </p:sp>
      <p:sp>
        <p:nvSpPr>
          <p:cNvPr id="211" name="1,400"/>
          <p:cNvSpPr txBox="1"/>
          <p:nvPr/>
        </p:nvSpPr>
        <p:spPr>
          <a:xfrm>
            <a:off x="13637415" y="11144985"/>
            <a:ext cx="1597153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 1,400</a:t>
            </a:r>
          </a:p>
        </p:txBody>
      </p:sp>
      <p:sp>
        <p:nvSpPr>
          <p:cNvPr id="212" name="1,700"/>
          <p:cNvSpPr txBox="1"/>
          <p:nvPr/>
        </p:nvSpPr>
        <p:spPr>
          <a:xfrm>
            <a:off x="19592804" y="11144985"/>
            <a:ext cx="1597153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 1,700</a:t>
            </a:r>
          </a:p>
        </p:txBody>
      </p:sp>
      <p:sp>
        <p:nvSpPr>
          <p:cNvPr id="213" name="12,600"/>
          <p:cNvSpPr txBox="1"/>
          <p:nvPr/>
        </p:nvSpPr>
        <p:spPr>
          <a:xfrm>
            <a:off x="19521766" y="6097269"/>
            <a:ext cx="174543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12,600</a:t>
            </a:r>
          </a:p>
        </p:txBody>
      </p:sp>
      <p:sp>
        <p:nvSpPr>
          <p:cNvPr id="214" name="uses"/>
          <p:cNvSpPr txBox="1"/>
          <p:nvPr/>
        </p:nvSpPr>
        <p:spPr>
          <a:xfrm>
            <a:off x="1323976" y="4383461"/>
            <a:ext cx="1878864" cy="103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6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uses</a:t>
            </a:r>
          </a:p>
        </p:txBody>
      </p:sp>
      <p:sp>
        <p:nvSpPr>
          <p:cNvPr id="215" name="sources"/>
          <p:cNvSpPr txBox="1"/>
          <p:nvPr/>
        </p:nvSpPr>
        <p:spPr>
          <a:xfrm>
            <a:off x="158362" y="8715236"/>
            <a:ext cx="3104059" cy="103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6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sources</a:t>
            </a:r>
          </a:p>
        </p:txBody>
      </p:sp>
      <p:sp>
        <p:nvSpPr>
          <p:cNvPr id="216" name="19,000"/>
          <p:cNvSpPr txBox="1"/>
          <p:nvPr/>
        </p:nvSpPr>
        <p:spPr>
          <a:xfrm>
            <a:off x="22630127" y="6071869"/>
            <a:ext cx="174543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19,000</a:t>
            </a:r>
          </a:p>
        </p:txBody>
      </p:sp>
      <p:sp>
        <p:nvSpPr>
          <p:cNvPr id="217" name="https://webstore.iea.org/download/direct/4165"/>
          <p:cNvSpPr txBox="1"/>
          <p:nvPr/>
        </p:nvSpPr>
        <p:spPr>
          <a:xfrm>
            <a:off x="390145" y="12429780"/>
            <a:ext cx="3404458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https://webstore.iea.org/download/direct/4165</a:t>
            </a:r>
          </a:p>
        </p:txBody>
      </p:sp>
      <p:sp>
        <p:nvSpPr>
          <p:cNvPr id="218" name="Line"/>
          <p:cNvSpPr/>
          <p:nvPr/>
        </p:nvSpPr>
        <p:spPr>
          <a:xfrm flipV="1">
            <a:off x="3512638" y="3766230"/>
            <a:ext cx="1" cy="2265723"/>
          </a:xfrm>
          <a:prstGeom prst="line">
            <a:avLst/>
          </a:prstGeom>
          <a:ln w="190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9" name="Line"/>
          <p:cNvSpPr/>
          <p:nvPr/>
        </p:nvSpPr>
        <p:spPr>
          <a:xfrm flipV="1">
            <a:off x="3512637" y="7016504"/>
            <a:ext cx="1" cy="5807093"/>
          </a:xfrm>
          <a:prstGeom prst="line">
            <a:avLst/>
          </a:prstGeom>
          <a:ln w="190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0" name="4,400"/>
          <p:cNvSpPr txBox="1"/>
          <p:nvPr/>
        </p:nvSpPr>
        <p:spPr>
          <a:xfrm>
            <a:off x="13711558" y="3573410"/>
            <a:ext cx="1448868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4,400</a:t>
            </a:r>
          </a:p>
        </p:txBody>
      </p:sp>
      <p:sp>
        <p:nvSpPr>
          <p:cNvPr id="221" name="3,800"/>
          <p:cNvSpPr txBox="1"/>
          <p:nvPr/>
        </p:nvSpPr>
        <p:spPr>
          <a:xfrm>
            <a:off x="13711558" y="4203645"/>
            <a:ext cx="1448868" cy="73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3,800</a:t>
            </a:r>
          </a:p>
        </p:txBody>
      </p:sp>
      <p:sp>
        <p:nvSpPr>
          <p:cNvPr id="222" name="4,100"/>
          <p:cNvSpPr txBox="1"/>
          <p:nvPr/>
        </p:nvSpPr>
        <p:spPr>
          <a:xfrm>
            <a:off x="13711558" y="4835339"/>
            <a:ext cx="1448868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4,100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4187" y="2799486"/>
            <a:ext cx="18136346" cy="10699758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IEA: China, US, EU, and India emit most of  the 32 Gt-CO2/year from fuel consumption."/>
          <p:cNvSpPr txBox="1"/>
          <p:nvPr/>
        </p:nvSpPr>
        <p:spPr>
          <a:xfrm>
            <a:off x="482944" y="158119"/>
            <a:ext cx="17328414" cy="2109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sz="6600">
                <a:solidFill>
                  <a:srgbClr val="000000"/>
                </a:solidFill>
              </a:defRPr>
            </a:pPr>
            <a:r>
              <a:t>IEA: China, US, EU, and India emit most of </a:t>
            </a:r>
            <a:br/>
            <a:r>
              <a:t>the 32 Gt-CO2/year from fuel consumption.</a:t>
            </a:r>
          </a:p>
        </p:txBody>
      </p:sp>
      <p:sp>
        <p:nvSpPr>
          <p:cNvPr id="226" name="https://www.iea.org/reports/co2-emissions-from-fuel-combustion-overview"/>
          <p:cNvSpPr txBox="1"/>
          <p:nvPr/>
        </p:nvSpPr>
        <p:spPr>
          <a:xfrm>
            <a:off x="19410931" y="12465432"/>
            <a:ext cx="5279581" cy="119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/>
          </a:lstStyle>
          <a:p>
            <a:pPr/>
            <a:r>
              <a:t>https://www.iea.org/reports/co2-emissions-from-fuel-combustion-overview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F3.large.jpg" descr="F3.large.jpg"/>
          <p:cNvPicPr>
            <a:picLocks noChangeAspect="1"/>
          </p:cNvPicPr>
          <p:nvPr/>
        </p:nvPicPr>
        <p:blipFill>
          <a:blip r:embed="rId2">
            <a:extLst/>
          </a:blip>
          <a:srcRect l="0" t="0" r="36430" b="13641"/>
          <a:stretch>
            <a:fillRect/>
          </a:stretch>
        </p:blipFill>
        <p:spPr>
          <a:xfrm>
            <a:off x="9157299" y="168765"/>
            <a:ext cx="15019658" cy="1305539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Emissions…"/>
          <p:cNvSpPr txBox="1"/>
          <p:nvPr/>
        </p:nvSpPr>
        <p:spPr>
          <a:xfrm>
            <a:off x="1184878" y="950652"/>
            <a:ext cx="8391348" cy="5216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b="1" sz="8200">
                <a:solidFill>
                  <a:srgbClr val="000000"/>
                </a:solidFill>
              </a:defRPr>
            </a:pPr>
            <a:r>
              <a:t>Emissions </a:t>
            </a:r>
          </a:p>
          <a:p>
            <a:pPr algn="l">
              <a:defRPr b="1" sz="8200">
                <a:solidFill>
                  <a:srgbClr val="000000"/>
                </a:solidFill>
              </a:defRPr>
            </a:pPr>
            <a:r>
              <a:t>23 Gt CO2 (2014)</a:t>
            </a:r>
          </a:p>
          <a:p>
            <a:pPr algn="l">
              <a:defRPr b="1" sz="8200">
                <a:solidFill>
                  <a:srgbClr val="000000"/>
                </a:solidFill>
              </a:defRPr>
            </a:pPr>
          </a:p>
          <a:p>
            <a:pPr algn="l">
              <a:defRPr sz="4400">
                <a:solidFill>
                  <a:srgbClr val="000000"/>
                </a:solidFill>
              </a:defRPr>
            </a:pPr>
            <a:r>
              <a:t>excluding agriculture,</a:t>
            </a:r>
          </a:p>
          <a:p>
            <a:pPr algn="l">
              <a:defRPr sz="4400">
                <a:solidFill>
                  <a:srgbClr val="000000"/>
                </a:solidFill>
              </a:defRPr>
            </a:pPr>
            <a:r>
              <a:t>land use changes, waste</a:t>
            </a:r>
          </a:p>
        </p:txBody>
      </p:sp>
      <p:sp>
        <p:nvSpPr>
          <p:cNvPr id="230" name="https://science.sciencemag.org/content/360/6396/eaas9793"/>
          <p:cNvSpPr txBox="1"/>
          <p:nvPr/>
        </p:nvSpPr>
        <p:spPr>
          <a:xfrm>
            <a:off x="15884332" y="13193606"/>
            <a:ext cx="834298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https://science.sciencemag.org/content/360/6396/eaas9793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