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https://www.scientificamerican.com/article/climate-pledges-will-fall-short-of-needed-2-degree-c-limit/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https://www.eenews.net/special_reports/global_climate_debate/stories/1060045212/print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http://wedocs.unep.org/bitstream/handle/20.500.11822/10572/EGR_Executive%20_summary_EN.pdf?sequence=1&amp;isAllowed=y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hape 3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https://www.ingaa.org/File.aspx?id=30374&amp;v=b0798882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hape 3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Wind does decrease CO2 with hydro backup that can be controlled – not run of the river.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Thee are TWO kinds of NG turbines.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hape 3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Wind does decrease CO2 with hydro backup that can be controlled – not run of the river.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Thee are TWO kinds of NG turbines.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ctr" defTabSz="1219200">
              <a:lnSpc>
                <a:spcPct val="100000"/>
              </a:lnSpc>
              <a:defRPr b="0" spc="0" sz="1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 lIns="121919" tIns="121919" rIns="121919" bIns="121919"/>
          <a:lstStyle>
            <a:lvl1pPr marL="900112" indent="-900112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marL="1314450" indent="-8572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2pPr>
            <a:lvl3pPr marL="1714500" indent="-80010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3pPr>
            <a:lvl4pPr marL="23317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4pPr>
            <a:lvl5pPr marL="27889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8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2482016" y="12720959"/>
            <a:ext cx="682784" cy="71374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b="0" spc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400">
              <a:lnSpc>
                <a:spcPct val="100000"/>
              </a:lnSpc>
              <a:defRPr b="0" spc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hyperlink" Target="http://ISO-NE.com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png"/><Relationship Id="rId3" Type="http://schemas.openxmlformats.org/officeDocument/2006/relationships/hyperlink" Target="https://www.lazard.com/perspective/lcoe2020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en.wikipedia.org/wiki/Deepwater_Wind" TargetMode="External"/><Relationship Id="rId3" Type="http://schemas.openxmlformats.org/officeDocument/2006/relationships/hyperlink" Target="https://en.wikipedia.org/wiki/Block_Island" TargetMode="External"/><Relationship Id="rId4" Type="http://schemas.openxmlformats.org/officeDocument/2006/relationships/hyperlink" Target="https://en.wikipedia.org/wiki/National_Grid_USA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electrek.co/2021/07/26/tesla-reveals-megapack-prices/" TargetMode="External"/><Relationship Id="rId3" Type="http://schemas.openxmlformats.org/officeDocument/2006/relationships/hyperlink" Target="https://www.tesla.com/megapack/design" TargetMode="External"/><Relationship Id="rId4" Type="http://schemas.openxmlformats.org/officeDocument/2006/relationships/image" Target="../media/image2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tif"/><Relationship Id="rId3" Type="http://schemas.openxmlformats.org/officeDocument/2006/relationships/hyperlink" Target="https://www.tesla.com/megapack/design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tesla.com/megapack/design" TargetMode="External"/><Relationship Id="rId3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econstor.eu/handle/10419/236723" TargetMode="External"/><Relationship Id="rId3" Type="http://schemas.openxmlformats.org/officeDocument/2006/relationships/image" Target="../media/image3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upload.wikimedia.org/wikipedia/commons/f/ff/Wind_turbine_blade_transport_I-35.jpg" TargetMode="External"/><Relationship Id="rId3" Type="http://schemas.openxmlformats.org/officeDocument/2006/relationships/hyperlink" Target="https://www.worldsteel.org/dms/internetDocumentList/bookshop/worldsteel-wind-turbines-web/document/Steel%20solutions%20in%20the%20green%20economy:%20Wind%20turbines.pdf" TargetMode="External"/><Relationship Id="rId4" Type="http://schemas.openxmlformats.org/officeDocument/2006/relationships/hyperlink" Target="http://www.hydratech-industries.com/En-US/Products/Wind%20Power/SitePages/Home.aspx" TargetMode="External"/><Relationship Id="rId5" Type="http://schemas.openxmlformats.org/officeDocument/2006/relationships/image" Target="../media/image11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Relationship Id="rId4" Type="http://schemas.openxmlformats.org/officeDocument/2006/relationships/image" Target="../media/image14.t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Relationship Id="rId3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5 Wind and solar power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5 Wind and solar power</a:t>
            </a:r>
          </a:p>
        </p:txBody>
      </p:sp>
      <p:sp>
        <p:nvSpPr>
          <p:cNvPr id="199" name="CO2 quantities…"/>
          <p:cNvSpPr txBox="1"/>
          <p:nvPr/>
        </p:nvSpPr>
        <p:spPr>
          <a:xfrm>
            <a:off x="11845105" y="514086"/>
            <a:ext cx="11814151" cy="12687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CO2 quantities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Cubic mile of oil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Wind and solar costs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Capacity factor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Natural gas dependency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Intermittency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Materials mining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$ trillions per year?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525" y="4374478"/>
            <a:ext cx="11976101" cy="817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9048" y="4320875"/>
            <a:ext cx="13634858" cy="821859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New England electricity generation 7/8/20"/>
          <p:cNvSpPr txBox="1"/>
          <p:nvPr/>
        </p:nvSpPr>
        <p:spPr>
          <a:xfrm>
            <a:off x="611530" y="504828"/>
            <a:ext cx="23160940" cy="1531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9100">
                <a:solidFill>
                  <a:srgbClr val="000000"/>
                </a:solidFill>
              </a:defRPr>
            </a:lvl1pPr>
          </a:lstStyle>
          <a:p>
            <a:pPr/>
            <a:r>
              <a:t>New England electricity generation 7/8/20</a:t>
            </a:r>
          </a:p>
        </p:txBody>
      </p:sp>
      <p:sp>
        <p:nvSpPr>
          <p:cNvPr id="246" name="Source: ISO-NE.com"/>
          <p:cNvSpPr txBox="1"/>
          <p:nvPr/>
        </p:nvSpPr>
        <p:spPr>
          <a:xfrm>
            <a:off x="438337" y="12831877"/>
            <a:ext cx="4642994" cy="68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defRPr b="1" sz="3600">
                <a:solidFill>
                  <a:srgbClr val="000000"/>
                </a:solidFill>
              </a:defRPr>
            </a:pPr>
            <a:r>
              <a:t>Source: </a:t>
            </a:r>
            <a:r>
              <a:rPr u="sng">
                <a:hlinkClick r:id="rId4" invalidUrl="" action="" tgtFrame="" tooltip="" history="1" highlightClick="0" endSnd="0"/>
              </a:rPr>
              <a:t>ISO-NE.com</a:t>
            </a:r>
          </a:p>
        </p:txBody>
      </p:sp>
      <p:sp>
        <p:nvSpPr>
          <p:cNvPr id="247" name="Renewables, % of 7%"/>
          <p:cNvSpPr txBox="1"/>
          <p:nvPr/>
        </p:nvSpPr>
        <p:spPr>
          <a:xfrm>
            <a:off x="13644796" y="2923837"/>
            <a:ext cx="9704655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Renewables, % of 7%</a:t>
            </a:r>
          </a:p>
        </p:txBody>
      </p:sp>
      <p:sp>
        <p:nvSpPr>
          <p:cNvPr id="248" name="All sources"/>
          <p:cNvSpPr txBox="1"/>
          <p:nvPr/>
        </p:nvSpPr>
        <p:spPr>
          <a:xfrm>
            <a:off x="3206805" y="3071967"/>
            <a:ext cx="4979950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All 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opper Mountain solar facility, Nevada, 802 MW largest in US"/>
          <p:cNvSpPr txBox="1"/>
          <p:nvPr/>
        </p:nvSpPr>
        <p:spPr>
          <a:xfrm>
            <a:off x="189175" y="507966"/>
            <a:ext cx="22138971" cy="233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b="1" sz="7600">
                <a:solidFill>
                  <a:srgbClr val="000000"/>
                </a:solidFill>
              </a:defRPr>
            </a:pPr>
            <a:r>
              <a:t>Copper Mountain solar facility, Nevada, 802 MW</a:t>
            </a:r>
            <a:br/>
            <a:r>
              <a:rPr b="0"/>
              <a:t>largest in US</a:t>
            </a:r>
            <a:r>
              <a:t> </a:t>
            </a:r>
          </a:p>
        </p:txBody>
      </p:sp>
      <p:sp>
        <p:nvSpPr>
          <p:cNvPr id="251" name="https://www.ysgsolar.com/blog/15-largest-solar-farms-world-2021-ysg-solar"/>
          <p:cNvSpPr txBox="1"/>
          <p:nvPr/>
        </p:nvSpPr>
        <p:spPr>
          <a:xfrm>
            <a:off x="325709" y="12866153"/>
            <a:ext cx="15763469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https://www.ysgsolar.com/blog/15-largest-solar-farms-world-2021-ysg-solar</a:t>
            </a: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950198"/>
            <a:ext cx="24384001" cy="812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olar power needs 450X the land of fission plants."/>
          <p:cNvSpPr txBox="1"/>
          <p:nvPr/>
        </p:nvSpPr>
        <p:spPr>
          <a:xfrm>
            <a:off x="189175" y="507966"/>
            <a:ext cx="23105136" cy="12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7600">
                <a:solidFill>
                  <a:srgbClr val="000000"/>
                </a:solidFill>
              </a:defRPr>
            </a:lvl1pPr>
          </a:lstStyle>
          <a:p>
            <a:pPr/>
            <a:r>
              <a:t>Solar power needs 450X the land of fission plants.</a:t>
            </a:r>
          </a:p>
        </p:txBody>
      </p:sp>
      <p:sp>
        <p:nvSpPr>
          <p:cNvPr id="255" name="https://environmentalprogress.org/the-complete-case-for-nuclear"/>
          <p:cNvSpPr txBox="1"/>
          <p:nvPr/>
        </p:nvSpPr>
        <p:spPr>
          <a:xfrm>
            <a:off x="156767" y="12978782"/>
            <a:ext cx="13480212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https://environmentalprogress.org/the-complete-case-for-nuclear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2888" r="0" b="0"/>
          <a:stretch>
            <a:fillRect/>
          </a:stretch>
        </p:blipFill>
        <p:spPr>
          <a:xfrm>
            <a:off x="-167087" y="2856272"/>
            <a:ext cx="24718272" cy="9057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Net metering: Utilities must buy electricity from rooftop solar panels at retail (~20 ¢/kWh) not grid market (~5 ¢/kWh)."/>
          <p:cNvSpPr txBox="1"/>
          <p:nvPr/>
        </p:nvSpPr>
        <p:spPr>
          <a:xfrm>
            <a:off x="354553" y="124605"/>
            <a:ext cx="23674893" cy="2059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Net metering: Utilities must buy electricity from rooftop solar panels at retail (~20 ¢/kWh) not grid market (~5 ¢/kWh). </a:t>
            </a:r>
          </a:p>
        </p:txBody>
      </p:sp>
      <p:sp>
        <p:nvSpPr>
          <p:cNvPr id="259" name="https://www.solarreviews.com/blog/california-net-metering-nem-2"/>
          <p:cNvSpPr txBox="1"/>
          <p:nvPr/>
        </p:nvSpPr>
        <p:spPr>
          <a:xfrm>
            <a:off x="212085" y="13150312"/>
            <a:ext cx="21753957" cy="61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https://www.solarreviews.com/blog/california-net-metering-nem-2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90" y="5070735"/>
            <a:ext cx="16002931" cy="800146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Increases total power costs; paid by other customers.…"/>
          <p:cNvSpPr txBox="1"/>
          <p:nvPr/>
        </p:nvSpPr>
        <p:spPr>
          <a:xfrm>
            <a:off x="16882738" y="2654411"/>
            <a:ext cx="7618059" cy="9857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400">
                <a:solidFill>
                  <a:srgbClr val="000000"/>
                </a:solidFill>
              </a:defRPr>
            </a:pPr>
            <a:r>
              <a:t>Increases total power costs; paid by other customers.</a:t>
            </a:r>
          </a:p>
          <a:p>
            <a:pPr algn="l">
              <a:defRPr sz="6400">
                <a:solidFill>
                  <a:srgbClr val="000000"/>
                </a:solidFill>
              </a:defRPr>
            </a:pPr>
          </a:p>
          <a:p>
            <a:pPr algn="l">
              <a:defRPr sz="6400">
                <a:solidFill>
                  <a:srgbClr val="000000"/>
                </a:solidFill>
              </a:defRPr>
            </a:pPr>
            <a:r>
              <a:t>The most expensive “renewable” energy.</a:t>
            </a:r>
          </a:p>
          <a:p>
            <a:pPr algn="l">
              <a:defRPr sz="6400">
                <a:solidFill>
                  <a:srgbClr val="000000"/>
                </a:solidFill>
              </a:defRPr>
            </a:pPr>
          </a:p>
          <a:p>
            <a:pPr algn="l">
              <a:defRPr sz="6400">
                <a:solidFill>
                  <a:srgbClr val="000000"/>
                </a:solidFill>
              </a:defRPr>
            </a:pPr>
            <a:r>
              <a:rPr i="1"/>
              <a:t>Community solar</a:t>
            </a:r>
            <a:r>
              <a:t> brings benefits to homes in shade.</a:t>
            </a:r>
          </a:p>
        </p:txBody>
      </p:sp>
      <p:sp>
        <p:nvSpPr>
          <p:cNvPr id="262" name="Power can’t be controlled by utility.…"/>
          <p:cNvSpPr txBox="1"/>
          <p:nvPr/>
        </p:nvSpPr>
        <p:spPr>
          <a:xfrm>
            <a:off x="453396" y="2629011"/>
            <a:ext cx="15131271" cy="203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400">
                <a:solidFill>
                  <a:srgbClr val="000000"/>
                </a:solidFill>
              </a:defRPr>
            </a:pPr>
            <a:r>
              <a:t>Power can’t be controlled by utility.</a:t>
            </a:r>
          </a:p>
          <a:p>
            <a:pPr algn="l">
              <a:defRPr sz="6400">
                <a:solidFill>
                  <a:srgbClr val="000000"/>
                </a:solidFill>
              </a:defRPr>
            </a:pPr>
            <a:r>
              <a:t>Exacerbates duck curve.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alifornia's “duck curve”, created by by unmanaged, subsidized solar, causes mid-day shutdown of power plants."/>
          <p:cNvSpPr txBox="1"/>
          <p:nvPr/>
        </p:nvSpPr>
        <p:spPr>
          <a:xfrm>
            <a:off x="354553" y="-63606"/>
            <a:ext cx="23674893" cy="2059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California's “duck curve”, created by by unmanaged, subsidized solar, causes mid-day shutdown of power plants.</a:t>
            </a:r>
          </a:p>
        </p:txBody>
      </p:sp>
      <p:pic>
        <p:nvPicPr>
          <p:cNvPr id="265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7446" r="0" b="4454"/>
          <a:stretch>
            <a:fillRect/>
          </a:stretch>
        </p:blipFill>
        <p:spPr>
          <a:xfrm>
            <a:off x="23151" y="2052104"/>
            <a:ext cx="23220449" cy="1118421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https://www.energy.gov/eere/articles/confronting-duck-curve-how-address-over-generation-solar-energy"/>
          <p:cNvSpPr txBox="1"/>
          <p:nvPr/>
        </p:nvSpPr>
        <p:spPr>
          <a:xfrm>
            <a:off x="212085" y="13175712"/>
            <a:ext cx="21753957" cy="61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https://www.energy.gov/eere/articles/confronting-duck-curve-how-address-over-generation-solar-energy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NOx emissions increase as gas turbines start/stop as solar panels stop/start.…"/>
          <p:cNvSpPr txBox="1"/>
          <p:nvPr/>
        </p:nvSpPr>
        <p:spPr>
          <a:xfrm>
            <a:off x="15642798" y="3487007"/>
            <a:ext cx="8484572" cy="810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NOx emissions increase as gas turbines start/stop as solar panels stop/start.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Full time        264#/day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Off if sunny   624#/day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Idle if sunny  381#/day</a:t>
            </a:r>
          </a:p>
        </p:txBody>
      </p:sp>
      <p:sp>
        <p:nvSpPr>
          <p:cNvPr id="269" name="https://nsjonline.com/article/2019/08/duke-energy-application-points-finger-at-solar-for-increased-pollution/"/>
          <p:cNvSpPr txBox="1"/>
          <p:nvPr/>
        </p:nvSpPr>
        <p:spPr>
          <a:xfrm>
            <a:off x="298125" y="13059239"/>
            <a:ext cx="22210447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https://nsjonline.com/article/2019/08/duke-energy-application-points-finger-at-solar-for-increased-pollution/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895" y="244805"/>
            <a:ext cx="15269439" cy="1269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Wind power needs 400X the land of fission plants."/>
          <p:cNvSpPr txBox="1"/>
          <p:nvPr/>
        </p:nvSpPr>
        <p:spPr>
          <a:xfrm>
            <a:off x="189175" y="507966"/>
            <a:ext cx="23032746" cy="12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7600">
                <a:solidFill>
                  <a:srgbClr val="000000"/>
                </a:solidFill>
              </a:defRPr>
            </a:lvl1pPr>
          </a:lstStyle>
          <a:p>
            <a:pPr/>
            <a:r>
              <a:t>Wind power needs 400X the land of fission plants.</a:t>
            </a:r>
          </a:p>
        </p:txBody>
      </p:sp>
      <p:sp>
        <p:nvSpPr>
          <p:cNvPr id="273" name="https://environmentalprogress.org/the-complete-case-for-nuclear"/>
          <p:cNvSpPr txBox="1"/>
          <p:nvPr/>
        </p:nvSpPr>
        <p:spPr>
          <a:xfrm>
            <a:off x="156767" y="13122272"/>
            <a:ext cx="11629568" cy="614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3100">
                <a:solidFill>
                  <a:srgbClr val="000000"/>
                </a:solidFill>
              </a:defRPr>
            </a:lvl1pPr>
          </a:lstStyle>
          <a:p>
            <a:pPr/>
            <a:r>
              <a:t>https://environmentalprogress.org/the-complete-case-for-nuclear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3101" y="1705490"/>
            <a:ext cx="24906831" cy="1030502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Ergo the emphasis on expensive off-shore wind."/>
          <p:cNvSpPr txBox="1"/>
          <p:nvPr/>
        </p:nvSpPr>
        <p:spPr>
          <a:xfrm>
            <a:off x="442588" y="11897783"/>
            <a:ext cx="16263278" cy="1023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5900">
                <a:solidFill>
                  <a:srgbClr val="000000"/>
                </a:solidFill>
              </a:defRPr>
            </a:lvl1pPr>
          </a:lstStyle>
          <a:p>
            <a:pPr/>
            <a:r>
              <a:t>Ergo the emphasis on expensive off-shore wind.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Wind energy costs ~ $42/MWh. US National Renewable Energy Labs, on land @ 42% capacity factor)"/>
          <p:cNvSpPr txBox="1"/>
          <p:nvPr/>
        </p:nvSpPr>
        <p:spPr>
          <a:xfrm>
            <a:off x="551455" y="1814"/>
            <a:ext cx="23535090" cy="2206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8400">
                <a:solidFill>
                  <a:srgbClr val="000000"/>
                </a:solidFill>
              </a:defRPr>
            </a:pPr>
            <a:r>
              <a:t>Wind energy costs ~ $42/MWh.</a:t>
            </a:r>
            <a:br/>
            <a:r>
              <a:rPr b="0" sz="5300"/>
              <a:t>US National Renewable Energy Labs, on land @ 42% capacity factor)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386" y="2343711"/>
            <a:ext cx="23751228" cy="1146448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https://www.nrel.gov/docs/fy20osti/74598.pdf"/>
          <p:cNvSpPr txBox="1"/>
          <p:nvPr/>
        </p:nvSpPr>
        <p:spPr>
          <a:xfrm>
            <a:off x="997132" y="2647435"/>
            <a:ext cx="8502220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https://www.nrel.gov/docs/fy20osti/74598.pdf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Offshore wind costs ~$89/MWh (off shore @ 49% capacity factor)"/>
          <p:cNvSpPr txBox="1"/>
          <p:nvPr/>
        </p:nvSpPr>
        <p:spPr>
          <a:xfrm>
            <a:off x="424455" y="169134"/>
            <a:ext cx="23535090" cy="2206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8400">
                <a:solidFill>
                  <a:srgbClr val="000000"/>
                </a:solidFill>
              </a:defRPr>
            </a:pPr>
            <a:r>
              <a:t>Offshore wind costs ~$89/MWh</a:t>
            </a:r>
            <a:br/>
            <a:r>
              <a:rPr b="0" sz="5300"/>
              <a:t>(off shore @ 49% capacity factor)</a:t>
            </a:r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60991"/>
            <a:ext cx="24384001" cy="1045028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https://www.nrel.gov/docs/fy20osti/74598.pdf"/>
          <p:cNvSpPr txBox="1"/>
          <p:nvPr/>
        </p:nvSpPr>
        <p:spPr>
          <a:xfrm>
            <a:off x="574533" y="3239074"/>
            <a:ext cx="8502219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https://www.nrel.gov/docs/fy20osti/74598.pdf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687" y="2763644"/>
            <a:ext cx="26122325" cy="10617123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Lazard: levelized cost of electric energy…"/>
          <p:cNvSpPr txBox="1"/>
          <p:nvPr/>
        </p:nvSpPr>
        <p:spPr>
          <a:xfrm>
            <a:off x="462555" y="124499"/>
            <a:ext cx="23535090" cy="2405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8300">
                <a:solidFill>
                  <a:srgbClr val="000000"/>
                </a:solidFill>
              </a:defRPr>
            </a:pPr>
            <a:r>
              <a:t>Lazard: levelized cost of electric energy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  <a:r>
              <a:t>( $100/MWh = 10 cents/kWh )</a:t>
            </a:r>
          </a:p>
        </p:txBody>
      </p:sp>
      <p:sp>
        <p:nvSpPr>
          <p:cNvPr id="287" name="https://www.lazard.com/perspective/lcoe2020"/>
          <p:cNvSpPr txBox="1"/>
          <p:nvPr/>
        </p:nvSpPr>
        <p:spPr>
          <a:xfrm>
            <a:off x="58405" y="13121577"/>
            <a:ext cx="8531480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 u="sng">
                <a:solidFill>
                  <a:srgbClr val="000000"/>
                </a:solid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https://www.lazard.com/perspective/lcoe2020</a:t>
            </a:r>
          </a:p>
        </p:txBody>
      </p:sp>
      <p:sp>
        <p:nvSpPr>
          <p:cNvPr id="288" name="~3.7 cents/kWh"/>
          <p:cNvSpPr txBox="1"/>
          <p:nvPr/>
        </p:nvSpPr>
        <p:spPr>
          <a:xfrm>
            <a:off x="11510694" y="5909692"/>
            <a:ext cx="4373246" cy="82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4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~3.7 cents/kWh</a:t>
            </a:r>
          </a:p>
        </p:txBody>
      </p:sp>
      <p:sp>
        <p:nvSpPr>
          <p:cNvPr id="289" name="~4.1 cents/kWh"/>
          <p:cNvSpPr txBox="1"/>
          <p:nvPr/>
        </p:nvSpPr>
        <p:spPr>
          <a:xfrm>
            <a:off x="14891931" y="8189661"/>
            <a:ext cx="4373246" cy="82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4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~4.1 cents/kWh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0538" y="2702765"/>
            <a:ext cx="15530550" cy="1103638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traight Connector 2"/>
          <p:cNvSpPr/>
          <p:nvPr/>
        </p:nvSpPr>
        <p:spPr>
          <a:xfrm>
            <a:off x="5940015" y="4605212"/>
            <a:ext cx="11510001" cy="7813144"/>
          </a:xfrm>
          <a:prstGeom prst="line">
            <a:avLst/>
          </a:prstGeom>
          <a:ln w="673100">
            <a:solidFill>
              <a:srgbClr val="FF0000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algn="l" defTabSz="12192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TextBox 35"/>
          <p:cNvSpPr txBox="1"/>
          <p:nvPr/>
        </p:nvSpPr>
        <p:spPr>
          <a:xfrm>
            <a:off x="421675" y="-49175"/>
            <a:ext cx="23540650" cy="239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l" defTabSz="1219200">
              <a:defRPr b="1" sz="7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Each new 1-GW coal plant emits 8 Mt CO2/year.</a:t>
            </a:r>
            <a:br/>
            <a:r>
              <a:t>574 GW of new coal plants' emissions = 5 Gt/year.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Wind/Solar Developer"/>
          <p:cNvSpPr/>
          <p:nvPr/>
        </p:nvSpPr>
        <p:spPr>
          <a:xfrm>
            <a:off x="7183456" y="6392930"/>
            <a:ext cx="3353866" cy="3011817"/>
          </a:xfrm>
          <a:prstGeom prst="ellipse">
            <a:avLst/>
          </a:prstGeom>
          <a:ln w="889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Wind/Solar Developer</a:t>
            </a:r>
          </a:p>
        </p:txBody>
      </p:sp>
      <p:sp>
        <p:nvSpPr>
          <p:cNvPr id="292" name="Line"/>
          <p:cNvSpPr/>
          <p:nvPr/>
        </p:nvSpPr>
        <p:spPr>
          <a:xfrm>
            <a:off x="8860388" y="3796368"/>
            <a:ext cx="1" cy="2410141"/>
          </a:xfrm>
          <a:prstGeom prst="line">
            <a:avLst/>
          </a:prstGeom>
          <a:ln w="139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3" name="electricity generated $/kWh"/>
          <p:cNvSpPr txBox="1"/>
          <p:nvPr/>
        </p:nvSpPr>
        <p:spPr>
          <a:xfrm>
            <a:off x="6992549" y="1987714"/>
            <a:ext cx="3735680" cy="166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b="1"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electricity</a:t>
            </a:r>
            <a:br/>
            <a:r>
              <a:t>generated</a:t>
            </a:r>
            <a:br/>
            <a:r>
              <a:rPr sz="3500"/>
              <a:t>$/kWh</a:t>
            </a:r>
          </a:p>
        </p:txBody>
      </p:sp>
      <p:sp>
        <p:nvSpPr>
          <p:cNvPr id="294" name="Line"/>
          <p:cNvSpPr/>
          <p:nvPr/>
        </p:nvSpPr>
        <p:spPr>
          <a:xfrm flipH="1">
            <a:off x="10179479" y="4352879"/>
            <a:ext cx="1423021" cy="1979884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5" name="electricity $  curtailed"/>
          <p:cNvSpPr txBox="1"/>
          <p:nvPr/>
        </p:nvSpPr>
        <p:spPr>
          <a:xfrm>
            <a:off x="11725283" y="3028165"/>
            <a:ext cx="3735680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3200">
                <a:solidFill>
                  <a:srgbClr val="000000"/>
                </a:solidFill>
              </a:defRPr>
            </a:pPr>
            <a:r>
              <a:t>electricity</a:t>
            </a:r>
            <a:br/>
            <a:r>
              <a:t>$  curtailed</a:t>
            </a:r>
          </a:p>
        </p:txBody>
      </p:sp>
      <p:sp>
        <p:nvSpPr>
          <p:cNvPr id="296" name="Line"/>
          <p:cNvSpPr/>
          <p:nvPr/>
        </p:nvSpPr>
        <p:spPr>
          <a:xfrm flipH="1">
            <a:off x="10937151" y="6175962"/>
            <a:ext cx="2184089" cy="866878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7" name="$  renewable energy credits"/>
          <p:cNvSpPr txBox="1"/>
          <p:nvPr/>
        </p:nvSpPr>
        <p:spPr>
          <a:xfrm>
            <a:off x="13500053" y="5592410"/>
            <a:ext cx="3735680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$  renewable energy credits</a:t>
            </a:r>
          </a:p>
        </p:txBody>
      </p:sp>
      <p:sp>
        <p:nvSpPr>
          <p:cNvPr id="298" name="Line"/>
          <p:cNvSpPr/>
          <p:nvPr/>
        </p:nvSpPr>
        <p:spPr>
          <a:xfrm>
            <a:off x="5780702" y="4983616"/>
            <a:ext cx="1633694" cy="1633695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9" name="capacity  payments  $"/>
          <p:cNvSpPr txBox="1"/>
          <p:nvPr/>
        </p:nvSpPr>
        <p:spPr>
          <a:xfrm>
            <a:off x="3047946" y="3742924"/>
            <a:ext cx="3735680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3200">
                <a:solidFill>
                  <a:srgbClr val="000000"/>
                </a:solidFill>
              </a:defRPr>
            </a:pPr>
            <a:r>
              <a:t>capacity </a:t>
            </a:r>
            <a:br/>
            <a:r>
              <a:t>payments  $</a:t>
            </a:r>
          </a:p>
        </p:txBody>
      </p:sp>
      <p:sp>
        <p:nvSpPr>
          <p:cNvPr id="300" name="$  tax exempt green bond interest discount"/>
          <p:cNvSpPr txBox="1"/>
          <p:nvPr/>
        </p:nvSpPr>
        <p:spPr>
          <a:xfrm>
            <a:off x="12591115" y="9876407"/>
            <a:ext cx="3735680" cy="161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3200">
                <a:solidFill>
                  <a:srgbClr val="000000"/>
                </a:solidFill>
              </a:defRPr>
            </a:pPr>
            <a:r>
              <a:t>$  tax exempt</a:t>
            </a:r>
            <a:br/>
            <a:r>
              <a:t>green bond interest discount</a:t>
            </a:r>
          </a:p>
        </p:txBody>
      </p:sp>
      <p:sp>
        <p:nvSpPr>
          <p:cNvPr id="301" name="Line"/>
          <p:cNvSpPr/>
          <p:nvPr/>
        </p:nvSpPr>
        <p:spPr>
          <a:xfrm>
            <a:off x="4531383" y="7321956"/>
            <a:ext cx="2261543" cy="353397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2" name="federal investment   tax credits $"/>
          <p:cNvSpPr txBox="1"/>
          <p:nvPr/>
        </p:nvSpPr>
        <p:spPr>
          <a:xfrm>
            <a:off x="1129096" y="6459594"/>
            <a:ext cx="3946377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3200">
                <a:solidFill>
                  <a:srgbClr val="000000"/>
                </a:solidFill>
              </a:defRPr>
            </a:pPr>
            <a:r>
              <a:t>federal investment  </a:t>
            </a:r>
            <a:br/>
            <a:r>
              <a:t>tax credits $</a:t>
            </a:r>
          </a:p>
        </p:txBody>
      </p:sp>
      <p:sp>
        <p:nvSpPr>
          <p:cNvPr id="303" name="Line"/>
          <p:cNvSpPr/>
          <p:nvPr/>
        </p:nvSpPr>
        <p:spPr>
          <a:xfrm flipV="1">
            <a:off x="6178275" y="9452977"/>
            <a:ext cx="1473246" cy="1794658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4" name="state income  $ tax credits"/>
          <p:cNvSpPr txBox="1"/>
          <p:nvPr/>
        </p:nvSpPr>
        <p:spPr>
          <a:xfrm>
            <a:off x="2733436" y="11182057"/>
            <a:ext cx="3735680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3200">
                <a:solidFill>
                  <a:srgbClr val="000000"/>
                </a:solidFill>
              </a:defRPr>
            </a:pPr>
            <a:r>
              <a:t>state income  $</a:t>
            </a:r>
            <a:br/>
            <a:r>
              <a:t>tax credits</a:t>
            </a:r>
          </a:p>
        </p:txBody>
      </p:sp>
      <p:sp>
        <p:nvSpPr>
          <p:cNvPr id="305" name="Line"/>
          <p:cNvSpPr/>
          <p:nvPr/>
        </p:nvSpPr>
        <p:spPr>
          <a:xfrm flipH="1" flipV="1">
            <a:off x="9661786" y="9698597"/>
            <a:ext cx="577087" cy="1323067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6" name="$ grants"/>
          <p:cNvSpPr txBox="1"/>
          <p:nvPr/>
        </p:nvSpPr>
        <p:spPr>
          <a:xfrm>
            <a:off x="10367971" y="11182057"/>
            <a:ext cx="3735679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3200">
                <a:solidFill>
                  <a:srgbClr val="000000"/>
                </a:solidFill>
              </a:defRPr>
            </a:pPr>
            <a:r>
              <a:t>$</a:t>
            </a:r>
            <a:br/>
            <a:r>
              <a:t>grants</a:t>
            </a:r>
          </a:p>
        </p:txBody>
      </p:sp>
      <p:sp>
        <p:nvSpPr>
          <p:cNvPr id="307" name="Line"/>
          <p:cNvSpPr/>
          <p:nvPr/>
        </p:nvSpPr>
        <p:spPr>
          <a:xfrm flipH="1" flipV="1">
            <a:off x="10606382" y="8914306"/>
            <a:ext cx="1644728" cy="982170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8" name="Line"/>
          <p:cNvSpPr/>
          <p:nvPr/>
        </p:nvSpPr>
        <p:spPr>
          <a:xfrm flipV="1">
            <a:off x="4544785" y="8772123"/>
            <a:ext cx="2248142" cy="781073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9" name="accelerated  $ depreciation"/>
          <p:cNvSpPr txBox="1"/>
          <p:nvPr/>
        </p:nvSpPr>
        <p:spPr>
          <a:xfrm>
            <a:off x="1235865" y="9457280"/>
            <a:ext cx="3221494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accelerated  $ depreciation</a:t>
            </a:r>
          </a:p>
        </p:txBody>
      </p:sp>
      <p:sp>
        <p:nvSpPr>
          <p:cNvPr id="310" name="Line"/>
          <p:cNvSpPr/>
          <p:nvPr/>
        </p:nvSpPr>
        <p:spPr>
          <a:xfrm flipH="1">
            <a:off x="10935331" y="7911964"/>
            <a:ext cx="2206676" cy="62549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1" name="$  production tax credits"/>
          <p:cNvSpPr txBox="1"/>
          <p:nvPr/>
        </p:nvSpPr>
        <p:spPr>
          <a:xfrm>
            <a:off x="13500053" y="7661624"/>
            <a:ext cx="3735680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$  production tax credits</a:t>
            </a:r>
          </a:p>
        </p:txBody>
      </p:sp>
      <p:sp>
        <p:nvSpPr>
          <p:cNvPr id="312" name="Line"/>
          <p:cNvSpPr/>
          <p:nvPr/>
        </p:nvSpPr>
        <p:spPr>
          <a:xfrm flipV="1">
            <a:off x="8532148" y="9698647"/>
            <a:ext cx="1" cy="2020436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3" name="property tax  $ exemption"/>
          <p:cNvSpPr txBox="1"/>
          <p:nvPr/>
        </p:nvSpPr>
        <p:spPr>
          <a:xfrm>
            <a:off x="5584697" y="11990634"/>
            <a:ext cx="3735680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property tax  $ exemption</a:t>
            </a:r>
          </a:p>
        </p:txBody>
      </p:sp>
      <p:sp>
        <p:nvSpPr>
          <p:cNvPr id="314" name="Often wind/solar $/kWh is &lt; 50% of revenue."/>
          <p:cNvSpPr txBox="1"/>
          <p:nvPr/>
        </p:nvSpPr>
        <p:spPr>
          <a:xfrm>
            <a:off x="745999" y="257025"/>
            <a:ext cx="22159100" cy="109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Often wind/solar $/kWh is &lt; 50% of revenue.</a:t>
            </a:r>
          </a:p>
        </p:txBody>
      </p:sp>
      <p:sp>
        <p:nvSpPr>
          <p:cNvPr id="315" name="Angwin: Shorting the Grid"/>
          <p:cNvSpPr txBox="1"/>
          <p:nvPr/>
        </p:nvSpPr>
        <p:spPr>
          <a:xfrm>
            <a:off x="91416" y="13112827"/>
            <a:ext cx="4836898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Angwin: Shorting the Grid</a:t>
            </a:r>
          </a:p>
        </p:txBody>
      </p:sp>
      <p:sp>
        <p:nvSpPr>
          <p:cNvPr id="316" name="Wind/Solar preferences…"/>
          <p:cNvSpPr txBox="1"/>
          <p:nvPr/>
        </p:nvSpPr>
        <p:spPr>
          <a:xfrm>
            <a:off x="17286391" y="2552094"/>
            <a:ext cx="6986467" cy="7798243"/>
          </a:xfrm>
          <a:prstGeom prst="rect">
            <a:avLst/>
          </a:prstGeom>
          <a:solidFill>
            <a:srgbClr val="F7FCC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b="1" sz="4400" u="sng">
                <a:solidFill>
                  <a:srgbClr val="000000"/>
                </a:solidFill>
              </a:defRPr>
            </a:pPr>
            <a:r>
              <a:t>Wind/Solar preferences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Feed-in tariffs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Renewable portfolio standards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Bird kill examptions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Local zoning overrides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15-50% credit in auctions for firm power capacity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" y="2046415"/>
            <a:ext cx="24015809" cy="11378797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Massachusetts utilities pay solar panel generators $345/MWh (34.5¢/kWh) for solar energy RECs (renewable energy credits)."/>
          <p:cNvSpPr txBox="1"/>
          <p:nvPr/>
        </p:nvSpPr>
        <p:spPr>
          <a:xfrm>
            <a:off x="485335" y="67450"/>
            <a:ext cx="23413330" cy="1932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Massachusetts utilities pay solar panel generators $345/MWh (34.5¢/kWh) for solar energy RECs (renewable energy credits).</a:t>
            </a:r>
          </a:p>
        </p:txBody>
      </p:sp>
      <p:sp>
        <p:nvSpPr>
          <p:cNvPr id="320" name="https://www.srectrade.com/markets/rps/srec/massachusetts"/>
          <p:cNvSpPr txBox="1"/>
          <p:nvPr/>
        </p:nvSpPr>
        <p:spPr>
          <a:xfrm>
            <a:off x="303838" y="13018041"/>
            <a:ext cx="11189336" cy="61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https://www.srectrade.com/markets/rps/srec/massachusetts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9024" y="1059873"/>
            <a:ext cx="21373050" cy="12772186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Nations supporting wind/solar doubled electricity prices."/>
          <p:cNvSpPr txBox="1"/>
          <p:nvPr/>
        </p:nvSpPr>
        <p:spPr>
          <a:xfrm>
            <a:off x="485335" y="67450"/>
            <a:ext cx="22159099" cy="109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300">
                <a:solidFill>
                  <a:srgbClr val="000000"/>
                </a:solidFill>
              </a:defRPr>
            </a:lvl1pPr>
          </a:lstStyle>
          <a:p>
            <a:pPr/>
            <a:r>
              <a:t>Nations supporting wind/solar doubled electricity prices.</a:t>
            </a:r>
          </a:p>
        </p:txBody>
      </p:sp>
      <p:sp>
        <p:nvSpPr>
          <p:cNvPr id="324" name="Jack Devanney"/>
          <p:cNvSpPr txBox="1"/>
          <p:nvPr/>
        </p:nvSpPr>
        <p:spPr>
          <a:xfrm>
            <a:off x="383352" y="13112827"/>
            <a:ext cx="2926005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Jack Devanney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American Experiment analysis of Virginia electricity costs"/>
          <p:cNvSpPr txBox="1"/>
          <p:nvPr/>
        </p:nvSpPr>
        <p:spPr>
          <a:xfrm>
            <a:off x="462555" y="124499"/>
            <a:ext cx="23535090" cy="11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700">
                <a:solidFill>
                  <a:srgbClr val="000000"/>
                </a:solidFill>
              </a:defRPr>
            </a:lvl1pPr>
          </a:lstStyle>
          <a:p>
            <a:pPr/>
            <a:r>
              <a:t>American Experiment analysis of Virginia electricity costs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017" y="1281629"/>
            <a:ext cx="23319500" cy="1243554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https://files.americanexperiment.org/wp-content/uploads/2022/02/The-Hgh-Cost-of-the-Virginia-Clean-Economy-Act.pdf"/>
          <p:cNvSpPr txBox="1"/>
          <p:nvPr/>
        </p:nvSpPr>
        <p:spPr>
          <a:xfrm>
            <a:off x="254599" y="13279677"/>
            <a:ext cx="1660946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https://files.americanexperiment.org/wp-content/uploads/2022/02/The-Hgh-Cost-of-the-Virginia-Clean-Economy-Act.pdf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6122" y="-2364776"/>
            <a:ext cx="16764001" cy="678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928" y="4322834"/>
            <a:ext cx="15101375" cy="934246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Wind/solar power costs kept secret from public."/>
          <p:cNvSpPr txBox="1"/>
          <p:nvPr/>
        </p:nvSpPr>
        <p:spPr>
          <a:xfrm>
            <a:off x="34344" y="-29725"/>
            <a:ext cx="24391513" cy="138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8200">
                <a:solidFill>
                  <a:srgbClr val="000000"/>
                </a:solidFill>
              </a:defRPr>
            </a:lvl1pPr>
          </a:lstStyle>
          <a:p>
            <a:pPr/>
            <a:r>
              <a:t>Wind/solar power costs kept secret from public.</a:t>
            </a:r>
          </a:p>
        </p:txBody>
      </p:sp>
      <p:sp>
        <p:nvSpPr>
          <p:cNvPr id="333" name="https://static1.squarespace.com/static/5cffcb6d97cc59000115fa39/t/5d683e54c6a21e0001f18cc2/1567112815707/Mayflower+Wind+Project+2+%28804MW+Low+Cost+Energy%29_Public+Version.pdf"/>
          <p:cNvSpPr txBox="1"/>
          <p:nvPr/>
        </p:nvSpPr>
        <p:spPr>
          <a:xfrm>
            <a:off x="15668939" y="11480212"/>
            <a:ext cx="8507573" cy="2038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500">
                <a:solidFill>
                  <a:srgbClr val="000000"/>
                </a:solidFill>
              </a:defRPr>
            </a:lvl1pPr>
          </a:lstStyle>
          <a:p>
            <a:pPr/>
            <a:r>
              <a:t>https://static1.squarespace.com/static/5cffcb6d97cc59000115fa39/t/5d683e54c6a21e0001f18cc2/1567112815707/Mayflower+Wind+Project+2+%28804MW+Low+Cost+Energy%29_Public+Version.pdf</a:t>
            </a:r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99926" y="2254250"/>
            <a:ext cx="9245601" cy="920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hode Island and Massachusetts state officials picked Deepwater Wind to build a $1.5-billion, 385-megawatt wind farm in federal waters off Block Island.…"/>
          <p:cNvSpPr txBox="1"/>
          <p:nvPr/>
        </p:nvSpPr>
        <p:spPr>
          <a:xfrm>
            <a:off x="502542" y="2250168"/>
            <a:ext cx="22449198" cy="509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457200">
              <a:defRPr sz="6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Rhode Island and Massachusetts state officials picked </a:t>
            </a:r>
            <a:r>
              <a:rPr>
                <a:solidFill>
                  <a:srgbClr val="0645AD"/>
                </a:solidFill>
                <a:hlinkClick r:id="rId2" invalidUrl="" action="" tgtFrame="" tooltip="" history="1" highlightClick="0" endSnd="0"/>
              </a:rPr>
              <a:t>Deepwater Wind</a:t>
            </a:r>
            <a:r>
              <a:t> to build a $1.5-billion, 385-megawatt wind farm in federal waters off </a:t>
            </a:r>
            <a:r>
              <a:rPr>
                <a:solidFill>
                  <a:srgbClr val="0645AD"/>
                </a:solidFill>
                <a:hlinkClick r:id="rId3" invalidUrl="" action="" tgtFrame="" tooltip="" history="1" highlightClick="0" endSnd="0"/>
              </a:rPr>
              <a:t>Block Island</a:t>
            </a:r>
            <a:r>
              <a:t>.</a:t>
            </a:r>
          </a:p>
          <a:p>
            <a:pPr algn="l" defTabSz="457200">
              <a:defRPr sz="6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6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$1500/385W = </a:t>
            </a:r>
            <a:r>
              <a:rPr b="1"/>
              <a:t>$3.90 per watt </a:t>
            </a:r>
            <a:r>
              <a:t>(of capital cost)</a:t>
            </a:r>
          </a:p>
        </p:txBody>
      </p:sp>
      <p:sp>
        <p:nvSpPr>
          <p:cNvPr id="337" name="Deepwater signed an agreement with National Grid to sell the power from a $200-million, 30-MW wind farm off Block Island, at an initial price of 24.4 ¢/kWh…"/>
          <p:cNvSpPr txBox="1"/>
          <p:nvPr/>
        </p:nvSpPr>
        <p:spPr>
          <a:xfrm>
            <a:off x="364875" y="8038612"/>
            <a:ext cx="23141998" cy="503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457200">
              <a:defRPr sz="64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Deepwater signed an agreement with </a:t>
            </a:r>
            <a:r>
              <a:rPr>
                <a:solidFill>
                  <a:srgbClr val="0645AD"/>
                </a:solidFill>
                <a:hlinkClick r:id="rId4" invalidUrl="" action="" tgtFrame="" tooltip="" history="1" highlightClick="0" endSnd="0"/>
              </a:rPr>
              <a:t>National Grid</a:t>
            </a:r>
            <a:r>
              <a:t> to sell the power from a $200-million, 30-MW wind farm off Block Island, at an initial price of </a:t>
            </a:r>
            <a:r>
              <a:rPr b="1"/>
              <a:t>24.4 ¢/kWh</a:t>
            </a:r>
          </a:p>
          <a:p>
            <a:pPr algn="l" defTabSz="457200">
              <a:defRPr sz="64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64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$200/30 = </a:t>
            </a:r>
            <a:r>
              <a:rPr b="1"/>
              <a:t>$6.67 per watt. </a:t>
            </a:r>
            <a:r>
              <a:t>          Completion update:</a:t>
            </a:r>
            <a:r>
              <a:rPr b="1"/>
              <a:t> $13/watt</a:t>
            </a:r>
          </a:p>
        </p:txBody>
      </p:sp>
      <p:sp>
        <p:nvSpPr>
          <p:cNvPr id="338" name="High capital costs cause high electricity costs."/>
          <p:cNvSpPr txBox="1"/>
          <p:nvPr/>
        </p:nvSpPr>
        <p:spPr>
          <a:xfrm>
            <a:off x="424455" y="175299"/>
            <a:ext cx="23535090" cy="139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8300">
                <a:solidFill>
                  <a:srgbClr val="000000"/>
                </a:solidFill>
              </a:defRPr>
            </a:lvl1pPr>
          </a:lstStyle>
          <a:p>
            <a:pPr/>
            <a:r>
              <a:t>High capital costs cause high electricity costs.</a:t>
            </a:r>
          </a:p>
        </p:txBody>
      </p:sp>
      <p:sp>
        <p:nvSpPr>
          <p:cNvPr id="339" name="https://en.wikipedia.org/wiki/Wind_power_in_the_United_States"/>
          <p:cNvSpPr txBox="1"/>
          <p:nvPr/>
        </p:nvSpPr>
        <p:spPr>
          <a:xfrm>
            <a:off x="12190843" y="13053373"/>
            <a:ext cx="11733912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https://en.wikipedia.org/wiki/Wind_power_in_the_United_States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59" y="1739371"/>
            <a:ext cx="24428118" cy="1217151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US wind turbine average capacity factor ~ 1/3."/>
          <p:cNvSpPr txBox="1"/>
          <p:nvPr/>
        </p:nvSpPr>
        <p:spPr>
          <a:xfrm>
            <a:off x="72888" y="323209"/>
            <a:ext cx="23535090" cy="139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8300">
                <a:solidFill>
                  <a:srgbClr val="000000"/>
                </a:solidFill>
              </a:defRPr>
            </a:lvl1pPr>
          </a:lstStyle>
          <a:p>
            <a:pPr/>
            <a:r>
              <a:t>US wind turbine average capacity factor ~ 1/3.</a:t>
            </a:r>
          </a:p>
        </p:txBody>
      </p:sp>
      <p:sp>
        <p:nvSpPr>
          <p:cNvPr id="343" name="https://www.nature.com/articles/s41598-020-59936-x"/>
          <p:cNvSpPr txBox="1"/>
          <p:nvPr/>
        </p:nvSpPr>
        <p:spPr>
          <a:xfrm>
            <a:off x="14409634" y="13202267"/>
            <a:ext cx="9933560" cy="61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https://www.nature.com/articles/s41598-020-59936-x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066" y="2773514"/>
            <a:ext cx="22032335" cy="8194372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INTERMITTENT wind and solar power generate power ~ 1/3 of the time."/>
          <p:cNvSpPr txBox="1"/>
          <p:nvPr/>
        </p:nvSpPr>
        <p:spPr>
          <a:xfrm>
            <a:off x="468392" y="-22094"/>
            <a:ext cx="23447215" cy="235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7200">
                <a:solidFill>
                  <a:srgbClr val="000000"/>
                </a:solidFill>
              </a:defRPr>
            </a:lvl1pPr>
          </a:lstStyle>
          <a:p>
            <a:pPr/>
            <a:r>
              <a:t>INTERMITTENT wind and solar power generate power ~ 1/3 of the time.</a:t>
            </a:r>
          </a:p>
        </p:txBody>
      </p:sp>
      <p:sp>
        <p:nvSpPr>
          <p:cNvPr id="347" name="Each 1 GW of wind or solar is matched by 1 GW of natural gas generation ~ 2/3 of the time."/>
          <p:cNvSpPr txBox="1"/>
          <p:nvPr/>
        </p:nvSpPr>
        <p:spPr>
          <a:xfrm>
            <a:off x="242386" y="11214233"/>
            <a:ext cx="23653261" cy="227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7000">
                <a:solidFill>
                  <a:srgbClr val="000000"/>
                </a:solidFill>
              </a:defRPr>
            </a:lvl1pPr>
          </a:lstStyle>
          <a:p>
            <a:pPr/>
            <a:r>
              <a:t>Each 1 GW of wind or solar is matched by 1 GW of natural gas generation ~ 2/3 of the time.</a:t>
            </a:r>
          </a:p>
        </p:txBody>
      </p:sp>
      <p:sp>
        <p:nvSpPr>
          <p:cNvPr id="348" name="Ad"/>
          <p:cNvSpPr/>
          <p:nvPr/>
        </p:nvSpPr>
        <p:spPr>
          <a:xfrm>
            <a:off x="20129267" y="1007665"/>
            <a:ext cx="4137489" cy="1716050"/>
          </a:xfrm>
          <a:prstGeom prst="wedgeEllipseCallout">
            <a:avLst>
              <a:gd name="adj1" fmla="val -49482"/>
              <a:gd name="adj2" fmla="val 70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6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Ad</a:t>
            </a:r>
          </a:p>
        </p:txBody>
      </p:sp>
      <p:sp>
        <p:nvSpPr>
          <p:cNvPr id="349" name="https://www.ingaa.org/File.aspx?id=30374&amp;v=b0798882"/>
          <p:cNvSpPr txBox="1"/>
          <p:nvPr/>
        </p:nvSpPr>
        <p:spPr>
          <a:xfrm>
            <a:off x="16979515" y="13097718"/>
            <a:ext cx="7184442" cy="47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ct val="117999"/>
              </a:lnSpc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https://www.ingaa.org/File.aspx?id=30374&amp;v=b0798882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Box 2"/>
          <p:cNvSpPr txBox="1"/>
          <p:nvPr/>
        </p:nvSpPr>
        <p:spPr>
          <a:xfrm>
            <a:off x="304698" y="86314"/>
            <a:ext cx="23774603" cy="119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7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Wind turbines </a:t>
            </a:r>
            <a:r>
              <a:rPr i="1" u="sng"/>
              <a:t>increase</a:t>
            </a:r>
            <a:r>
              <a:t> CO</a:t>
            </a:r>
            <a:r>
              <a:rPr sz="6400"/>
              <a:t>2</a:t>
            </a:r>
            <a:r>
              <a:t> emissions 44%. </a:t>
            </a:r>
            <a:r>
              <a:rPr b="0"/>
              <a:t>(2014)</a:t>
            </a:r>
          </a:p>
        </p:txBody>
      </p:sp>
      <p:graphicFrame>
        <p:nvGraphicFramePr>
          <p:cNvPr id="354" name="Table 8"/>
          <p:cNvGraphicFramePr/>
          <p:nvPr/>
        </p:nvGraphicFramePr>
        <p:xfrm>
          <a:off x="3630645" y="7140363"/>
          <a:ext cx="16459201" cy="460999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326169"/>
                <a:gridCol w="1943677"/>
                <a:gridCol w="3289300"/>
                <a:gridCol w="3887354"/>
              </a:tblGrid>
              <a:tr h="1185051">
                <a:tc gridSpan="4"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1,000 MW(e) power plant alternatives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010778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source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Efficiency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 burned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011097">
                <a:tc rowSpan="2"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sz="5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Wind turbine with</a:t>
                      </a:r>
                    </a:p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b="1" sz="5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NGCT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390362">
                <a:tc vMerge="1">
                  <a:tcPr/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2410 MW(t)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5" name="Table 10"/>
          <p:cNvGraphicFramePr/>
          <p:nvPr/>
        </p:nvGraphicFramePr>
        <p:xfrm>
          <a:off x="1874673" y="3140344"/>
          <a:ext cx="16611601" cy="331437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964411"/>
                <a:gridCol w="2741102"/>
                <a:gridCol w="2893386"/>
                <a:gridCol w="2893386"/>
              </a:tblGrid>
              <a:tr h="1100556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Turbine type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Efficiency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Start time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</a:tr>
              <a:tr h="1100556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b="1"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NGCT</a:t>
                      </a:r>
                      <a:r>
                        <a:rPr b="0"/>
                        <a:t> natural gas combustion turbine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min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$700/kW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</a:tr>
              <a:tr h="1100556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b="1"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CCGT</a:t>
                      </a:r>
                      <a:r>
                        <a:rPr b="0"/>
                        <a:t> combined cycle gas turbine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min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$1100/kW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6" name="Table 4"/>
          <p:cNvGraphicFramePr/>
          <p:nvPr/>
        </p:nvGraphicFramePr>
        <p:xfrm>
          <a:off x="3630645" y="11712363"/>
          <a:ext cx="16459201" cy="110479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326169"/>
                <a:gridCol w="1943677"/>
                <a:gridCol w="3289300"/>
                <a:gridCol w="3887354"/>
              </a:tblGrid>
              <a:tr h="1092090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b="1" sz="5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CCGT</a:t>
                      </a:r>
                      <a:r>
                        <a:rPr b="0"/>
                        <a:t> only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1670 MW(t)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57" name="Hargraves THORIUM: energy cheaper than coal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Hargraves THORIUM: energy cheaper than coal</a:t>
            </a:r>
          </a:p>
        </p:txBody>
      </p:sp>
      <p:sp>
        <p:nvSpPr>
          <p:cNvPr id="358" name="TextBox 2"/>
          <p:cNvSpPr txBox="1"/>
          <p:nvPr/>
        </p:nvSpPr>
        <p:spPr>
          <a:xfrm>
            <a:off x="304698" y="1395875"/>
            <a:ext cx="23774603" cy="104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Scenario: Build full-time CCGT? or on/off NGCT for off/on wind?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Box 2"/>
          <p:cNvSpPr txBox="1"/>
          <p:nvPr/>
        </p:nvSpPr>
        <p:spPr>
          <a:xfrm>
            <a:off x="169327" y="62617"/>
            <a:ext cx="24045345" cy="119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7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Offshore wind turbines </a:t>
            </a:r>
            <a:r>
              <a:rPr i="1" u="sng"/>
              <a:t>increase</a:t>
            </a:r>
            <a:r>
              <a:t> CO</a:t>
            </a:r>
            <a:r>
              <a:rPr sz="6400"/>
              <a:t>2</a:t>
            </a:r>
            <a:r>
              <a:t> emissions 10%.</a:t>
            </a:r>
          </a:p>
        </p:txBody>
      </p:sp>
      <p:graphicFrame>
        <p:nvGraphicFramePr>
          <p:cNvPr id="363" name="Table 8"/>
          <p:cNvGraphicFramePr/>
          <p:nvPr/>
        </p:nvGraphicFramePr>
        <p:xfrm>
          <a:off x="3630645" y="7388616"/>
          <a:ext cx="16459201" cy="460999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326169"/>
                <a:gridCol w="1943677"/>
                <a:gridCol w="3289300"/>
                <a:gridCol w="3887354"/>
              </a:tblGrid>
              <a:tr h="1185051">
                <a:tc gridSpan="4"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1,000 MW(e) power plant alternatives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010778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source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Efficiency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 burned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011097">
                <a:tc rowSpan="2"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sz="5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Wind turbine with</a:t>
                      </a:r>
                    </a:p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b="1" sz="5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NGCT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390362">
                <a:tc vMerge="1">
                  <a:tcPr/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1720 MW(t)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4" name="Table 10"/>
          <p:cNvGraphicFramePr/>
          <p:nvPr/>
        </p:nvGraphicFramePr>
        <p:xfrm>
          <a:off x="1874673" y="3418939"/>
          <a:ext cx="16611601" cy="331437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964411"/>
                <a:gridCol w="2741102"/>
                <a:gridCol w="2893386"/>
                <a:gridCol w="2893386"/>
              </a:tblGrid>
              <a:tr h="1100556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Turbine type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Efficiency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Start time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b="1"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</a:tr>
              <a:tr h="1100556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b="1"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NGCT</a:t>
                      </a:r>
                      <a:r>
                        <a:rPr b="0"/>
                        <a:t> natural gas combustion turbine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min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$700/kW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</a:tr>
              <a:tr h="1100556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b="1" sz="4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CCGT</a:t>
                      </a:r>
                      <a:r>
                        <a:rPr b="0"/>
                        <a:t> combined cycle gas turbine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min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4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$1100/kW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D8A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5" name="Table 4"/>
          <p:cNvGraphicFramePr/>
          <p:nvPr/>
        </p:nvGraphicFramePr>
        <p:xfrm>
          <a:off x="3630645" y="11990958"/>
          <a:ext cx="16459201" cy="110479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326169"/>
                <a:gridCol w="1943677"/>
                <a:gridCol w="3289300"/>
                <a:gridCol w="3887354"/>
              </a:tblGrid>
              <a:tr h="1092090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  <a:defRPr b="1" sz="5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CCGT</a:t>
                      </a:r>
                      <a:r>
                        <a:rPr b="0"/>
                        <a:t> only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64%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lnSpc>
                          <a:spcPct val="115000"/>
                        </a:lnSpc>
                        <a:spcBef>
                          <a:spcPts val="2000"/>
                        </a:spcBef>
                      </a:pPr>
                      <a:r>
                        <a:rPr sz="5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1565 MW(t)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66" name="TextBox 2"/>
          <p:cNvSpPr txBox="1"/>
          <p:nvPr/>
        </p:nvSpPr>
        <p:spPr>
          <a:xfrm>
            <a:off x="304698" y="1395875"/>
            <a:ext cx="23774603" cy="1034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Same scenario, 50% wind capacity factor, new 64% CCGT efficiency.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n’t end reliable, cheap power before getting a substitute!"/>
          <p:cNvSpPr txBox="1"/>
          <p:nvPr/>
        </p:nvSpPr>
        <p:spPr>
          <a:xfrm>
            <a:off x="13105676" y="2870047"/>
            <a:ext cx="10675016" cy="405808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1531">
              <a:defRPr b="1" sz="8500">
                <a:solidFill>
                  <a:srgbClr val="000000"/>
                </a:solidFill>
              </a:defRPr>
            </a:lvl1pPr>
          </a:lstStyle>
          <a:p>
            <a:pPr/>
            <a:r>
              <a:t>Don’t end reliable, cheap power before getting a substitute! </a:t>
            </a:r>
          </a:p>
        </p:txBody>
      </p:sp>
      <p:sp>
        <p:nvSpPr>
          <p:cNvPr id="208" name="https://www.wyodaily.com/photos/big/11242/12"/>
          <p:cNvSpPr txBox="1"/>
          <p:nvPr/>
        </p:nvSpPr>
        <p:spPr>
          <a:xfrm>
            <a:off x="17463500" y="13277419"/>
            <a:ext cx="667329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https://www.wyodaily.com/photos/big/11242/12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402" y="16015"/>
            <a:ext cx="12445894" cy="1368397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Vaclav Smil:…"/>
          <p:cNvSpPr txBox="1"/>
          <p:nvPr/>
        </p:nvSpPr>
        <p:spPr>
          <a:xfrm>
            <a:off x="13491680" y="7877306"/>
            <a:ext cx="10898272" cy="521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Vaclav Smil: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Energy from burning carbon is the basis of civilization.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We need to put in place a different source of reliable, economic energy before removing the old.</a:t>
            </a:r>
          </a:p>
        </p:txBody>
      </p:sp>
      <p:sp>
        <p:nvSpPr>
          <p:cNvPr id="211" name="Economic suicide?"/>
          <p:cNvSpPr txBox="1"/>
          <p:nvPr/>
        </p:nvSpPr>
        <p:spPr>
          <a:xfrm>
            <a:off x="12994047" y="91719"/>
            <a:ext cx="10898272" cy="1527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9400">
                <a:solidFill>
                  <a:srgbClr val="000000"/>
                </a:solidFill>
              </a:defRPr>
            </a:lvl1pPr>
          </a:lstStyle>
          <a:p>
            <a:pPr/>
            <a:r>
              <a:t>Economic suicide?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57064" y="50345"/>
            <a:ext cx="13100444" cy="1361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US plans 30 GW offshore wind turbines by 2030."/>
          <p:cNvSpPr txBox="1"/>
          <p:nvPr/>
        </p:nvSpPr>
        <p:spPr>
          <a:xfrm>
            <a:off x="722752" y="399490"/>
            <a:ext cx="9324514" cy="3049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US plans 30 GW offshore wind turbines by 2030.</a:t>
            </a:r>
          </a:p>
        </p:txBody>
      </p:sp>
      <p:sp>
        <p:nvSpPr>
          <p:cNvPr id="372" name="https://www.manhattan-institute.org/lesser-biden-administrations-offshore-wind-fantasy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https://www.manhattan-institute.org/lesser-biden-administrations-offshore-wind-fantasy</a:t>
            </a:r>
          </a:p>
        </p:txBody>
      </p:sp>
      <p:sp>
        <p:nvSpPr>
          <p:cNvPr id="373" name="Only one, 30 MW, project operating in 2022.…"/>
          <p:cNvSpPr txBox="1"/>
          <p:nvPr/>
        </p:nvSpPr>
        <p:spPr>
          <a:xfrm>
            <a:off x="722752" y="4341673"/>
            <a:ext cx="9958510" cy="7101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Only one, 30 </a:t>
            </a:r>
            <a:r>
              <a:rPr b="1"/>
              <a:t>MW</a:t>
            </a:r>
            <a:r>
              <a:t>, project operating in 2022.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Block Island 5 x 6 MW costing $400 million.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$13 million per MW of wind-dependent capacity.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obert Bryce: 2018 tax incentives per unit energy produced."/>
          <p:cNvSpPr txBox="1"/>
          <p:nvPr/>
        </p:nvSpPr>
        <p:spPr>
          <a:xfrm>
            <a:off x="627964" y="109622"/>
            <a:ext cx="2347797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Robert Bryce: 2018 tax incentives per unit energy produced.</a:t>
            </a:r>
          </a:p>
        </p:txBody>
      </p:sp>
      <p:sp>
        <p:nvSpPr>
          <p:cNvPr id="376" name="PTC = production tax credit, 2.5¢/kWh;      ITC = investment tax credit 1 EJ = 1 exajoule ~ 32 GW-years"/>
          <p:cNvSpPr txBox="1"/>
          <p:nvPr/>
        </p:nvSpPr>
        <p:spPr>
          <a:xfrm>
            <a:off x="959720" y="10791920"/>
            <a:ext cx="22464560" cy="125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3900">
                <a:solidFill>
                  <a:srgbClr val="000000"/>
                </a:solidFill>
              </a:defRPr>
            </a:pPr>
            <a:r>
              <a:t>PTC = production tax credit, 2.5¢/kWh;      ITC = investment tax credit</a:t>
            </a:r>
            <a:br/>
            <a:r>
              <a:t>1 EJ = 1 exajoule ~ 32 GW-years</a:t>
            </a:r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1976" r="0" b="0"/>
          <a:stretch>
            <a:fillRect/>
          </a:stretch>
        </p:blipFill>
        <p:spPr>
          <a:xfrm>
            <a:off x="497021" y="1600407"/>
            <a:ext cx="22914323" cy="87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https://www.forbes.com/sites/robertbryce/2021/12/27/why-is-solar-energy-getting-250-times-more-in-federal-tax-credits-than-nuclear/?sh=42d0bc6721cf"/>
          <p:cNvSpPr txBox="1"/>
          <p:nvPr/>
        </p:nvSpPr>
        <p:spPr>
          <a:xfrm>
            <a:off x="226700" y="12764786"/>
            <a:ext cx="2118177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https://www.forbes.com/sites/robertbryce/2021/12/27/why-is-solar-energy-getting-250-times-more-in-federal-tax-credits-than-nuclear/?sh=42d0bc6721cf</a:t>
            </a:r>
          </a:p>
        </p:txBody>
      </p:sp>
      <p:sp>
        <p:nvSpPr>
          <p:cNvPr id="379" name="https://www.energy.senate.gov/services/files/444FFC94-54BC-49BC-85B2-C694194F9232"/>
          <p:cNvSpPr txBox="1"/>
          <p:nvPr/>
        </p:nvSpPr>
        <p:spPr>
          <a:xfrm>
            <a:off x="199751" y="13203709"/>
            <a:ext cx="1253063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https://www.energy.senate.gov/services/files/444FFC94-54BC-49BC-85B2-C694194F9232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hina added 17 GWe of offshore wind capacity in 2021."/>
          <p:cNvSpPr txBox="1"/>
          <p:nvPr/>
        </p:nvSpPr>
        <p:spPr>
          <a:xfrm>
            <a:off x="722752" y="399490"/>
            <a:ext cx="22742767" cy="1130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800">
                <a:solidFill>
                  <a:srgbClr val="000000"/>
                </a:solidFill>
              </a:defRPr>
            </a:lvl1pPr>
          </a:lstStyle>
          <a:p>
            <a:pPr/>
            <a:r>
              <a:t>China added 17 GWe of offshore wind capacity in 2021.</a:t>
            </a:r>
          </a:p>
        </p:txBody>
      </p:sp>
      <p:sp>
        <p:nvSpPr>
          <p:cNvPr id="382" name="References"/>
          <p:cNvSpPr txBox="1"/>
          <p:nvPr/>
        </p:nvSpPr>
        <p:spPr>
          <a:xfrm>
            <a:off x="351527" y="13230797"/>
            <a:ext cx="1649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221" y="3048630"/>
            <a:ext cx="22960722" cy="10014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pain’s El Hierro island attempted 100% renewable power."/>
          <p:cNvSpPr txBox="1"/>
          <p:nvPr/>
        </p:nvSpPr>
        <p:spPr>
          <a:xfrm>
            <a:off x="1134113" y="399490"/>
            <a:ext cx="22742768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Spain’s El Hierro island attempted 100% renewable power.</a:t>
            </a:r>
          </a:p>
        </p:txBody>
      </p:sp>
      <p:sp>
        <p:nvSpPr>
          <p:cNvPr id="386" name="https://euanmearns.com/tag/el-hierro/"/>
          <p:cNvSpPr txBox="1"/>
          <p:nvPr/>
        </p:nvSpPr>
        <p:spPr>
          <a:xfrm>
            <a:off x="18716542" y="13230797"/>
            <a:ext cx="53248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https://euanmearns.com/tag/el-hierro/</a:t>
            </a: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856" y="3119830"/>
            <a:ext cx="24587712" cy="8459252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During 2018 it supplied 57% of El Hierro’s electricity, though only 28% during 4Q 2018."/>
          <p:cNvSpPr txBox="1"/>
          <p:nvPr/>
        </p:nvSpPr>
        <p:spPr>
          <a:xfrm>
            <a:off x="1134113" y="11364047"/>
            <a:ext cx="22742768" cy="2034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During 2018 it supplied 57% of El Hierro’s electricity,</a:t>
            </a:r>
            <a:br/>
            <a:r>
              <a:t>though only 28% during 4Q 2018.</a:t>
            </a:r>
          </a:p>
        </p:txBody>
      </p:sp>
      <p:sp>
        <p:nvSpPr>
          <p:cNvPr id="389" name="Three wind turbines with pumped hydro energy storage."/>
          <p:cNvSpPr txBox="1"/>
          <p:nvPr/>
        </p:nvSpPr>
        <p:spPr>
          <a:xfrm>
            <a:off x="1134113" y="1988633"/>
            <a:ext cx="22742768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Three wind turbines with pumped hydro energy storage.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9428" y="0"/>
            <a:ext cx="1828514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257" y="4836064"/>
            <a:ext cx="13456133" cy="8970757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1 DAY of global energy use        requires…"/>
          <p:cNvSpPr txBox="1"/>
          <p:nvPr/>
        </p:nvSpPr>
        <p:spPr>
          <a:xfrm>
            <a:off x="11843504" y="246686"/>
            <a:ext cx="12830649" cy="35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7400">
                <a:solidFill>
                  <a:srgbClr val="000000"/>
                </a:solidFill>
              </a:defRPr>
            </a:pPr>
            <a:r>
              <a:t>1 DAY of global energy use </a:t>
            </a:r>
            <a:br/>
            <a:r>
              <a:t>      requires</a:t>
            </a:r>
          </a:p>
          <a:p>
            <a:pPr algn="l" defTabSz="821531">
              <a:defRPr b="1" sz="7400">
                <a:solidFill>
                  <a:srgbClr val="000000"/>
                </a:solidFill>
              </a:defRPr>
            </a:pPr>
            <a:r>
              <a:t>1 cubic mile of batteries</a:t>
            </a:r>
          </a:p>
        </p:txBody>
      </p:sp>
      <p:sp>
        <p:nvSpPr>
          <p:cNvPr id="395" name="36 billion Tesla Powerwalls @ 13.5 kWh…"/>
          <p:cNvSpPr txBox="1"/>
          <p:nvPr/>
        </p:nvSpPr>
        <p:spPr>
          <a:xfrm>
            <a:off x="13901373" y="4183425"/>
            <a:ext cx="10392259" cy="89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16523" indent="-316523" algn="l" defTabSz="821531">
              <a:buSzPct val="100000"/>
              <a:buChar char="•"/>
              <a:defRPr b="1" sz="6500">
                <a:solidFill>
                  <a:srgbClr val="000000"/>
                </a:solidFill>
              </a:defRPr>
            </a:pPr>
            <a:r>
              <a:t> 36 billion Tesla Powerwalls @ 13.5 kWh</a:t>
            </a:r>
          </a:p>
          <a:p>
            <a:pPr algn="l" defTabSz="821531">
              <a:defRPr b="1" sz="5800">
                <a:solidFill>
                  <a:srgbClr val="000000"/>
                </a:solidFill>
              </a:defRPr>
            </a:pPr>
          </a:p>
          <a:p>
            <a:pPr marL="316523" indent="-316523" algn="l" defTabSz="821531">
              <a:buSzPct val="100000"/>
              <a:buChar char="•"/>
              <a:defRPr b="1" sz="6500">
                <a:solidFill>
                  <a:srgbClr val="000000"/>
                </a:solidFill>
              </a:defRPr>
            </a:pPr>
            <a:r>
              <a:t> Build 1000 per second for 10 years</a:t>
            </a:r>
          </a:p>
          <a:p>
            <a:pPr algn="l" defTabSz="821531">
              <a:defRPr b="1" sz="5800">
                <a:solidFill>
                  <a:srgbClr val="000000"/>
                </a:solidFill>
              </a:defRPr>
            </a:pPr>
          </a:p>
          <a:p>
            <a:pPr marL="316523" indent="-316523" algn="l" defTabSz="821531">
              <a:buSzPct val="100000"/>
              <a:buChar char="•"/>
              <a:defRPr b="1" sz="6500">
                <a:solidFill>
                  <a:srgbClr val="000000"/>
                </a:solidFill>
              </a:defRPr>
            </a:pPr>
            <a:r>
              <a:t> $250 trillion @ $7,000</a:t>
            </a:r>
          </a:p>
          <a:p>
            <a:pPr algn="l" defTabSz="821531">
              <a:defRPr b="1" sz="6500">
                <a:solidFill>
                  <a:srgbClr val="000000"/>
                </a:solidFill>
              </a:defRPr>
            </a:pPr>
          </a:p>
          <a:p>
            <a:pPr marL="316523" indent="-316523" algn="l" defTabSz="821531">
              <a:buSzPct val="100000"/>
              <a:buChar char="•"/>
              <a:defRPr b="1" sz="6500">
                <a:solidFill>
                  <a:srgbClr val="000000"/>
                </a:solidFill>
              </a:defRPr>
            </a:pPr>
            <a:r>
              <a:t> $518/kWh of storage</a:t>
            </a:r>
          </a:p>
        </p:txBody>
      </p:sp>
      <p:sp>
        <p:nvSpPr>
          <p:cNvPr id="396" name="Use batteries to store on/off wind/solar power?"/>
          <p:cNvSpPr txBox="1"/>
          <p:nvPr/>
        </p:nvSpPr>
        <p:spPr>
          <a:xfrm>
            <a:off x="413479" y="86099"/>
            <a:ext cx="10213335" cy="4262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8900">
                <a:solidFill>
                  <a:schemeClr val="accent5">
                    <a:lumOff val="-29866"/>
                  </a:schemeClr>
                </a:solidFill>
              </a:defRPr>
            </a:pPr>
            <a:r>
              <a:t>Use </a:t>
            </a:r>
            <a:r>
              <a:rPr u="sng"/>
              <a:t>batteries</a:t>
            </a:r>
            <a:r>
              <a:t> to store on/off wind/solar power?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100 Tesla 3100 kWh Megapack batteries cost $358/kWh."/>
          <p:cNvSpPr txBox="1"/>
          <p:nvPr/>
        </p:nvSpPr>
        <p:spPr>
          <a:xfrm>
            <a:off x="321330" y="209915"/>
            <a:ext cx="23741339" cy="114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900">
                <a:solidFill>
                  <a:srgbClr val="000000"/>
                </a:solidFill>
              </a:defRPr>
            </a:lvl1pPr>
          </a:lstStyle>
          <a:p>
            <a:pPr/>
            <a:r>
              <a:t>100 Tesla 3100 kWh Megapack batteries cost $358/kWh.</a:t>
            </a:r>
          </a:p>
        </p:txBody>
      </p:sp>
      <p:sp>
        <p:nvSpPr>
          <p:cNvPr id="399" name="https://electrek.co/2021/07/26/tesla-reveals-megapack-prices/  https://www.tesla.com/megapack/design"/>
          <p:cNvSpPr txBox="1"/>
          <p:nvPr/>
        </p:nvSpPr>
        <p:spPr>
          <a:xfrm>
            <a:off x="351527" y="13230798"/>
            <a:ext cx="1445300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https://electrek.co/2021/07/26/tesla-reveals-megapack-prices/</a:t>
            </a:r>
            <a:r>
              <a:t>  </a:t>
            </a:r>
            <a:r>
              <a:rPr u="sng">
                <a:hlinkClick r:id="rId3" invalidUrl="" action="" tgtFrame="" tooltip="" history="1" highlightClick="0" endSnd="0"/>
              </a:rPr>
              <a:t>https://www.tesla.com/megapack/design</a:t>
            </a:r>
          </a:p>
        </p:txBody>
      </p:sp>
      <p:pic>
        <p:nvPicPr>
          <p:cNvPr id="400" name="Image" descr="Image"/>
          <p:cNvPicPr>
            <a:picLocks noChangeAspect="0"/>
          </p:cNvPicPr>
          <p:nvPr/>
        </p:nvPicPr>
        <p:blipFill>
          <a:blip r:embed="rId4">
            <a:extLst/>
          </a:blip>
          <a:srcRect l="0" t="14552" r="0" b="0"/>
          <a:stretch>
            <a:fillRect/>
          </a:stretch>
        </p:blipFill>
        <p:spPr>
          <a:xfrm>
            <a:off x="748704" y="1539668"/>
            <a:ext cx="22886761" cy="11429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“World’s biggest lithium battery storage facility now completely offline after weekend incident.”"/>
          <p:cNvSpPr txBox="1"/>
          <p:nvPr/>
        </p:nvSpPr>
        <p:spPr>
          <a:xfrm>
            <a:off x="1059731" y="209915"/>
            <a:ext cx="23741340" cy="2234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7000">
                <a:solidFill>
                  <a:srgbClr val="000000"/>
                </a:solidFill>
              </a:defRPr>
            </a:lvl1pPr>
          </a:lstStyle>
          <a:p>
            <a:pPr/>
            <a:r>
              <a:t>“World’s biggest lithium battery storage facility now completely offline after weekend incident.”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862" y="3360723"/>
            <a:ext cx="17068801" cy="960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100MW/400MWh expansion phase…"/>
          <p:cNvSpPr txBox="1"/>
          <p:nvPr/>
        </p:nvSpPr>
        <p:spPr>
          <a:xfrm>
            <a:off x="18520967" y="4815609"/>
            <a:ext cx="5756591" cy="7220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100MW/400MWh expansion phase </a:t>
            </a:r>
          </a:p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now joins </a:t>
            </a:r>
          </a:p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300MW/1,200MWh Phase I </a:t>
            </a:r>
          </a:p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in being out of action</a:t>
            </a:r>
          </a:p>
        </p:txBody>
      </p:sp>
      <p:sp>
        <p:nvSpPr>
          <p:cNvPr id="405" name="https://www.tesla.com/megapack/design"/>
          <p:cNvSpPr txBox="1"/>
          <p:nvPr/>
        </p:nvSpPr>
        <p:spPr>
          <a:xfrm>
            <a:off x="10458934" y="13588999"/>
            <a:ext cx="572505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u="sng">
                <a:solidFill>
                  <a:srgbClr val="000000"/>
                </a:solid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https://www.tesla.com/megapack/design</a:t>
            </a:r>
          </a:p>
        </p:txBody>
      </p:sp>
      <p:sp>
        <p:nvSpPr>
          <p:cNvPr id="406" name="https://www.energy-storage.news/worlds-biggest-lithium-battery-storage-facility-now-completely-offline-after-weekend-incident/"/>
          <p:cNvSpPr txBox="1"/>
          <p:nvPr/>
        </p:nvSpPr>
        <p:spPr>
          <a:xfrm>
            <a:off x="196097" y="13238722"/>
            <a:ext cx="1768845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https://www.energy-storage.news/worlds-biggest-lithium-battery-storage-facility-now-completely-offline-after-weekend-incident/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6557" y="1389066"/>
            <a:ext cx="23091052" cy="10937868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US total battery storage &lt; 2 GWh; @ $589/kWh"/>
          <p:cNvSpPr txBox="1"/>
          <p:nvPr/>
        </p:nvSpPr>
        <p:spPr>
          <a:xfrm>
            <a:off x="424455" y="124499"/>
            <a:ext cx="23535090" cy="137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b="1" sz="8100">
                <a:solidFill>
                  <a:srgbClr val="000000"/>
                </a:solidFill>
              </a:defRPr>
            </a:lvl1pPr>
          </a:lstStyle>
          <a:p>
            <a:pPr/>
            <a:r>
              <a:t>US total battery storage &lt; 2 GWh; @ $589/kWh</a:t>
            </a:r>
          </a:p>
        </p:txBody>
      </p:sp>
      <p:sp>
        <p:nvSpPr>
          <p:cNvPr id="410" name="https://www.eia.gov/analysis/studies/electricity/batterystorage/pdf/battery_storage_2021.pdf"/>
          <p:cNvSpPr txBox="1"/>
          <p:nvPr/>
        </p:nvSpPr>
        <p:spPr>
          <a:xfrm>
            <a:off x="388606" y="12969746"/>
            <a:ext cx="17013048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https://www.eia.gov/analysis/studies/electricity/batterystorage/pdf/battery_storage_2021.pdf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Leonardo DiCaprio? Energy Vault investment smart?"/>
          <p:cNvSpPr txBox="1"/>
          <p:nvPr/>
        </p:nvSpPr>
        <p:spPr>
          <a:xfrm>
            <a:off x="321330" y="209915"/>
            <a:ext cx="2374133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7400">
                <a:solidFill>
                  <a:srgbClr val="000000"/>
                </a:solidFill>
              </a:defRPr>
            </a:pPr>
            <a:r>
              <a:t>Leonardo DiCaprio? </a:t>
            </a:r>
            <a:r>
              <a:rPr i="1"/>
              <a:t>Energy Vault</a:t>
            </a:r>
            <a:r>
              <a:t> investment smart?</a:t>
            </a:r>
          </a:p>
        </p:txBody>
      </p:sp>
      <p:sp>
        <p:nvSpPr>
          <p:cNvPr id="413" name="Energy Valult raised $230 million.…"/>
          <p:cNvSpPr txBox="1"/>
          <p:nvPr/>
        </p:nvSpPr>
        <p:spPr>
          <a:xfrm>
            <a:off x="12881130" y="1758723"/>
            <a:ext cx="11031018" cy="9913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Energy Valult raised $230 million.</a:t>
            </a:r>
          </a:p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Lifts 35 tonne blocks to store energy, lowers them to generate elecricity.</a:t>
            </a:r>
          </a:p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Force (neutons) = 9.8 x mass (kg)</a:t>
            </a:r>
            <a:br/>
            <a:r>
              <a:t>Joules = Force x 100 meters (lift)</a:t>
            </a:r>
            <a:br/>
            <a:r>
              <a:t>kWh = 1000 x 60 x 60 x joules</a:t>
            </a:r>
          </a:p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One lift stores 9.5kWh(e).  [50¢ worth]</a:t>
            </a:r>
          </a:p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&lt; $3400 for Tesla@$358/kWh?</a:t>
            </a:r>
          </a:p>
          <a:p>
            <a: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4 GWh storage worth $1.4 billion?</a:t>
            </a:r>
          </a:p>
        </p:txBody>
      </p:sp>
      <p:sp>
        <p:nvSpPr>
          <p:cNvPr id="414" name="https://www.tesla.com/megapack/design"/>
          <p:cNvSpPr txBox="1"/>
          <p:nvPr/>
        </p:nvSpPr>
        <p:spPr>
          <a:xfrm>
            <a:off x="10458934" y="13588999"/>
            <a:ext cx="572505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u="sng">
                <a:solidFill>
                  <a:srgbClr val="000000"/>
                </a:solid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https://www.tesla.com/megapack/design</a:t>
            </a:r>
          </a:p>
        </p:txBody>
      </p:sp>
      <p:sp>
        <p:nvSpPr>
          <p:cNvPr id="415" name="https://spectrum.ieee.org/gravity-energy-storage-will-show-its-potential-in-2021"/>
          <p:cNvSpPr txBox="1"/>
          <p:nvPr/>
        </p:nvSpPr>
        <p:spPr>
          <a:xfrm>
            <a:off x="278357" y="13143936"/>
            <a:ext cx="1103101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https://spectrum.ieee.org/gravity-energy-storage-will-show-its-potential-in-2021</a:t>
            </a: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357" y="3184360"/>
            <a:ext cx="11544301" cy="899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Do the math: F = m x g,  E = F x D"/>
          <p:cNvSpPr txBox="1"/>
          <p:nvPr/>
        </p:nvSpPr>
        <p:spPr>
          <a:xfrm>
            <a:off x="613999" y="1874807"/>
            <a:ext cx="11031018" cy="858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5100">
                <a:solidFill>
                  <a:srgbClr val="000000"/>
                </a:solidFill>
              </a:defRPr>
            </a:lvl1pPr>
          </a:lstStyle>
          <a:p>
            <a:pPr/>
            <a:r>
              <a:t>Do the math: F = m x g,  E = F x 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ttps://netzeroamerica.princeton.edu/img/Princeton_NZA_Interim_Report_15_Dec_2020_FINAL.pdf"/>
          <p:cNvSpPr txBox="1"/>
          <p:nvPr/>
        </p:nvSpPr>
        <p:spPr>
          <a:xfrm>
            <a:off x="195694" y="13207372"/>
            <a:ext cx="14245273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2500">
                <a:solidFill>
                  <a:srgbClr val="000000"/>
                </a:solidFill>
              </a:defRPr>
            </a:lvl1pPr>
          </a:lstStyle>
          <a:p>
            <a:pPr/>
            <a:r>
              <a:t>https://netzeroamerica.princeton.edu/img/Princeton_NZA_Interim_Report_15_Dec_2020_FINAL.pdf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902" y="3058089"/>
            <a:ext cx="18122901" cy="996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Princeton University Net-Zero America"/>
          <p:cNvSpPr txBox="1"/>
          <p:nvPr/>
        </p:nvSpPr>
        <p:spPr>
          <a:xfrm>
            <a:off x="272513" y="446883"/>
            <a:ext cx="2383897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Princeton University Net-Zero America</a:t>
            </a:r>
          </a:p>
        </p:txBody>
      </p:sp>
      <p:sp>
        <p:nvSpPr>
          <p:cNvPr id="216" name="345 page PowerPoint presentation; $2.5 trillion by 2050."/>
          <p:cNvSpPr txBox="1"/>
          <p:nvPr/>
        </p:nvSpPr>
        <p:spPr>
          <a:xfrm>
            <a:off x="376274" y="1542165"/>
            <a:ext cx="23631452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345 page PowerPoint presentation; $2.5 trillion by 2050.</a:t>
            </a:r>
          </a:p>
        </p:txBody>
      </p:sp>
      <p:sp>
        <p:nvSpPr>
          <p:cNvPr id="217" name="USA only…"/>
          <p:cNvSpPr txBox="1"/>
          <p:nvPr/>
        </p:nvSpPr>
        <p:spPr>
          <a:xfrm>
            <a:off x="18850136" y="3184365"/>
            <a:ext cx="5308286" cy="10365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 u="sng">
                <a:solidFill>
                  <a:srgbClr val="000000"/>
                </a:solidFill>
              </a:defRPr>
            </a:pPr>
            <a:r>
              <a:t>USA only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wind, solar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batteries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transmission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bioenergy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CCS</a:t>
            </a:r>
          </a:p>
          <a:p>
            <a:pPr algn="l"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H2 for synfuel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ripling 33%-capacity-factor wind, solar does not fix lulls. Germany experienced a 100 hour lull, 3-6 Dec 2016."/>
          <p:cNvSpPr txBox="1"/>
          <p:nvPr/>
        </p:nvSpPr>
        <p:spPr>
          <a:xfrm>
            <a:off x="174710" y="-58913"/>
            <a:ext cx="23909080" cy="2226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6800">
                <a:solidFill>
                  <a:srgbClr val="000000"/>
                </a:solidFill>
              </a:defRPr>
            </a:pPr>
            <a:r>
              <a:t>Tripling 33%-capacity-factor wind, solar does not fix lulls.</a:t>
            </a:r>
            <a:br/>
            <a:r>
              <a:t>Germany experienced a 100 hour lull, 3-6 Dec 2016.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21763" b="0"/>
          <a:stretch>
            <a:fillRect/>
          </a:stretch>
        </p:blipFill>
        <p:spPr>
          <a:xfrm>
            <a:off x="5451" y="2475701"/>
            <a:ext cx="16900603" cy="103896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1" name="Table"/>
          <p:cNvGraphicFramePr/>
          <p:nvPr/>
        </p:nvGraphicFramePr>
        <p:xfrm>
          <a:off x="17139434" y="7544671"/>
          <a:ext cx="7500938" cy="884039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2360379"/>
                <a:gridCol w="2628025"/>
                <a:gridCol w="2295332"/>
              </a:tblGrid>
              <a:tr h="1610552"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Power sources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GW nameplate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GW delivered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</a:tr>
              <a:tr h="811989"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Solar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41.0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0.7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</a:tr>
              <a:tr h="711061"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Wind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47.8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1.4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</a:tr>
              <a:tr h="978555"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Reliables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 sz="3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68.0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</a:tr>
              <a:tr h="731699"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Total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 sz="3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3800"/>
                        <a:t>70.0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22" name="https://energycentral.com/c/ec/wind-and-solar-energy-lulls-energy-storage-germany"/>
          <p:cNvSpPr txBox="1"/>
          <p:nvPr/>
        </p:nvSpPr>
        <p:spPr>
          <a:xfrm>
            <a:off x="70548" y="13154952"/>
            <a:ext cx="15505304" cy="61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https://energycentral.com/c/ec/wind-and-solar-energy-lulls-energy-storage-germany</a:t>
            </a:r>
          </a:p>
        </p:txBody>
      </p:sp>
      <p:sp>
        <p:nvSpPr>
          <p:cNvPr id="423" name="Wind and solar supplied just 2% of nameplate capacity."/>
          <p:cNvSpPr txBox="1"/>
          <p:nvPr/>
        </p:nvSpPr>
        <p:spPr>
          <a:xfrm>
            <a:off x="17021726" y="4289158"/>
            <a:ext cx="7133958" cy="290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sz="6100">
                <a:solidFill>
                  <a:srgbClr val="000000"/>
                </a:solidFill>
              </a:defRPr>
            </a:lvl1pPr>
          </a:lstStyle>
          <a:p>
            <a:pPr/>
            <a:r>
              <a:t>Wind and solar supplied just 2% of nameplate capacity.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07417"/>
            <a:ext cx="24384001" cy="868325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Powering New England with just wind and solar requires 13,000 GW-hours of battery storage, costing $4.7 trillion."/>
          <p:cNvSpPr txBox="1"/>
          <p:nvPr/>
        </p:nvSpPr>
        <p:spPr>
          <a:xfrm>
            <a:off x="424455" y="-6064"/>
            <a:ext cx="23535090" cy="2200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b="1" sz="6700">
                <a:solidFill>
                  <a:srgbClr val="000000"/>
                </a:solidFill>
              </a:defRPr>
            </a:lvl1pPr>
          </a:lstStyle>
          <a:p>
            <a:pPr/>
            <a:r>
              <a:t>Powering New England with just wind and solar requires 13,000 GW-hours of battery storage, costing $4.7 trillion.</a:t>
            </a:r>
          </a:p>
        </p:txBody>
      </p:sp>
      <p:sp>
        <p:nvSpPr>
          <p:cNvPr id="427" name="Actual 2018 hourly electricity demand, sun, and wind possible energy…"/>
          <p:cNvSpPr txBox="1"/>
          <p:nvPr/>
        </p:nvSpPr>
        <p:spPr>
          <a:xfrm>
            <a:off x="511750" y="10982544"/>
            <a:ext cx="23360500" cy="2600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750093" indent="-750093" algn="l" defTabSz="821531">
              <a:buSzPct val="145000"/>
              <a:buChar char="•"/>
              <a:defRPr sz="5400">
                <a:solidFill>
                  <a:srgbClr val="000000"/>
                </a:solidFill>
              </a:defRPr>
            </a:pPr>
            <a:r>
              <a:t>Actual 2018 hourly electricity demand, sun, and wind possible energy</a:t>
            </a:r>
          </a:p>
          <a:p>
            <a:pPr marL="750093" indent="-750093" algn="l" defTabSz="821531">
              <a:buSzPct val="145000"/>
              <a:buChar char="•"/>
              <a:defRPr sz="5400">
                <a:solidFill>
                  <a:srgbClr val="000000"/>
                </a:solidFill>
              </a:defRPr>
            </a:pPr>
            <a:r>
              <a:t>Tesla Megapack batteries @ $358/kWh</a:t>
            </a:r>
          </a:p>
          <a:p>
            <a:pPr marL="750093" indent="-750093" algn="l" defTabSz="821531">
              <a:buSzPct val="145000"/>
              <a:buChar char="•"/>
              <a:defRPr sz="5400">
                <a:solidFill>
                  <a:srgbClr val="000000"/>
                </a:solidFill>
              </a:defRPr>
            </a:pPr>
            <a:r>
              <a:t>13,000 GWh x $358/kWh ~ $4.7 trillion</a:t>
            </a:r>
          </a:p>
        </p:txBody>
      </p:sp>
      <p:sp>
        <p:nvSpPr>
          <p:cNvPr id="428" name="https://www.nae.edu/File.aspx?id=239123"/>
          <p:cNvSpPr txBox="1"/>
          <p:nvPr/>
        </p:nvSpPr>
        <p:spPr>
          <a:xfrm>
            <a:off x="16374948" y="13037267"/>
            <a:ext cx="7850760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https://www.nae.edu/File.aspx?id=239123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Observed Dunkleflaute needs 24 days of power storage."/>
          <p:cNvSpPr txBox="1"/>
          <p:nvPr/>
        </p:nvSpPr>
        <p:spPr>
          <a:xfrm>
            <a:off x="556874" y="328399"/>
            <a:ext cx="2293849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Observed </a:t>
            </a:r>
            <a:r>
              <a:rPr i="1"/>
              <a:t>Dunkleflaute</a:t>
            </a:r>
            <a:r>
              <a:t> needs 24 days of power storage.</a:t>
            </a:r>
          </a:p>
        </p:txBody>
      </p:sp>
      <p:sp>
        <p:nvSpPr>
          <p:cNvPr id="431" name="https://www.econstor.eu/handle/10419/236723 Ruhnau, Qvist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https://www.econstor.eu/handle/10419/236723</a:t>
            </a:r>
            <a:r>
              <a:t> Ruhnau, Qvist</a:t>
            </a:r>
          </a:p>
        </p:txBody>
      </p:sp>
      <p:sp>
        <p:nvSpPr>
          <p:cNvPr id="432" name="Cost-optimized storage, solar, wind. Studied 35 years of hourly German power. Need time between Dunkleflauten to recharge."/>
          <p:cNvSpPr txBox="1"/>
          <p:nvPr/>
        </p:nvSpPr>
        <p:spPr>
          <a:xfrm>
            <a:off x="603061" y="1517176"/>
            <a:ext cx="23352815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Cost-optimized storage, solar, wind. Studied 35 years of hourly German power. Need time between Dunkleflauten to recharge.</a:t>
            </a:r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69" y="2895999"/>
            <a:ext cx="24465799" cy="10393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hina monopolized magnet component rare earths, which US dominated in 1990s."/>
          <p:cNvSpPr txBox="1"/>
          <p:nvPr/>
        </p:nvSpPr>
        <p:spPr>
          <a:xfrm>
            <a:off x="722753" y="91431"/>
            <a:ext cx="22938495" cy="2059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China monopolized magnet component rare earths, which US dominated in 1990s.</a:t>
            </a:r>
          </a:p>
        </p:txBody>
      </p:sp>
      <p:pic>
        <p:nvPicPr>
          <p:cNvPr id="436" name="https---bucketeer-e05bbc84-baa3-437e-9518-adb32be77984.s3.amazonaws.com-public-images-b227b12b-4039-4818-ab1c-67fa2d7a9023_2870x1372.png" descr="https---bucketeer-e05bbc84-baa3-437e-9518-adb32be77984.s3.amazonaws.com-public-images-b227b12b-4039-4818-ab1c-67fa2d7a9023_2870x1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60" y="2090037"/>
            <a:ext cx="24290880" cy="11612227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Text"/>
          <p:cNvSpPr txBox="1"/>
          <p:nvPr/>
        </p:nvSpPr>
        <p:spPr>
          <a:xfrm>
            <a:off x="11855500" y="6627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438" name="https://doomberg.substack.com/p/not-a-rare-to-spare"/>
          <p:cNvSpPr txBox="1"/>
          <p:nvPr/>
        </p:nvSpPr>
        <p:spPr>
          <a:xfrm>
            <a:off x="-220830" y="12844393"/>
            <a:ext cx="751880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https://doomberg.substack.com/p/not-a-rare-to-spare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hina produces 41% of cathodes and 71% percent of anodes used in EV batteries; the US essentially none of such key components."/>
          <p:cNvSpPr txBox="1"/>
          <p:nvPr/>
        </p:nvSpPr>
        <p:spPr>
          <a:xfrm>
            <a:off x="177727" y="138825"/>
            <a:ext cx="24028546" cy="1934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5900">
                <a:solidFill>
                  <a:srgbClr val="000000"/>
                </a:solidFill>
              </a:defRPr>
            </a:lvl1pPr>
          </a:lstStyle>
          <a:p>
            <a:pPr/>
            <a:r>
              <a:t>China produces 41% of cathodes and 71% percent of anodes used in EV batteries; the US essentially none of such key components.</a:t>
            </a:r>
          </a:p>
        </p:txBody>
      </p:sp>
      <p:sp>
        <p:nvSpPr>
          <p:cNvPr id="441" name="https://doomberg.substack.com/p/not-a-rare-to-spare"/>
          <p:cNvSpPr txBox="1"/>
          <p:nvPr/>
        </p:nvSpPr>
        <p:spPr>
          <a:xfrm>
            <a:off x="-220830" y="12844393"/>
            <a:ext cx="751880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https://doomberg.substack.com/p/not-a-rare-to-spare</a:t>
            </a: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161" y="2781302"/>
            <a:ext cx="10749378" cy="935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63926" y="4574795"/>
            <a:ext cx="11370470" cy="7720239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ttps://www.nytimes.com/2022/02/22/opinion/russia-ukraine-energy-conflict.html"/>
          <p:cNvSpPr txBox="1"/>
          <p:nvPr/>
        </p:nvSpPr>
        <p:spPr>
          <a:xfrm>
            <a:off x="332603" y="13232058"/>
            <a:ext cx="1121572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https://www.nytimes.com/2022/02/22/opinion/russia-ukraine-energy-conflict.html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1.jpg" descr="Picture1.jpg"/>
          <p:cNvPicPr>
            <a:picLocks noChangeAspect="0"/>
          </p:cNvPicPr>
          <p:nvPr/>
        </p:nvPicPr>
        <p:blipFill>
          <a:blip r:embed="rId2">
            <a:extLst/>
          </a:blip>
          <a:srcRect l="2654" t="15609" r="1816" b="2493"/>
          <a:stretch>
            <a:fillRect/>
          </a:stretch>
        </p:blipFill>
        <p:spPr>
          <a:xfrm>
            <a:off x="979217" y="1094526"/>
            <a:ext cx="22050767" cy="12570135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Materials used per TWh generated, by energy source"/>
          <p:cNvSpPr txBox="1"/>
          <p:nvPr/>
        </p:nvSpPr>
        <p:spPr>
          <a:xfrm>
            <a:off x="722752" y="399490"/>
            <a:ext cx="22938495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Materials used per TWh generated, by energy source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IEEE, Vaclav Smil: To Get Wind Power You Need Oil  Each wind turbine embodies a whole lot of petrochemicals and fossil-fuel energy"/>
          <p:cNvSpPr txBox="1"/>
          <p:nvPr/>
        </p:nvSpPr>
        <p:spPr>
          <a:xfrm>
            <a:off x="722753" y="186219"/>
            <a:ext cx="22938495" cy="193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4700">
                <a:solidFill>
                  <a:srgbClr val="000000"/>
                </a:solidFill>
              </a:defRPr>
            </a:pPr>
            <a:r>
              <a:rPr sz="7400"/>
              <a:t>IEEE, Vaclav Smil: To Get Wind Power You Need Oil </a:t>
            </a:r>
            <a:br/>
            <a:r>
              <a:rPr b="0"/>
              <a:t>Each wind turbine embodies a whole lot of petrochemicals and fossil-fuel energy</a:t>
            </a:r>
          </a:p>
        </p:txBody>
      </p:sp>
      <p:sp>
        <p:nvSpPr>
          <p:cNvPr id="450" name="Large trucks bring steel and other raw materials to the site, earth-moving equipment beats a path to otherwise inaccessible high ground, large cranes erect the structures, and all these machines burn diesel fuel. So do the freight trains and cargo ships "/>
          <p:cNvSpPr txBox="1"/>
          <p:nvPr/>
        </p:nvSpPr>
        <p:spPr>
          <a:xfrm>
            <a:off x="756569" y="2981265"/>
            <a:ext cx="12241966" cy="9791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700">
                <a:solidFill>
                  <a:srgbClr val="000000"/>
                </a:solidFill>
              </a:defRPr>
            </a:pPr>
            <a:r>
              <a:rPr>
                <a:hlinkClick r:id="rId2" invalidUrl="" action="" tgtFrame="" tooltip="" history="1" highlightClick="0" endSnd="0"/>
              </a:rPr>
              <a:t>Large trucks</a:t>
            </a:r>
            <a:r>
              <a:t> bring steel and other raw materials to the site, earth-moving equipment beats a path to otherwise inaccessible high ground, large cranes erect the structures, and </a:t>
            </a:r>
            <a:r>
              <a:rPr b="1"/>
              <a:t>all these machines burn diesel fuel.</a:t>
            </a:r>
            <a:r>
              <a:t> So do the freight trains and cargo ships that convey the materials needed for the production of cement, steel, and plastics.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700">
                <a:solidFill>
                  <a:srgbClr val="000000"/>
                </a:solidFill>
              </a:defRPr>
            </a:pPr>
            <a:r>
              <a:t>For a </a:t>
            </a:r>
            <a:r>
              <a:rPr b="1"/>
              <a:t>5-megawatt turbine</a:t>
            </a:r>
            <a:r>
              <a:t>, </a:t>
            </a:r>
            <a:r>
              <a:rPr b="1">
                <a:hlinkClick r:id="rId3" invalidUrl="" action="" tgtFrame="" tooltip="" history="1" highlightClick="0" endSnd="0"/>
              </a:rPr>
              <a:t>the steel alone averages</a:t>
            </a:r>
            <a:r>
              <a:rPr b="1"/>
              <a:t> 150 metric tons for the reinforced concrete foundations</a:t>
            </a:r>
            <a:r>
              <a:t>, </a:t>
            </a:r>
            <a:r>
              <a:rPr b="1"/>
              <a:t>250 metric tons for the rotor hubs and nacelles (which </a:t>
            </a:r>
            <a:r>
              <a:rPr b="1">
                <a:hlinkClick r:id="rId4" invalidUrl="" action="" tgtFrame="" tooltip="" history="1" highlightClick="0" endSnd="0"/>
              </a:rPr>
              <a:t>house</a:t>
            </a:r>
            <a:r>
              <a:rPr b="1"/>
              <a:t> the gearbox and generator), and 500 metric tons for the towers.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61647" y="2466199"/>
            <a:ext cx="11711469" cy="8783602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https://spectrum.ieee.org/to-get-wind-power-you-need-oil"/>
          <p:cNvSpPr txBox="1"/>
          <p:nvPr/>
        </p:nvSpPr>
        <p:spPr>
          <a:xfrm>
            <a:off x="516709" y="13333509"/>
            <a:ext cx="804245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https://spectrum.ieee.org/to-get-wind-power-you-need-oil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Jim Kennedy projects massive mining increases for EVs."/>
          <p:cNvSpPr txBox="1"/>
          <p:nvPr/>
        </p:nvSpPr>
        <p:spPr>
          <a:xfrm>
            <a:off x="722752" y="399490"/>
            <a:ext cx="2251972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Jim Kennedy projects massive mining increases for EVs.</a:t>
            </a:r>
          </a:p>
        </p:txBody>
      </p:sp>
      <p:sp>
        <p:nvSpPr>
          <p:cNvPr id="455" name="Presentation by James Kennedy, President of ThREE Consulting 2.25.22"/>
          <p:cNvSpPr txBox="1"/>
          <p:nvPr/>
        </p:nvSpPr>
        <p:spPr>
          <a:xfrm>
            <a:off x="351527" y="13230797"/>
            <a:ext cx="1004041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Presentation by James Kennedy, President of ThREE Consulting 2.25.22 </a:t>
            </a:r>
          </a:p>
        </p:txBody>
      </p:sp>
      <p:pic>
        <p:nvPicPr>
          <p:cNvPr id="4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370" y="2225573"/>
            <a:ext cx="22470485" cy="10593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https://energypost.eu/critical-minerals-and-materials-supply-bottlenecks-and-risks-need-international-cooperation/"/>
          <p:cNvSpPr txBox="1"/>
          <p:nvPr/>
        </p:nvSpPr>
        <p:spPr>
          <a:xfrm>
            <a:off x="351527" y="13230797"/>
            <a:ext cx="1583344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https://energypost.eu/critical-minerals-and-materials-supply-bottlenecks-and-risks-need-international-cooperation/</a:t>
            </a:r>
          </a:p>
        </p:txBody>
      </p:sp>
      <p:pic>
        <p:nvPicPr>
          <p:cNvPr id="45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756" y="566418"/>
            <a:ext cx="23098488" cy="11974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https://energypost.eu/critical-minerals-and-materials-supply-bottlenecks-and-risks-need-international-cooperation/"/>
          <p:cNvSpPr txBox="1"/>
          <p:nvPr/>
        </p:nvSpPr>
        <p:spPr>
          <a:xfrm>
            <a:off x="351527" y="13230797"/>
            <a:ext cx="1583344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https://energypost.eu/critical-minerals-and-materials-supply-bottlenecks-and-risks-need-international-cooperation/</a:t>
            </a:r>
          </a:p>
        </p:txBody>
      </p:sp>
      <p:pic>
        <p:nvPicPr>
          <p:cNvPr id="46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844" y="273288"/>
            <a:ext cx="23564312" cy="12571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https://netzeroamerica.princeton.edu/img/Princeton_NZA_Interim_Report_15_Dec_2020_FINAL.pdf"/>
          <p:cNvSpPr txBox="1"/>
          <p:nvPr/>
        </p:nvSpPr>
        <p:spPr>
          <a:xfrm>
            <a:off x="195694" y="13207372"/>
            <a:ext cx="14245273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2500">
                <a:solidFill>
                  <a:srgbClr val="000000"/>
                </a:solidFill>
              </a:defRPr>
            </a:lvl1pPr>
          </a:lstStyle>
          <a:p>
            <a:pPr/>
            <a:r>
              <a:t>https://netzeroamerica.princeton.edu/img/Princeton_NZA_Interim_Report_15_Dec_2020_FINAL.pdf</a:t>
            </a:r>
          </a:p>
        </p:txBody>
      </p:sp>
      <p:sp>
        <p:nvSpPr>
          <p:cNvPr id="220" name="Princeton University Net-Zero America"/>
          <p:cNvSpPr txBox="1"/>
          <p:nvPr/>
        </p:nvSpPr>
        <p:spPr>
          <a:xfrm>
            <a:off x="438390" y="20341"/>
            <a:ext cx="2383897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Princeton University Net-Zero America</a:t>
            </a:r>
          </a:p>
        </p:txBody>
      </p:sp>
      <p:pic>
        <p:nvPicPr>
          <p:cNvPr id="221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2187" r="0" b="0"/>
          <a:stretch>
            <a:fillRect/>
          </a:stretch>
        </p:blipFill>
        <p:spPr>
          <a:xfrm>
            <a:off x="806053" y="2362179"/>
            <a:ext cx="22771870" cy="1086727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Practical? Technology? Cost? Mining? Land area? Just US?"/>
          <p:cNvSpPr txBox="1"/>
          <p:nvPr/>
        </p:nvSpPr>
        <p:spPr>
          <a:xfrm>
            <a:off x="386813" y="1044023"/>
            <a:ext cx="23838975" cy="103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Practical? Technology? Cost? Mining? Land area? Just US?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erman documentary on mining impact"/>
          <p:cNvSpPr txBox="1"/>
          <p:nvPr/>
        </p:nvSpPr>
        <p:spPr>
          <a:xfrm>
            <a:off x="580571" y="209915"/>
            <a:ext cx="2251972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German documentary on mining impact</a:t>
            </a:r>
          </a:p>
        </p:txBody>
      </p:sp>
      <p:sp>
        <p:nvSpPr>
          <p:cNvPr id="465" name="https://www.youtube.com/watch?v=CqSqNIsC04g"/>
          <p:cNvSpPr txBox="1"/>
          <p:nvPr/>
        </p:nvSpPr>
        <p:spPr>
          <a:xfrm>
            <a:off x="351527" y="13230797"/>
            <a:ext cx="704240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https://www.youtube.com/watch?v=CqSqNIsC04g</a:t>
            </a:r>
          </a:p>
        </p:txBody>
      </p:sp>
      <p:pic>
        <p:nvPicPr>
          <p:cNvPr id="4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9276" y="1634455"/>
            <a:ext cx="18288001" cy="1143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BofA: Green energy transition costs $5 trillion/yr x 30 yrs."/>
          <p:cNvSpPr txBox="1"/>
          <p:nvPr/>
        </p:nvSpPr>
        <p:spPr>
          <a:xfrm>
            <a:off x="858746" y="257309"/>
            <a:ext cx="23756559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BofA: Green energy transition costs $5 trillion/yr x 30 yrs.</a:t>
            </a:r>
          </a:p>
        </p:txBody>
      </p:sp>
      <p:sp>
        <p:nvSpPr>
          <p:cNvPr id="469" name="https://business.bofa.com/content/dam/boamlimages/documents/articles/ID21_1543/Net_Zero_Redacted_Note_Updated_Final.pdf"/>
          <p:cNvSpPr txBox="1"/>
          <p:nvPr/>
        </p:nvSpPr>
        <p:spPr>
          <a:xfrm>
            <a:off x="351527" y="13230797"/>
            <a:ext cx="1803349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https://business.bofa.com/content/dam/boamlimages/documents/articles/ID21_1543/Net_Zero_Redacted_Note_Updated_Final.pdf</a:t>
            </a:r>
          </a:p>
        </p:txBody>
      </p:sp>
      <p:pic>
        <p:nvPicPr>
          <p:cNvPr id="4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730" y="1602507"/>
            <a:ext cx="16462988" cy="10510986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ource: International Energy Agency (2021), Net Zero by 2050, IEA, Paris"/>
          <p:cNvSpPr txBox="1"/>
          <p:nvPr/>
        </p:nvSpPr>
        <p:spPr>
          <a:xfrm>
            <a:off x="1918026" y="11837450"/>
            <a:ext cx="10832263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Source: International Energy Agency (2021), Net Zero by 2050, IEA, Paris</a:t>
            </a:r>
          </a:p>
        </p:txBody>
      </p:sp>
      <p:sp>
        <p:nvSpPr>
          <p:cNvPr id="472" name="“Even in global terms and over a 30-year span, $150 trillion is a gargantuan amount.…"/>
          <p:cNvSpPr txBox="1"/>
          <p:nvPr/>
        </p:nvSpPr>
        <p:spPr>
          <a:xfrm>
            <a:off x="18165922" y="2319417"/>
            <a:ext cx="5846959" cy="7001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“Even in global terms and over a 30-year span, $150 trillion is a gargantuan amount. </a:t>
            </a:r>
          </a:p>
          <a:p>
            <a: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The latter number is almost twice the total global GDP in 2019…”</a:t>
            </a:r>
          </a:p>
          <a:p>
            <a:pPr algn="l">
              <a:spcBef>
                <a:spcPts val="4500"/>
              </a:spcBef>
              <a:defRPr sz="2500">
                <a:solidFill>
                  <a:srgbClr val="000000"/>
                </a:solidFill>
              </a:defRPr>
            </a:pPr>
            <a:r>
              <a:t>https://news.yahoo.com/fighting-climate-change-a-150-trillion-battle-bank-of-america-report-163422676.html</a:t>
            </a:r>
          </a:p>
        </p:txBody>
      </p:sp>
      <p:sp>
        <p:nvSpPr>
          <p:cNvPr id="473" name="Note: no fission power."/>
          <p:cNvSpPr txBox="1"/>
          <p:nvPr/>
        </p:nvSpPr>
        <p:spPr>
          <a:xfrm>
            <a:off x="18165922" y="11281834"/>
            <a:ext cx="5846959" cy="7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lvl1pPr>
          </a:lstStyle>
          <a:p>
            <a:pPr/>
            <a:r>
              <a:t>Note: no fission power.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McKinsey: $9.2 trillion/yr including ongoing capital spending."/>
          <p:cNvSpPr txBox="1"/>
          <p:nvPr/>
        </p:nvSpPr>
        <p:spPr>
          <a:xfrm>
            <a:off x="313720" y="257309"/>
            <a:ext cx="23756559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McKinsey: $9.2 trillion/yr including ongoing capital spending.</a:t>
            </a:r>
          </a:p>
        </p:txBody>
      </p:sp>
      <p:sp>
        <p:nvSpPr>
          <p:cNvPr id="476" name="https://www.mckinsey.com/business-functions/sustainability/our-insights/the-economic-transformation-what-would-change-in-the-net-zero-transition"/>
          <p:cNvSpPr txBox="1"/>
          <p:nvPr/>
        </p:nvSpPr>
        <p:spPr>
          <a:xfrm>
            <a:off x="351527" y="13230797"/>
            <a:ext cx="2051548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https://www.mckinsey.com/business-functions/sustainability/our-insights/the-economic-transformation-what-would-change-in-the-net-zero-transition</a:t>
            </a:r>
          </a:p>
        </p:txBody>
      </p:sp>
      <p:pic>
        <p:nvPicPr>
          <p:cNvPr id="47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2857" y="1727042"/>
            <a:ext cx="19895901" cy="11630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US transmission, 230 kV and above"/>
          <p:cNvSpPr txBox="1"/>
          <p:nvPr/>
        </p:nvSpPr>
        <p:spPr>
          <a:xfrm>
            <a:off x="18031" y="117663"/>
            <a:ext cx="23535090" cy="139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8300">
                <a:solidFill>
                  <a:srgbClr val="000000"/>
                </a:solidFill>
              </a:defRPr>
            </a:lvl1pPr>
          </a:lstStyle>
          <a:p>
            <a:pPr/>
            <a:r>
              <a:t>US transmission, 230 kV and above</a:t>
            </a: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2014" y="1616184"/>
            <a:ext cx="17328552" cy="11487666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https://www.ncsl.org/documents/energy/ASilverstein4-20-11.pdf"/>
          <p:cNvSpPr txBox="1"/>
          <p:nvPr/>
        </p:nvSpPr>
        <p:spPr>
          <a:xfrm>
            <a:off x="195694" y="13207372"/>
            <a:ext cx="9316403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2500">
                <a:solidFill>
                  <a:srgbClr val="000000"/>
                </a:solidFill>
              </a:defRPr>
            </a:lvl1pPr>
          </a:lstStyle>
          <a:p>
            <a:pPr/>
            <a:r>
              <a:t>https://www.ncsl.org/documents/energy/ASilverstein4-20-11.pdf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US transmission, 69 kV and above"/>
          <p:cNvSpPr txBox="1"/>
          <p:nvPr/>
        </p:nvSpPr>
        <p:spPr>
          <a:xfrm>
            <a:off x="18031" y="92263"/>
            <a:ext cx="23535090" cy="139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8300">
                <a:solidFill>
                  <a:srgbClr val="000000"/>
                </a:solidFill>
              </a:defRPr>
            </a:lvl1pPr>
          </a:lstStyle>
          <a:p>
            <a:pPr/>
            <a:r>
              <a:t>US transmission, 69 kV and above</a:t>
            </a:r>
          </a:p>
        </p:txBody>
      </p:sp>
      <p:sp>
        <p:nvSpPr>
          <p:cNvPr id="484" name="https://www.ncsl.org/documents/energy/ASilverstein4-20-11.pdf"/>
          <p:cNvSpPr txBox="1"/>
          <p:nvPr/>
        </p:nvSpPr>
        <p:spPr>
          <a:xfrm>
            <a:off x="195694" y="13207372"/>
            <a:ext cx="9316403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2500">
                <a:solidFill>
                  <a:srgbClr val="000000"/>
                </a:solidFill>
              </a:defRPr>
            </a:lvl1pPr>
          </a:lstStyle>
          <a:p>
            <a:pPr/>
            <a:r>
              <a:t>https://www.ncsl.org/documents/energy/ASilverstein4-20-11.pdf</a:t>
            </a:r>
          </a:p>
        </p:txBody>
      </p:sp>
      <p:pic>
        <p:nvPicPr>
          <p:cNvPr id="4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3399" y="1440619"/>
            <a:ext cx="17961722" cy="11911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Elon Musk's Boring Company might overcome  right-of-way barriers to transportation and power."/>
          <p:cNvSpPr txBox="1"/>
          <p:nvPr/>
        </p:nvSpPr>
        <p:spPr>
          <a:xfrm>
            <a:off x="688212" y="-90135"/>
            <a:ext cx="23821350" cy="246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7700">
                <a:solidFill>
                  <a:srgbClr val="000000"/>
                </a:solidFill>
              </a:defRPr>
            </a:pPr>
            <a:r>
              <a:t>Elon Musk's Boring Company might overcome </a:t>
            </a:r>
            <a:br/>
            <a:r>
              <a:t>right-of-way barriers to transportation and power.</a:t>
            </a:r>
          </a:p>
        </p:txBody>
      </p:sp>
      <p:sp>
        <p:nvSpPr>
          <p:cNvPr id="488" name="$10 million per mile…"/>
          <p:cNvSpPr txBox="1"/>
          <p:nvPr/>
        </p:nvSpPr>
        <p:spPr>
          <a:xfrm>
            <a:off x="17366674" y="3666845"/>
            <a:ext cx="6974867" cy="402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11200" indent="-711200" algn="l">
              <a:buSzPct val="123000"/>
              <a:buChar char="•"/>
              <a:defRPr sz="5200">
                <a:solidFill>
                  <a:srgbClr val="000000"/>
                </a:solidFill>
              </a:defRPr>
            </a:pPr>
            <a:r>
              <a:t>$10 million per mile</a:t>
            </a:r>
          </a:p>
          <a:p>
            <a:pPr marL="711200" indent="-711200" algn="l">
              <a:buSzPct val="123000"/>
              <a:buChar char="•"/>
              <a:defRPr sz="5200">
                <a:solidFill>
                  <a:srgbClr val="000000"/>
                </a:solidFill>
              </a:defRPr>
            </a:pPr>
          </a:p>
          <a:p>
            <a:pPr marL="711200" indent="-711200" algn="l">
              <a:buSzPct val="123000"/>
              <a:buChar char="•"/>
              <a:defRPr sz="5200">
                <a:solidFill>
                  <a:srgbClr val="000000"/>
                </a:solidFill>
              </a:defRPr>
            </a:pPr>
            <a:r>
              <a:t>build 1 mile/week</a:t>
            </a:r>
          </a:p>
          <a:p>
            <a:pPr marL="711200" indent="-711200" algn="l">
              <a:buSzPct val="123000"/>
              <a:buChar char="•"/>
              <a:defRPr sz="5200">
                <a:solidFill>
                  <a:srgbClr val="000000"/>
                </a:solidFill>
              </a:defRPr>
            </a:pPr>
          </a:p>
          <a:p>
            <a:pPr marL="711200" indent="-711200" algn="l">
              <a:buSzPct val="123000"/>
              <a:buChar char="•"/>
              <a:defRPr sz="5200">
                <a:solidFill>
                  <a:srgbClr val="000000"/>
                </a:solidFill>
              </a:defRPr>
            </a:pPr>
            <a:r>
              <a:t>goal: 7 miles/day</a:t>
            </a:r>
          </a:p>
        </p:txBody>
      </p:sp>
      <p:pic>
        <p:nvPicPr>
          <p:cNvPr id="4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329" y="2582362"/>
            <a:ext cx="8035776" cy="5848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220" y="8642580"/>
            <a:ext cx="8035777" cy="4519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4000" y="2571750"/>
            <a:ext cx="7857671" cy="10622967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https://www.boringcompany.com"/>
          <p:cNvSpPr txBox="1"/>
          <p:nvPr/>
        </p:nvSpPr>
        <p:spPr>
          <a:xfrm>
            <a:off x="19266950" y="13123616"/>
            <a:ext cx="465277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https://www.boringcompany.com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92" t="0" r="0" b="771"/>
          <a:stretch>
            <a:fillRect/>
          </a:stretch>
        </p:blipFill>
        <p:spPr>
          <a:xfrm>
            <a:off x="423267" y="431403"/>
            <a:ext cx="23537311" cy="12853362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https://www.facebook.com/HeinleinSociety/photos/a.881625528546480/6997567896952182/?type=3"/>
          <p:cNvSpPr txBox="1"/>
          <p:nvPr/>
        </p:nvSpPr>
        <p:spPr>
          <a:xfrm>
            <a:off x="195694" y="13207372"/>
            <a:ext cx="14608493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2500">
                <a:solidFill>
                  <a:srgbClr val="000000"/>
                </a:solidFill>
              </a:defRPr>
            </a:lvl1pPr>
          </a:lstStyle>
          <a:p>
            <a:pPr/>
            <a:r>
              <a:t>https://www.facebook.com/HeinleinSociety/photos/a.881625528546480/6997567896952182/?type=3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Wade Allison: Energy options facing society today"/>
          <p:cNvSpPr txBox="1"/>
          <p:nvPr/>
        </p:nvSpPr>
        <p:spPr>
          <a:xfrm>
            <a:off x="603041" y="209915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Wade Allison: Energy options facing society today</a:t>
            </a:r>
          </a:p>
        </p:txBody>
      </p:sp>
      <p:sp>
        <p:nvSpPr>
          <p:cNvPr id="498" name="https://www.researchgate.net/publication/339629356_Nature_Energy_and_Society_A_scientific_study_of_the_options_facing_civilisation_today"/>
          <p:cNvSpPr txBox="1"/>
          <p:nvPr/>
        </p:nvSpPr>
        <p:spPr>
          <a:xfrm>
            <a:off x="351527" y="13230798"/>
            <a:ext cx="1959772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https://www.researchgate.net/publication/339629356_Nature_Energy_and_Society_A_scientific_study_of_the_options_facing_civilisation_today</a:t>
            </a:r>
          </a:p>
        </p:txBody>
      </p:sp>
      <p:pic>
        <p:nvPicPr>
          <p:cNvPr id="4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24" y="3048973"/>
            <a:ext cx="23995152" cy="10116503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Adam Smith: “Science is the great antidote to the poison of enthusiasm and superstition.”"/>
          <p:cNvSpPr txBox="1"/>
          <p:nvPr/>
        </p:nvSpPr>
        <p:spPr>
          <a:xfrm>
            <a:off x="603041" y="1612179"/>
            <a:ext cx="23177917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4500">
                <a:solidFill>
                  <a:srgbClr val="000000"/>
                </a:solidFill>
              </a:defRPr>
            </a:lvl1pPr>
          </a:lstStyle>
          <a:p>
            <a:pPr/>
            <a:r>
              <a:t>Adam Smith: “Science is the great antidote to the poison of enthusiasm and superstition.”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5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5 Wind and solar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5 Wind and solar</a:t>
            </a:r>
          </a:p>
        </p:txBody>
      </p:sp>
      <p:sp>
        <p:nvSpPr>
          <p:cNvPr id="505" name="CO2 quantities…"/>
          <p:cNvSpPr txBox="1"/>
          <p:nvPr/>
        </p:nvSpPr>
        <p:spPr>
          <a:xfrm>
            <a:off x="11679228" y="1020346"/>
            <a:ext cx="11814150" cy="11233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CO2 quantities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Cubic mile of oil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Wind and solar costs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Capacity factor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Natural gas dependency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Intermittency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Materials mining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lobal energy equivalent: 3 cubic miles of oil"/>
          <p:cNvSpPr txBox="1"/>
          <p:nvPr/>
        </p:nvSpPr>
        <p:spPr>
          <a:xfrm>
            <a:off x="72888" y="323209"/>
            <a:ext cx="23535090" cy="139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8300">
                <a:solidFill>
                  <a:srgbClr val="000000"/>
                </a:solidFill>
              </a:defRPr>
            </a:lvl1pPr>
          </a:lstStyle>
          <a:p>
            <a:pPr/>
            <a:r>
              <a:t>Global energy equivalent: 3 cubic miles of oil</a:t>
            </a:r>
          </a:p>
        </p:txBody>
      </p:sp>
      <p:sp>
        <p:nvSpPr>
          <p:cNvPr id="225" name="Ripu Malhotra et al, SRI"/>
          <p:cNvSpPr txBox="1"/>
          <p:nvPr/>
        </p:nvSpPr>
        <p:spPr>
          <a:xfrm>
            <a:off x="11282977" y="4167977"/>
            <a:ext cx="8230312" cy="5380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5600">
                <a:solidFill>
                  <a:srgbClr val="000000"/>
                </a:solidFill>
              </a:defRPr>
            </a:pPr>
          </a:p>
          <a:p>
            <a:pPr algn="l" defTabSz="821531">
              <a:defRPr b="1" sz="5600">
                <a:solidFill>
                  <a:srgbClr val="000000"/>
                </a:solidFill>
              </a:defRPr>
            </a:pPr>
          </a:p>
          <a:p>
            <a:pPr algn="l" defTabSz="821531">
              <a:defRPr b="1" sz="5600">
                <a:solidFill>
                  <a:srgbClr val="000000"/>
                </a:solidFill>
              </a:defRPr>
            </a:pPr>
          </a:p>
          <a:p>
            <a:pPr algn="l" defTabSz="821531">
              <a:defRPr b="1" sz="5600">
                <a:solidFill>
                  <a:srgbClr val="000000"/>
                </a:solidFill>
              </a:defRPr>
            </a:pPr>
          </a:p>
          <a:p>
            <a:pPr algn="l" defTabSz="821531">
              <a:defRPr b="1" sz="5600">
                <a:solidFill>
                  <a:srgbClr val="000000"/>
                </a:solidFill>
              </a:defRPr>
            </a:pPr>
          </a:p>
          <a:p>
            <a:pPr algn="l" defTabSz="821531">
              <a:defRPr b="1" sz="5600">
                <a:solidFill>
                  <a:srgbClr val="000000"/>
                </a:solidFill>
              </a:defRPr>
            </a:pPr>
            <a:r>
              <a:t>Ripu Malhotra et al, SRI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4069" y="2570182"/>
            <a:ext cx="7617979" cy="11013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8151" r="0" b="19646"/>
          <a:stretch>
            <a:fillRect/>
          </a:stretch>
        </p:blipFill>
        <p:spPr>
          <a:xfrm>
            <a:off x="5356762" y="1426945"/>
            <a:ext cx="16495697" cy="1213750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We might supply all the world’s energy with ALL of these."/>
          <p:cNvSpPr txBox="1"/>
          <p:nvPr/>
        </p:nvSpPr>
        <p:spPr>
          <a:xfrm>
            <a:off x="312468" y="22311"/>
            <a:ext cx="24514670" cy="118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6900">
                <a:solidFill>
                  <a:srgbClr val="000000"/>
                </a:solidFill>
              </a:defRPr>
            </a:lvl1pPr>
          </a:lstStyle>
          <a:p>
            <a:pPr/>
            <a:r>
              <a:t>We might supply all the world’s energy with ALL of these.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17727"/>
          <a:stretch>
            <a:fillRect/>
          </a:stretch>
        </p:blipFill>
        <p:spPr>
          <a:xfrm>
            <a:off x="2098422" y="1756216"/>
            <a:ext cx="2228723" cy="2650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17727"/>
          <a:stretch>
            <a:fillRect/>
          </a:stretch>
        </p:blipFill>
        <p:spPr>
          <a:xfrm>
            <a:off x="2098422" y="4816893"/>
            <a:ext cx="2228723" cy="2650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17727"/>
          <a:stretch>
            <a:fillRect/>
          </a:stretch>
        </p:blipFill>
        <p:spPr>
          <a:xfrm>
            <a:off x="2098422" y="7986610"/>
            <a:ext cx="2228723" cy="2650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17727"/>
          <a:stretch>
            <a:fillRect/>
          </a:stretch>
        </p:blipFill>
        <p:spPr>
          <a:xfrm>
            <a:off x="2098422" y="10775988"/>
            <a:ext cx="2228723" cy="2650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294" y="4263511"/>
            <a:ext cx="25245634" cy="5290577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Energy equivalent of 1 cubic mile of oil"/>
          <p:cNvSpPr txBox="1"/>
          <p:nvPr/>
        </p:nvSpPr>
        <p:spPr>
          <a:xfrm>
            <a:off x="198349" y="885031"/>
            <a:ext cx="21113624" cy="151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9000">
                <a:solidFill>
                  <a:srgbClr val="000000"/>
                </a:solidFill>
              </a:defRPr>
            </a:lvl1pPr>
          </a:lstStyle>
          <a:p>
            <a:pPr/>
            <a:r>
              <a:t>Energy equivalent of 1 cubic mile of oil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17727"/>
          <a:stretch>
            <a:fillRect/>
          </a:stretch>
        </p:blipFill>
        <p:spPr>
          <a:xfrm>
            <a:off x="21685916" y="319377"/>
            <a:ext cx="2228723" cy="2650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Low natural gas costs dropped electricity prices to  ~ 2.5 cents/kWh in US mid-West and mid-Atlantic regions."/>
          <p:cNvSpPr txBox="1"/>
          <p:nvPr/>
        </p:nvSpPr>
        <p:spPr>
          <a:xfrm>
            <a:off x="163427" y="225533"/>
            <a:ext cx="23923980" cy="2150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6600">
                <a:solidFill>
                  <a:srgbClr val="000000"/>
                </a:solidFill>
              </a:defRPr>
            </a:pPr>
            <a:r>
              <a:t>Low natural gas costs dropped electricity prices to </a:t>
            </a:r>
            <a:br/>
            <a:r>
              <a:t>~ 2.5 cents/kWh in US mid-West and mid-Atlantic regions.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415" y="3021713"/>
            <a:ext cx="23160940" cy="1012365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https://www.forbes.com/sites/scottcarpenter/2020/09/30/when-nuclear-plants-ask-for-money-states-find-they-cant-afford-to-say-no/#4d15dc4c4b9b"/>
          <p:cNvSpPr txBox="1"/>
          <p:nvPr/>
        </p:nvSpPr>
        <p:spPr>
          <a:xfrm>
            <a:off x="225966" y="13159410"/>
            <a:ext cx="22283929" cy="540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600">
                <a:solidFill>
                  <a:srgbClr val="000000"/>
                </a:solidFill>
              </a:defRPr>
            </a:lvl1pPr>
          </a:lstStyle>
          <a:p>
            <a:pPr/>
            <a:r>
              <a:t>https://www.forbes.com/sites/scottcarpenter/2020/09/30/when-nuclear-plants-ask-for-money-states-find-they-cant-afford-to-say-no/#4d15dc4c4b9b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