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media2.m4a" ContentType="audio/unknown"/>
  <Override PartName="/ppt/media/image4.jpeg" ContentType="image/jpeg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image5.jpeg" ContentType="image/jpeg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image6.jpeg" ContentType="image/jpeg"/>
  <Override PartName="/ppt/media/image7.jpeg" ContentType="image/jpeg"/>
  <Override PartName="/ppt/media/image8.jpeg" ContentType="image/jpeg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image9.jpeg" ContentType="image/jpeg"/>
  <Override PartName="/ppt/media/media18.m4a" ContentType="audio/unknown"/>
  <Override PartName="/ppt/media/image10.jpeg" ContentType="image/jpeg"/>
  <Override PartName="/ppt/media/media19.m4a" ContentType="audio/unknown"/>
  <Override PartName="/ppt/media/media20.m4a" ContentType="audio/unknown"/>
  <Override PartName="/ppt/notesSlides/notesSlide1.xml" ContentType="application/vnd.openxmlformats-officedocument.presentationml.notesSlide+xml"/>
  <Override PartName="/ppt/media/media21.m4a" ContentType="audio/unknown"/>
  <Override PartName="/ppt/media/media22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http://www.conceptcarz.com/vehicle/z17377/Tesla-Roadster.aspx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http://www.toaster-oven.net/browseproducts/Cuisinart-Classic-Toaster.HTML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4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audio" Target="../media/media11.m4a"/><Relationship Id="rId5" Type="http://schemas.microsoft.com/office/2007/relationships/media" Target="../media/media11.m4a"/><Relationship Id="rId6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audio" Target="../media/media12.m4a"/><Relationship Id="rId6" Type="http://schemas.microsoft.com/office/2007/relationships/media" Target="../media/media12.m4a"/><Relationship Id="rId7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audio" Target="../media/media15.m4a"/><Relationship Id="rId5" Type="http://schemas.microsoft.com/office/2007/relationships/media" Target="../media/media15.m4a"/><Relationship Id="rId6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audio" Target="../media/media18.m4a"/><Relationship Id="rId4" Type="http://schemas.microsoft.com/office/2007/relationships/media" Target="../media/media18.m4a"/><Relationship Id="rId5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audio" Target="../media/media2.m4a"/><Relationship Id="rId6" Type="http://schemas.microsoft.com/office/2007/relationships/media" Target="../media/media2.m4a"/><Relationship Id="rId7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audio" Target="../media/media19.m4a"/><Relationship Id="rId4" Type="http://schemas.microsoft.com/office/2007/relationships/media" Target="../media/media19.m4a"/><Relationship Id="rId5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audio" Target="../media/media20.m4a"/><Relationship Id="rId4" Type="http://schemas.microsoft.com/office/2007/relationships/media" Target="../media/media20.m4a"/><Relationship Id="rId5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.jpeg"/><Relationship Id="rId6" Type="http://schemas.openxmlformats.org/officeDocument/2006/relationships/image" Target="../media/image11.png"/><Relationship Id="rId7" Type="http://schemas.openxmlformats.org/officeDocument/2006/relationships/audio" Target="../media/media21.m4a"/><Relationship Id="rId8" Type="http://schemas.microsoft.com/office/2007/relationships/media" Target="../media/media21.m4a"/><Relationship Id="rId9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audio" Target="../media/media22.m4a"/><Relationship Id="rId4" Type="http://schemas.microsoft.com/office/2007/relationships/media" Target="../media/media22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audio" Target="../media/media7.m4a"/><Relationship Id="rId6" Type="http://schemas.microsoft.com/office/2007/relationships/media" Target="../media/media7.m4a"/><Relationship Id="rId7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audio" Target="../media/media8.m4a"/><Relationship Id="rId4" Type="http://schemas.microsoft.com/office/2007/relationships/media" Target="../media/media8.m4a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2 Basics of energy and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2 Basics of energy and power</a:t>
            </a:r>
          </a:p>
        </p:txBody>
      </p:sp>
      <p:sp>
        <p:nvSpPr>
          <p:cNvPr id="172" name="Useful energy…"/>
          <p:cNvSpPr txBox="1"/>
          <p:nvPr/>
        </p:nvSpPr>
        <p:spPr>
          <a:xfrm>
            <a:off x="11735542" y="3836051"/>
            <a:ext cx="11814151" cy="541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Useful energy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Heat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Work from heat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Power</a:t>
            </a:r>
          </a:p>
        </p:txBody>
      </p:sp>
      <p:pic>
        <p:nvPicPr>
          <p:cNvPr id="17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836594" y="104836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8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2819400"/>
            <a:ext cx="18288000" cy="804672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Box 4"/>
          <p:cNvSpPr txBox="1"/>
          <p:nvPr/>
        </p:nvSpPr>
        <p:spPr>
          <a:xfrm>
            <a:off x="10358608" y="4498264"/>
            <a:ext cx="3581431" cy="2486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914400">
              <a:defRPr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Heat Pump</a:t>
            </a:r>
          </a:p>
        </p:txBody>
      </p:sp>
      <p:sp>
        <p:nvSpPr>
          <p:cNvPr id="243" name="TextBox 1"/>
          <p:cNvSpPr txBox="1"/>
          <p:nvPr/>
        </p:nvSpPr>
        <p:spPr>
          <a:xfrm>
            <a:off x="12551281" y="8404091"/>
            <a:ext cx="2231476" cy="120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1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</a:t>
            </a:r>
          </a:p>
        </p:txBody>
      </p:sp>
      <p:sp>
        <p:nvSpPr>
          <p:cNvPr id="244" name="Right Arrow 6"/>
          <p:cNvSpPr/>
          <p:nvPr/>
        </p:nvSpPr>
        <p:spPr>
          <a:xfrm rot="10800000">
            <a:off x="6657041" y="5446353"/>
            <a:ext cx="3369799" cy="6636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5" name="Right Arrow 8"/>
          <p:cNvSpPr/>
          <p:nvPr/>
        </p:nvSpPr>
        <p:spPr>
          <a:xfrm rot="16200000">
            <a:off x="11024150" y="8733796"/>
            <a:ext cx="2469233" cy="6636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" name="Right Arrow 9"/>
          <p:cNvSpPr/>
          <p:nvPr/>
        </p:nvSpPr>
        <p:spPr>
          <a:xfrm rot="10800000">
            <a:off x="14325613" y="5446355"/>
            <a:ext cx="3373953" cy="6636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" name="Using work energy, heat can flow from cold to hot."/>
          <p:cNvSpPr txBox="1"/>
          <p:nvPr/>
        </p:nvSpPr>
        <p:spPr>
          <a:xfrm>
            <a:off x="1102560" y="707907"/>
            <a:ext cx="22338793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Using </a:t>
            </a:r>
            <a:r>
              <a:rPr i="1" u="sng"/>
              <a:t>work</a:t>
            </a:r>
            <a:r>
              <a:t> energy, </a:t>
            </a:r>
            <a:r>
              <a:rPr i="1"/>
              <a:t>heat</a:t>
            </a:r>
            <a:r>
              <a:t> can flow from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cold </a:t>
            </a:r>
            <a:r>
              <a:t>to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  <a:r>
              <a: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hot</a:t>
            </a:r>
            <a:r>
              <a:t>. </a:t>
            </a:r>
          </a:p>
        </p:txBody>
      </p:sp>
      <p:pic>
        <p:nvPicPr>
          <p:cNvPr id="24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85784" y="1202390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3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Heat pump examples:"/>
          <p:cNvSpPr txBox="1"/>
          <p:nvPr/>
        </p:nvSpPr>
        <p:spPr>
          <a:xfrm>
            <a:off x="253524" y="130632"/>
            <a:ext cx="9593886" cy="119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Heat pump examples: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951" y="3557961"/>
            <a:ext cx="8604245" cy="5922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0252" y="2544958"/>
            <a:ext cx="12994610" cy="786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LG air conditioner"/>
          <p:cNvSpPr txBox="1"/>
          <p:nvPr/>
        </p:nvSpPr>
        <p:spPr>
          <a:xfrm>
            <a:off x="1131064" y="2231284"/>
            <a:ext cx="7413042" cy="11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200">
                <a:solidFill>
                  <a:srgbClr val="000000"/>
                </a:solidFill>
              </a:defRPr>
            </a:lvl1pPr>
          </a:lstStyle>
          <a:p>
            <a:pPr/>
            <a:r>
              <a:t>LG air conditioner</a:t>
            </a:r>
          </a:p>
        </p:txBody>
      </p:sp>
      <p:sp>
        <p:nvSpPr>
          <p:cNvPr id="254" name="Mitsubishi air source heat pump"/>
          <p:cNvSpPr txBox="1"/>
          <p:nvPr/>
        </p:nvSpPr>
        <p:spPr>
          <a:xfrm>
            <a:off x="10953302" y="1215627"/>
            <a:ext cx="13208509" cy="11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200">
                <a:solidFill>
                  <a:srgbClr val="000000"/>
                </a:solidFill>
              </a:defRPr>
            </a:lvl1pPr>
          </a:lstStyle>
          <a:p>
            <a:pPr/>
            <a:r>
              <a:t>Mitsubishi air source heat pump</a:t>
            </a:r>
          </a:p>
        </p:txBody>
      </p:sp>
      <p:sp>
        <p:nvSpPr>
          <p:cNvPr id="255" name="For heating and cooling"/>
          <p:cNvSpPr txBox="1"/>
          <p:nvPr/>
        </p:nvSpPr>
        <p:spPr>
          <a:xfrm>
            <a:off x="11534118" y="10572663"/>
            <a:ext cx="12046878" cy="1416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900">
                <a:solidFill>
                  <a:srgbClr val="000000"/>
                </a:solidFill>
              </a:defRPr>
            </a:lvl1pPr>
          </a:lstStyle>
          <a:p>
            <a:pPr/>
            <a:r>
              <a:t>For heating and cooling</a:t>
            </a:r>
          </a:p>
        </p:txBody>
      </p:sp>
      <p:sp>
        <p:nvSpPr>
          <p:cNvPr id="256" name="For cooling"/>
          <p:cNvSpPr txBox="1"/>
          <p:nvPr/>
        </p:nvSpPr>
        <p:spPr>
          <a:xfrm>
            <a:off x="2135918" y="10165048"/>
            <a:ext cx="5786147" cy="1416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900">
                <a:solidFill>
                  <a:srgbClr val="000000"/>
                </a:solidFill>
              </a:defRPr>
            </a:lvl1pPr>
          </a:lstStyle>
          <a:p>
            <a:pPr/>
            <a:r>
              <a:t>For cooling</a:t>
            </a:r>
          </a:p>
        </p:txBody>
      </p:sp>
      <p:pic>
        <p:nvPicPr>
          <p:cNvPr id="257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7300" y="120949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83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Heat pump"/>
          <p:cNvSpPr txBox="1"/>
          <p:nvPr/>
        </p:nvSpPr>
        <p:spPr>
          <a:xfrm>
            <a:off x="278924" y="130632"/>
            <a:ext cx="4905757" cy="119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Heat pump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0252" y="2544958"/>
            <a:ext cx="12994610" cy="786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Mitsubishi air source heat pump"/>
          <p:cNvSpPr txBox="1"/>
          <p:nvPr/>
        </p:nvSpPr>
        <p:spPr>
          <a:xfrm>
            <a:off x="10953302" y="1215627"/>
            <a:ext cx="13208509" cy="11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200">
                <a:solidFill>
                  <a:srgbClr val="000000"/>
                </a:solidFill>
              </a:defRPr>
            </a:lvl1pPr>
          </a:lstStyle>
          <a:p>
            <a:pPr/>
            <a:r>
              <a:t>Mitsubishi air source heat pump</a:t>
            </a:r>
          </a:p>
        </p:txBody>
      </p:sp>
      <p:sp>
        <p:nvSpPr>
          <p:cNvPr id="262" name="Coefficient of Performance…"/>
          <p:cNvSpPr txBox="1"/>
          <p:nvPr/>
        </p:nvSpPr>
        <p:spPr>
          <a:xfrm>
            <a:off x="323974" y="1851101"/>
            <a:ext cx="10502283" cy="1083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5400">
                <a:solidFill>
                  <a:srgbClr val="000000"/>
                </a:solidFill>
              </a:defRPr>
            </a:pPr>
            <a:r>
              <a:t>Coefficient of Performance 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= kW(t) / kW(e)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= heat output / electicity input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COP 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~ 3.8 to 2.9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</a:p>
          <a:p>
            <a:pPr algn="l">
              <a:defRPr sz="5400">
                <a:solidFill>
                  <a:srgbClr val="000000"/>
                </a:solidFill>
              </a:defRPr>
            </a:pPr>
          </a:p>
          <a:p>
            <a:pPr algn="l">
              <a:defRPr sz="5400">
                <a:solidFill>
                  <a:srgbClr val="000000"/>
                </a:solidFill>
              </a:defRPr>
            </a:pP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As air temperature drops 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from 55°F to 5°F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heat output may drop</a:t>
            </a:r>
          </a:p>
          <a:p>
            <a:pPr algn="l">
              <a:defRPr sz="5400">
                <a:solidFill>
                  <a:srgbClr val="000000"/>
                </a:solidFill>
              </a:defRPr>
            </a:pPr>
            <a:r>
              <a:t>from 7 kW(t) to 3 kW(t).</a:t>
            </a:r>
          </a:p>
        </p:txBody>
      </p:sp>
      <p:sp>
        <p:nvSpPr>
          <p:cNvPr id="263" name="Coefficient of Performance = kW(t) / kW(e)…"/>
          <p:cNvSpPr txBox="1"/>
          <p:nvPr/>
        </p:nvSpPr>
        <p:spPr>
          <a:xfrm>
            <a:off x="9292286" y="14570652"/>
            <a:ext cx="13180442" cy="292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700">
                <a:solidFill>
                  <a:srgbClr val="000000"/>
                </a:solidFill>
              </a:defRPr>
            </a:pPr>
            <a:r>
              <a:t>Coefficient of Performance = kW(t) / kW(e)</a:t>
            </a:r>
          </a:p>
          <a:p>
            <a:pPr algn="l">
              <a:defRPr sz="4700">
                <a:solidFill>
                  <a:srgbClr val="000000"/>
                </a:solidFill>
              </a:defRPr>
            </a:pPr>
          </a:p>
          <a:p>
            <a:pPr algn="l">
              <a:defRPr sz="4700">
                <a:solidFill>
                  <a:srgbClr val="000000"/>
                </a:solidFill>
              </a:defRPr>
            </a:pPr>
            <a:r>
              <a:t>COP ~ 3.8 to 2.9 in air dropping from 55°F to 5°F</a:t>
            </a:r>
          </a:p>
          <a:p>
            <a:pPr algn="l">
              <a:defRPr sz="4700">
                <a:solidFill>
                  <a:srgbClr val="000000"/>
                </a:solidFill>
              </a:defRPr>
            </a:pPr>
            <a:r>
              <a:t>as heat output drops from ~ 7 kW to 3 kW.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ower = energy flow,…"/>
          <p:cNvSpPr txBox="1"/>
          <p:nvPr/>
        </p:nvSpPr>
        <p:spPr>
          <a:xfrm>
            <a:off x="948888" y="320277"/>
            <a:ext cx="13683083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Power = energy </a:t>
            </a:r>
            <a:r>
              <a:rPr i="1" u="sng"/>
              <a:t>flow,</a:t>
            </a:r>
            <a:endParaRPr i="1" u="sng"/>
          </a:p>
          <a:p>
            <a:pPr algn="l">
              <a:defRPr b="1" sz="7200">
                <a:solidFill>
                  <a:srgbClr val="000000"/>
                </a:solidFill>
              </a:defRPr>
            </a:pPr>
            <a:r>
              <a:t>measured in joules/sec = watts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0296" y="14424"/>
            <a:ext cx="9753601" cy="130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127" y="3228656"/>
            <a:ext cx="11736721" cy="880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1217" y="8907384"/>
            <a:ext cx="6455377" cy="484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06635" y="1223717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3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40000">
            <a:off x="5716714" y="1644426"/>
            <a:ext cx="17976290" cy="12405747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NH Electric Coop buys/sells energy @ 6.6 cents/kWh.…"/>
          <p:cNvSpPr txBox="1"/>
          <p:nvPr/>
        </p:nvSpPr>
        <p:spPr>
          <a:xfrm>
            <a:off x="449184" y="-39965"/>
            <a:ext cx="23206559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NH Electric Coop buys/sells </a:t>
            </a:r>
            <a:r>
              <a:rPr i="1" u="sng"/>
              <a:t>energy</a:t>
            </a:r>
            <a:r>
              <a:t> @ 6.6 cents/kWh.</a:t>
            </a:r>
          </a:p>
          <a:p>
            <a:pPr algn="l">
              <a:defRPr b="1" sz="7200">
                <a:solidFill>
                  <a:srgbClr val="000000"/>
                </a:solidFill>
              </a:defRPr>
            </a:pPr>
            <a:r>
              <a:t>It provides me </a:t>
            </a:r>
            <a:r>
              <a:rPr i="1" u="sng"/>
              <a:t>power</a:t>
            </a:r>
            <a:r>
              <a:t> service up to 96 kilowatts.</a:t>
            </a:r>
          </a:p>
        </p:txBody>
      </p:sp>
      <p:sp>
        <p:nvSpPr>
          <p:cNvPr id="273" name="Transmission --&gt;"/>
          <p:cNvSpPr txBox="1"/>
          <p:nvPr/>
        </p:nvSpPr>
        <p:spPr>
          <a:xfrm>
            <a:off x="1653668" y="9773589"/>
            <a:ext cx="418033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Transmission --&gt;</a:t>
            </a:r>
          </a:p>
        </p:txBody>
      </p:sp>
      <p:sp>
        <p:nvSpPr>
          <p:cNvPr id="274" name="Energy --&gt;"/>
          <p:cNvSpPr txBox="1"/>
          <p:nvPr/>
        </p:nvSpPr>
        <p:spPr>
          <a:xfrm>
            <a:off x="3128235" y="10214326"/>
            <a:ext cx="265328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Energy --&gt;</a:t>
            </a:r>
          </a:p>
        </p:txBody>
      </p:sp>
      <p:sp>
        <p:nvSpPr>
          <p:cNvPr id="275" name="Transmission --&gt;"/>
          <p:cNvSpPr txBox="1"/>
          <p:nvPr/>
        </p:nvSpPr>
        <p:spPr>
          <a:xfrm>
            <a:off x="1653668" y="8743164"/>
            <a:ext cx="418033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Transmission --&gt;</a:t>
            </a:r>
          </a:p>
        </p:txBody>
      </p:sp>
      <p:sp>
        <p:nvSpPr>
          <p:cNvPr id="276" name="Grant programs--&gt;"/>
          <p:cNvSpPr txBox="1"/>
          <p:nvPr/>
        </p:nvSpPr>
        <p:spPr>
          <a:xfrm>
            <a:off x="1148914" y="9212157"/>
            <a:ext cx="467055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Grant programs--&gt;</a:t>
            </a:r>
          </a:p>
        </p:txBody>
      </p:sp>
      <p:sp>
        <p:nvSpPr>
          <p:cNvPr id="277" name="incl Power service --&gt;"/>
          <p:cNvSpPr txBox="1"/>
          <p:nvPr/>
        </p:nvSpPr>
        <p:spPr>
          <a:xfrm>
            <a:off x="502992" y="8209989"/>
            <a:ext cx="54035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incl Power service --&gt;</a:t>
            </a:r>
          </a:p>
        </p:txBody>
      </p:sp>
      <p:pic>
        <p:nvPicPr>
          <p:cNvPr id="27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1422" y="121660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6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ower = energy flow, measured in joules/sec = watts"/>
          <p:cNvSpPr txBox="1"/>
          <p:nvPr/>
        </p:nvSpPr>
        <p:spPr>
          <a:xfrm>
            <a:off x="948888" y="320277"/>
            <a:ext cx="23047453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Power = energy </a:t>
            </a:r>
            <a:r>
              <a:rPr i="1" u="sng"/>
              <a:t>flow, </a:t>
            </a:r>
            <a:r>
              <a:t>measured in joules/sec = watts</a:t>
            </a:r>
          </a:p>
        </p:txBody>
      </p:sp>
      <p:sp>
        <p:nvSpPr>
          <p:cNvPr id="281" name="Q: How far away is Burlington?…"/>
          <p:cNvSpPr txBox="1"/>
          <p:nvPr/>
        </p:nvSpPr>
        <p:spPr>
          <a:xfrm>
            <a:off x="1031101" y="3520635"/>
            <a:ext cx="12779655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200">
                <a:solidFill>
                  <a:srgbClr val="000000"/>
                </a:solidFill>
              </a:defRPr>
            </a:pPr>
            <a:r>
              <a:t>Q: How far away is Burlington?</a:t>
            </a:r>
          </a:p>
          <a:p>
            <a:pPr algn="l">
              <a:defRPr sz="7200">
                <a:solidFill>
                  <a:srgbClr val="000000"/>
                </a:solidFill>
              </a:defRPr>
            </a:pPr>
            <a:r>
              <a:t>A: 65 miles per hour</a:t>
            </a:r>
          </a:p>
        </p:txBody>
      </p:sp>
      <p:sp>
        <p:nvSpPr>
          <p:cNvPr id="282" name="Q: How much energy is stored in world batteries?…"/>
          <p:cNvSpPr txBox="1"/>
          <p:nvPr/>
        </p:nvSpPr>
        <p:spPr>
          <a:xfrm>
            <a:off x="987165" y="6156618"/>
            <a:ext cx="20309739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200">
                <a:solidFill>
                  <a:srgbClr val="000000"/>
                </a:solidFill>
              </a:defRPr>
            </a:pPr>
            <a:r>
              <a:t>Q: How much energy is stored in world batteries?</a:t>
            </a:r>
          </a:p>
          <a:p>
            <a:pPr algn="l">
              <a:defRPr sz="7200">
                <a:solidFill>
                  <a:srgbClr val="000000"/>
                </a:solidFill>
              </a:defRPr>
            </a:pPr>
            <a:r>
              <a:t>A: 180 megawatts</a:t>
            </a:r>
          </a:p>
        </p:txBody>
      </p:sp>
      <p:sp>
        <p:nvSpPr>
          <p:cNvPr id="283" name="Dumb answers to real questions:"/>
          <p:cNvSpPr txBox="1"/>
          <p:nvPr/>
        </p:nvSpPr>
        <p:spPr>
          <a:xfrm>
            <a:off x="914542" y="2179906"/>
            <a:ext cx="1443837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Dumb answers to real questions:</a:t>
            </a:r>
          </a:p>
        </p:txBody>
      </p:sp>
      <p:sp>
        <p:nvSpPr>
          <p:cNvPr id="284" name="Next: California’s grid operator and largest newspaper print such nonsense."/>
          <p:cNvSpPr txBox="1"/>
          <p:nvPr/>
        </p:nvSpPr>
        <p:spPr>
          <a:xfrm>
            <a:off x="911912" y="10704274"/>
            <a:ext cx="22560177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200">
                <a:solidFill>
                  <a:srgbClr val="000000"/>
                </a:solidFill>
              </a:defRPr>
            </a:lvl1pPr>
          </a:lstStyle>
          <a:p>
            <a:pPr/>
            <a:r>
              <a:t>Next: California’s grid operator and largest newspaper print such nonsense. </a:t>
            </a:r>
          </a:p>
        </p:txBody>
      </p:sp>
      <p:pic>
        <p:nvPicPr>
          <p:cNvPr id="285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808162" y="1202390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8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&quot;As of September 2019, global tracked energy storage totalled nearly 188 GW&quot;"/>
          <p:cNvSpPr txBox="1"/>
          <p:nvPr/>
        </p:nvSpPr>
        <p:spPr>
          <a:xfrm>
            <a:off x="47372" y="2328641"/>
            <a:ext cx="23361041" cy="87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"As of September 2019, global tracked energy storage totalled nearly 188 GW"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706" y="263748"/>
            <a:ext cx="23036373" cy="197150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https://www.caiso.com/Documents/EnergyStorage-PerspectivesFromCalifornia-Europe.pdf"/>
          <p:cNvSpPr txBox="1"/>
          <p:nvPr/>
        </p:nvSpPr>
        <p:spPr>
          <a:xfrm>
            <a:off x="248674" y="3121803"/>
            <a:ext cx="1254069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https://www.caiso.com/Documents/EnergyStorage-PerspectivesFromCalifornia-Europe.pdf</a:t>
            </a:r>
          </a:p>
        </p:txBody>
      </p:sp>
      <p:sp>
        <p:nvSpPr>
          <p:cNvPr id="290" name="&quot;The U.S. has about 1,400 megawatts of battery storage — equivalent to the output of two natural-gas-fired power plants&quot;"/>
          <p:cNvSpPr txBox="1"/>
          <p:nvPr/>
        </p:nvSpPr>
        <p:spPr>
          <a:xfrm>
            <a:off x="112224" y="10922112"/>
            <a:ext cx="2383844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"The U.S. has about 1,400 megawatts of battery storage — equivalent to the output of two natural-gas-fired power plants"</a:t>
            </a:r>
          </a:p>
        </p:txBody>
      </p:sp>
      <p:sp>
        <p:nvSpPr>
          <p:cNvPr id="291" name="https://www.latimes.com/business/story/2020-03-04/solar-batteries-banks"/>
          <p:cNvSpPr txBox="1"/>
          <p:nvPr/>
        </p:nvSpPr>
        <p:spPr>
          <a:xfrm>
            <a:off x="305270" y="12868818"/>
            <a:ext cx="1028700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https://www.latimes.com/business/story/2020-03-04/solar-batteries-banks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43" t="0" r="0" b="0"/>
          <a:stretch>
            <a:fillRect/>
          </a:stretch>
        </p:blipFill>
        <p:spPr>
          <a:xfrm>
            <a:off x="484873" y="5191741"/>
            <a:ext cx="22593568" cy="4745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2523801" y="1214238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6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Notation assistance:   (t)    (e)"/>
          <p:cNvSpPr txBox="1"/>
          <p:nvPr/>
        </p:nvSpPr>
        <p:spPr>
          <a:xfrm>
            <a:off x="728441" y="819568"/>
            <a:ext cx="12745823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Notation assistance:   (t)    (e)</a:t>
            </a:r>
          </a:p>
        </p:txBody>
      </p:sp>
      <p:sp>
        <p:nvSpPr>
          <p:cNvPr id="296" name="Heat flow and power both measured in watts (joules/sec)"/>
          <p:cNvSpPr txBox="1"/>
          <p:nvPr/>
        </p:nvSpPr>
        <p:spPr>
          <a:xfrm>
            <a:off x="471220" y="2645336"/>
            <a:ext cx="19670574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Heat flow and </a:t>
            </a:r>
            <a:r>
              <a:rPr u="sng"/>
              <a:t>power</a:t>
            </a:r>
            <a:r>
              <a:t> both measured in watts</a:t>
            </a:r>
            <a:br/>
            <a:r>
              <a:t>(joules/sec)</a:t>
            </a:r>
          </a:p>
        </p:txBody>
      </p:sp>
      <p:sp>
        <p:nvSpPr>
          <p:cNvPr id="297" name="kW(t) = kilowatts thermal             (3600 x 1000 joules/sec)…"/>
          <p:cNvSpPr txBox="1"/>
          <p:nvPr/>
        </p:nvSpPr>
        <p:spPr>
          <a:xfrm>
            <a:off x="538013" y="4803092"/>
            <a:ext cx="23441559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00"/>
                </a:solidFill>
              </a:defRPr>
            </a:pPr>
            <a:r>
              <a:t>kW(t) = kilowatts thermal             (3600 x 1000 joules/sec)</a:t>
            </a:r>
          </a:p>
          <a:p>
            <a:pPr algn="l">
              <a:defRPr sz="7200">
                <a:solidFill>
                  <a:srgbClr val="000000"/>
                </a:solidFill>
              </a:defRPr>
            </a:pPr>
            <a:r>
              <a:t>kW(e) = kilowatts electrical          (3600 x 1000 joules/sec)</a:t>
            </a:r>
          </a:p>
        </p:txBody>
      </p:sp>
      <p:pic>
        <p:nvPicPr>
          <p:cNvPr id="298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4029" y="121897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1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Heat and useful energy both measured in joules (watt-seconds)"/>
          <p:cNvSpPr txBox="1"/>
          <p:nvPr/>
        </p:nvSpPr>
        <p:spPr>
          <a:xfrm>
            <a:off x="513719" y="8337013"/>
            <a:ext cx="20865695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Heat and useful </a:t>
            </a:r>
            <a:r>
              <a:rPr u="sng"/>
              <a:t>energy</a:t>
            </a:r>
            <a:r>
              <a:t> both measured in joules</a:t>
            </a:r>
            <a:br/>
            <a:r>
              <a:t>(watt-seconds)</a:t>
            </a:r>
          </a:p>
        </p:txBody>
      </p:sp>
      <p:sp>
        <p:nvSpPr>
          <p:cNvPr id="301" name="kWh(t) = kilowatt hours thermal         (3600 x 1000 joules)…"/>
          <p:cNvSpPr txBox="1"/>
          <p:nvPr/>
        </p:nvSpPr>
        <p:spPr>
          <a:xfrm>
            <a:off x="580512" y="10532868"/>
            <a:ext cx="23289769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00"/>
                </a:solidFill>
              </a:defRPr>
            </a:pPr>
            <a:r>
              <a:t>kWh(t) = kilowatt hours thermal         (3600 x 1000 joules)</a:t>
            </a:r>
          </a:p>
          <a:p>
            <a:pPr algn="l">
              <a:defRPr sz="7200">
                <a:solidFill>
                  <a:srgbClr val="000000"/>
                </a:solidFill>
              </a:defRPr>
            </a:pPr>
            <a:r>
              <a:t>kWh(e) = kilowatt hours electrical      (3600 x 1000 joules)</a:t>
            </a:r>
          </a:p>
        </p:txBody>
      </p:sp>
      <p:sp>
        <p:nvSpPr>
          <p:cNvPr id="302" name="Notation assistance:   heat(t)    electricity(e)"/>
          <p:cNvSpPr txBox="1"/>
          <p:nvPr/>
        </p:nvSpPr>
        <p:spPr>
          <a:xfrm>
            <a:off x="728441" y="819568"/>
            <a:ext cx="18940883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Notation assistance:   heat(t)    electricity(e)</a:t>
            </a:r>
          </a:p>
        </p:txBody>
      </p:sp>
      <p:sp>
        <p:nvSpPr>
          <p:cNvPr id="303" name="Heat flow and power both measured in watts (joules/sec)"/>
          <p:cNvSpPr txBox="1"/>
          <p:nvPr/>
        </p:nvSpPr>
        <p:spPr>
          <a:xfrm>
            <a:off x="471220" y="2619936"/>
            <a:ext cx="19670574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Heat flow and </a:t>
            </a:r>
            <a:r>
              <a:rPr u="sng"/>
              <a:t>power</a:t>
            </a:r>
            <a:r>
              <a:t> both measured in watts</a:t>
            </a:r>
            <a:br/>
            <a:r>
              <a:t>(joules/sec)</a:t>
            </a:r>
          </a:p>
        </p:txBody>
      </p:sp>
      <p:sp>
        <p:nvSpPr>
          <p:cNvPr id="304" name="kW(t) = kilowatts thermal             (3600 x 1000 joules/sec)…"/>
          <p:cNvSpPr txBox="1"/>
          <p:nvPr/>
        </p:nvSpPr>
        <p:spPr>
          <a:xfrm>
            <a:off x="538013" y="4803092"/>
            <a:ext cx="23441559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00"/>
                </a:solidFill>
              </a:defRPr>
            </a:pPr>
            <a:r>
              <a:t>kW(t) = kilowatts thermal             (3600 x 1000 joules/sec)</a:t>
            </a:r>
          </a:p>
          <a:p>
            <a:pPr algn="l">
              <a:defRPr sz="7200">
                <a:solidFill>
                  <a:srgbClr val="000000"/>
                </a:solidFill>
              </a:defRPr>
            </a:pPr>
            <a:r>
              <a:t>kW(e) = kilowatts electrical          (3600 x 1000 joules/sec)</a:t>
            </a:r>
          </a:p>
        </p:txBody>
      </p:sp>
      <p:pic>
        <p:nvPicPr>
          <p:cNvPr id="305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926647" y="1233195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5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ypical efficiency."/>
          <p:cNvSpPr txBox="1"/>
          <p:nvPr/>
        </p:nvSpPr>
        <p:spPr>
          <a:xfrm>
            <a:off x="554561" y="552084"/>
            <a:ext cx="7736739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Typical efficiency.</a:t>
            </a:r>
          </a:p>
        </p:txBody>
      </p:sp>
      <p:pic>
        <p:nvPicPr>
          <p:cNvPr id="308" name="ThermalElectricPowerFlowLoss.jpg" descr="ThermalElectricPowerFlowLoss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8789"/>
          <a:stretch>
            <a:fillRect/>
          </a:stretch>
        </p:blipFill>
        <p:spPr>
          <a:xfrm>
            <a:off x="1373829" y="2286198"/>
            <a:ext cx="19973068" cy="9169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67300" y="1211868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0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Kinetic energy is a form of useful energy."/>
          <p:cNvSpPr txBox="1"/>
          <p:nvPr/>
        </p:nvSpPr>
        <p:spPr>
          <a:xfrm>
            <a:off x="569599" y="222753"/>
            <a:ext cx="15976093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Kinetic energy is a form of </a:t>
            </a:r>
            <a:r>
              <a:rPr i="1" u="sng"/>
              <a:t>useful energy</a:t>
            </a:r>
            <a:r>
              <a:t>.</a:t>
            </a:r>
          </a:p>
        </p:txBody>
      </p:sp>
      <p:sp>
        <p:nvSpPr>
          <p:cNvPr id="176" name="Kinetic energy: mass x velocity squared / 2…"/>
          <p:cNvSpPr txBox="1"/>
          <p:nvPr/>
        </p:nvSpPr>
        <p:spPr>
          <a:xfrm>
            <a:off x="7369551" y="1851813"/>
            <a:ext cx="16475203" cy="1119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rPr i="1" u="sng"/>
              <a:t>Kinetic energy</a:t>
            </a:r>
            <a:r>
              <a:t>: mass x velocity squared / 2</a:t>
            </a:r>
          </a:p>
          <a:p>
            <a:pPr algn="l">
              <a:lnSpc>
                <a:spcPct val="15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rPr i="1" u="sng"/>
              <a:t>Gravitational energy</a:t>
            </a:r>
            <a:r>
              <a:t>: height x mass x g</a:t>
            </a:r>
          </a:p>
          <a:p>
            <a:pPr algn="l">
              <a:lnSpc>
                <a:spcPct val="15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rPr i="1" u="sng"/>
              <a:t>Work</a:t>
            </a:r>
            <a:r>
              <a:t>: force (newtons) x distance (meters)</a:t>
            </a:r>
          </a:p>
          <a:p>
            <a:pPr algn="l">
              <a:lnSpc>
                <a:spcPct val="15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rPr i="1" u="sng"/>
              <a:t>Electric energy</a:t>
            </a:r>
            <a:r>
              <a:t>: amps x volts x time</a:t>
            </a:r>
          </a:p>
          <a:p>
            <a:pPr algn="l">
              <a:lnSpc>
                <a:spcPct val="15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rPr u="sng"/>
              <a:t>Joule</a:t>
            </a:r>
            <a:r>
              <a:t> = 1 amp x 1 volt x 1 sec</a:t>
            </a:r>
          </a:p>
          <a:p>
            <a:pPr algn="l">
              <a:lnSpc>
                <a:spcPct val="15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1000 x 60 x 60 </a:t>
            </a:r>
            <a:r>
              <a:rPr i="1" u="sng"/>
              <a:t>joules</a:t>
            </a:r>
            <a:r>
              <a:t> = 1 kilo-watt hour, kWh</a:t>
            </a:r>
          </a:p>
        </p:txBody>
      </p:sp>
      <p:pic>
        <p:nvPicPr>
          <p:cNvPr id="177" name="CarInMotion.jpg" descr="CarInMotion.jpg"/>
          <p:cNvPicPr>
            <a:picLocks noChangeAspect="1"/>
          </p:cNvPicPr>
          <p:nvPr/>
        </p:nvPicPr>
        <p:blipFill>
          <a:blip r:embed="rId2">
            <a:extLst/>
          </a:blip>
          <a:srcRect l="20821" t="40447" r="14613" b="19793"/>
          <a:stretch>
            <a:fillRect/>
          </a:stretch>
        </p:blipFill>
        <p:spPr>
          <a:xfrm>
            <a:off x="1033136" y="1920160"/>
            <a:ext cx="4419174" cy="204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WaterWheel.jpg" descr="WaterWheel.jpg"/>
          <p:cNvPicPr>
            <a:picLocks noChangeAspect="1"/>
          </p:cNvPicPr>
          <p:nvPr/>
        </p:nvPicPr>
        <p:blipFill>
          <a:blip r:embed="rId3">
            <a:extLst/>
          </a:blip>
          <a:srcRect l="8465" t="5203" r="9260" b="4848"/>
          <a:stretch>
            <a:fillRect/>
          </a:stretch>
        </p:blipFill>
        <p:spPr>
          <a:xfrm>
            <a:off x="1333799" y="5064008"/>
            <a:ext cx="3314701" cy="271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ElectromagneticWaveDiagram.jpg" descr="ElectromagneticWaveDiagram.jpg"/>
          <p:cNvPicPr>
            <a:picLocks noChangeAspect="1"/>
          </p:cNvPicPr>
          <p:nvPr/>
        </p:nvPicPr>
        <p:blipFill>
          <a:blip r:embed="rId4">
            <a:extLst/>
          </a:blip>
          <a:srcRect l="6437" t="32315" r="6246" b="29356"/>
          <a:stretch>
            <a:fillRect/>
          </a:stretch>
        </p:blipFill>
        <p:spPr>
          <a:xfrm>
            <a:off x="289797" y="9820732"/>
            <a:ext cx="6821082" cy="224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2938" y="122608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5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KineticElectricThermalFlow.jpg" descr="KineticElectricThermalFlow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4197"/>
          <a:stretch>
            <a:fillRect/>
          </a:stretch>
        </p:blipFill>
        <p:spPr>
          <a:xfrm>
            <a:off x="122309" y="406607"/>
            <a:ext cx="22996977" cy="9624683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kWh(e)"/>
          <p:cNvSpPr txBox="1"/>
          <p:nvPr/>
        </p:nvSpPr>
        <p:spPr>
          <a:xfrm>
            <a:off x="1618316" y="5009977"/>
            <a:ext cx="2598218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kWh(e)</a:t>
            </a:r>
          </a:p>
        </p:txBody>
      </p:sp>
      <p:sp>
        <p:nvSpPr>
          <p:cNvPr id="313" name="Useful energy decays to heat. [2nd Law]"/>
          <p:cNvSpPr txBox="1"/>
          <p:nvPr/>
        </p:nvSpPr>
        <p:spPr>
          <a:xfrm>
            <a:off x="1100077" y="614090"/>
            <a:ext cx="22705175" cy="106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 Useful energy decays to heat. [2nd Law]</a:t>
            </a:r>
          </a:p>
        </p:txBody>
      </p:sp>
      <p:sp>
        <p:nvSpPr>
          <p:cNvPr id="314" name="kWh(t) heat"/>
          <p:cNvSpPr txBox="1"/>
          <p:nvPr/>
        </p:nvSpPr>
        <p:spPr>
          <a:xfrm>
            <a:off x="18772309" y="5009977"/>
            <a:ext cx="4224631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kWh(t) heat</a:t>
            </a:r>
          </a:p>
        </p:txBody>
      </p:sp>
      <p:pic>
        <p:nvPicPr>
          <p:cNvPr id="31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5119" y="121660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3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KineticElectricThermalFlow.jpg" descr="KineticElectricThermalFlow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4197"/>
          <a:stretch>
            <a:fillRect/>
          </a:stretch>
        </p:blipFill>
        <p:spPr>
          <a:xfrm>
            <a:off x="122309" y="432007"/>
            <a:ext cx="22996977" cy="962468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Never add Wh(t) and Wh(e) and call it &quot;total energy&quot;.…"/>
          <p:cNvSpPr txBox="1"/>
          <p:nvPr/>
        </p:nvSpPr>
        <p:spPr>
          <a:xfrm>
            <a:off x="1031298" y="10731897"/>
            <a:ext cx="22321405" cy="251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 Never add Wh(t) and Wh(e) and call it "total energy".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 It’s like adding Miles + Kilometers, calling it Distance!</a:t>
            </a:r>
          </a:p>
        </p:txBody>
      </p:sp>
      <p:sp>
        <p:nvSpPr>
          <p:cNvPr id="319" name="kWh(e)"/>
          <p:cNvSpPr txBox="1"/>
          <p:nvPr/>
        </p:nvSpPr>
        <p:spPr>
          <a:xfrm>
            <a:off x="1618316" y="5009977"/>
            <a:ext cx="2598218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kWh(e)</a:t>
            </a:r>
          </a:p>
        </p:txBody>
      </p:sp>
      <p:sp>
        <p:nvSpPr>
          <p:cNvPr id="320" name="kWh(t) heat"/>
          <p:cNvSpPr txBox="1"/>
          <p:nvPr/>
        </p:nvSpPr>
        <p:spPr>
          <a:xfrm>
            <a:off x="18772309" y="5009977"/>
            <a:ext cx="4224631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kWh(t) heat</a:t>
            </a:r>
          </a:p>
        </p:txBody>
      </p:sp>
      <p:sp>
        <p:nvSpPr>
          <p:cNvPr id="321" name="Useful energy decays to heat. [2nd Law]"/>
          <p:cNvSpPr txBox="1"/>
          <p:nvPr/>
        </p:nvSpPr>
        <p:spPr>
          <a:xfrm>
            <a:off x="500746" y="652066"/>
            <a:ext cx="2270517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 Useful energy decays to heat. [2nd Law]</a:t>
            </a:r>
          </a:p>
        </p:txBody>
      </p:sp>
      <p:pic>
        <p:nvPicPr>
          <p:cNvPr id="32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13376" y="1221347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8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2902" y="4343946"/>
            <a:ext cx="2488189" cy="1887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7637" t="38164" r="9801" b="22063"/>
          <a:stretch>
            <a:fillRect/>
          </a:stretch>
        </p:blipFill>
        <p:spPr>
          <a:xfrm flipH="1">
            <a:off x="13980260" y="4146930"/>
            <a:ext cx="5872668" cy="18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l="8465" t="5203" r="9259" b="4849"/>
          <a:stretch>
            <a:fillRect/>
          </a:stretch>
        </p:blipFill>
        <p:spPr>
          <a:xfrm>
            <a:off x="5197976" y="9387647"/>
            <a:ext cx="3446530" cy="254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17733" y="9387647"/>
            <a:ext cx="2812315" cy="281231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8"/>
          <p:cNvSpPr txBox="1"/>
          <p:nvPr/>
        </p:nvSpPr>
        <p:spPr>
          <a:xfrm>
            <a:off x="14817438" y="3342066"/>
            <a:ext cx="332117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Electric car</a:t>
            </a:r>
          </a:p>
        </p:txBody>
      </p:sp>
      <p:sp>
        <p:nvSpPr>
          <p:cNvPr id="329" name="TextBox 9"/>
          <p:cNvSpPr txBox="1"/>
          <p:nvPr/>
        </p:nvSpPr>
        <p:spPr>
          <a:xfrm>
            <a:off x="4423747" y="3315268"/>
            <a:ext cx="4874143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Lithium ion battery</a:t>
            </a:r>
          </a:p>
        </p:txBody>
      </p:sp>
      <p:sp>
        <p:nvSpPr>
          <p:cNvPr id="330" name="TextBox 10"/>
          <p:cNvSpPr txBox="1"/>
          <p:nvPr/>
        </p:nvSpPr>
        <p:spPr>
          <a:xfrm>
            <a:off x="4703398" y="8360163"/>
            <a:ext cx="4329372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Hydro power plant</a:t>
            </a:r>
          </a:p>
        </p:txBody>
      </p:sp>
      <p:sp>
        <p:nvSpPr>
          <p:cNvPr id="331" name="TextBox 11"/>
          <p:cNvSpPr txBox="1"/>
          <p:nvPr/>
        </p:nvSpPr>
        <p:spPr>
          <a:xfrm>
            <a:off x="15509175" y="8729495"/>
            <a:ext cx="287736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Toaster</a:t>
            </a:r>
          </a:p>
        </p:txBody>
      </p:sp>
      <p:sp>
        <p:nvSpPr>
          <p:cNvPr id="332" name="Right Arrow 12"/>
          <p:cNvSpPr/>
          <p:nvPr/>
        </p:nvSpPr>
        <p:spPr>
          <a:xfrm>
            <a:off x="9692285" y="3958332"/>
            <a:ext cx="3495635" cy="2434451"/>
          </a:xfrm>
          <a:prstGeom prst="rightArrow">
            <a:avLst>
              <a:gd name="adj1" fmla="val 50000"/>
              <a:gd name="adj2" fmla="val 50000"/>
            </a:avLst>
          </a:prstGeom>
          <a:ln w="76200">
            <a:solidFill>
              <a:srgbClr val="000000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3" name="TextBox 15"/>
          <p:cNvSpPr txBox="1"/>
          <p:nvPr/>
        </p:nvSpPr>
        <p:spPr>
          <a:xfrm>
            <a:off x="9797507" y="4610910"/>
            <a:ext cx="2702640" cy="11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200 kW</a:t>
            </a:r>
            <a:br/>
            <a:r>
              <a:t>electric power</a:t>
            </a:r>
          </a:p>
        </p:txBody>
      </p:sp>
      <p:sp>
        <p:nvSpPr>
          <p:cNvPr id="334" name="Right Arrow 17"/>
          <p:cNvSpPr/>
          <p:nvPr/>
        </p:nvSpPr>
        <p:spPr>
          <a:xfrm>
            <a:off x="9692285" y="9765510"/>
            <a:ext cx="3495635" cy="2434451"/>
          </a:xfrm>
          <a:prstGeom prst="rightArrow">
            <a:avLst>
              <a:gd name="adj1" fmla="val 50000"/>
              <a:gd name="adj2" fmla="val 50000"/>
            </a:avLst>
          </a:prstGeom>
          <a:ln w="76200">
            <a:solidFill>
              <a:srgbClr val="000000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TextBox 18"/>
          <p:cNvSpPr txBox="1"/>
          <p:nvPr/>
        </p:nvSpPr>
        <p:spPr>
          <a:xfrm>
            <a:off x="9797507" y="10418088"/>
            <a:ext cx="2702640" cy="11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1000 W</a:t>
            </a:r>
            <a:br/>
            <a:r>
              <a:t>electric power</a:t>
            </a:r>
          </a:p>
        </p:txBody>
      </p:sp>
      <p:sp>
        <p:nvSpPr>
          <p:cNvPr id="336" name="TextBox 19"/>
          <p:cNvSpPr txBox="1"/>
          <p:nvPr/>
        </p:nvSpPr>
        <p:spPr>
          <a:xfrm>
            <a:off x="4423747" y="6230963"/>
            <a:ext cx="554996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Chemical potential energy</a:t>
            </a:r>
          </a:p>
        </p:txBody>
      </p:sp>
      <p:sp>
        <p:nvSpPr>
          <p:cNvPr id="337" name="TextBox 21"/>
          <p:cNvSpPr txBox="1"/>
          <p:nvPr/>
        </p:nvSpPr>
        <p:spPr>
          <a:xfrm>
            <a:off x="13809236" y="6096515"/>
            <a:ext cx="554996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Kinetic energy</a:t>
            </a:r>
          </a:p>
        </p:txBody>
      </p:sp>
      <p:sp>
        <p:nvSpPr>
          <p:cNvPr id="338" name="TextBox 22"/>
          <p:cNvSpPr txBox="1"/>
          <p:nvPr/>
        </p:nvSpPr>
        <p:spPr>
          <a:xfrm>
            <a:off x="4423747" y="12190762"/>
            <a:ext cx="7064738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Gravitational potential energy</a:t>
            </a:r>
          </a:p>
        </p:txBody>
      </p:sp>
      <p:sp>
        <p:nvSpPr>
          <p:cNvPr id="339" name="TextBox 23"/>
          <p:cNvSpPr txBox="1"/>
          <p:nvPr/>
        </p:nvSpPr>
        <p:spPr>
          <a:xfrm>
            <a:off x="14817438" y="12041058"/>
            <a:ext cx="432937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Thermal energy</a:t>
            </a:r>
          </a:p>
        </p:txBody>
      </p:sp>
      <p:sp>
        <p:nvSpPr>
          <p:cNvPr id="340" name="Examples: energy, flowing (power) to energy"/>
          <p:cNvSpPr txBox="1"/>
          <p:nvPr/>
        </p:nvSpPr>
        <p:spPr>
          <a:xfrm>
            <a:off x="614768" y="572153"/>
            <a:ext cx="1934687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Examples: energy, flowing (power) to energy</a:t>
            </a:r>
          </a:p>
        </p:txBody>
      </p:sp>
      <p:pic>
        <p:nvPicPr>
          <p:cNvPr id="341" name="Audio Recording.m4a" descr="Audio Recording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90997" y="1195281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76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2 Basics of energy and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2 Basics of energy and power</a:t>
            </a:r>
          </a:p>
        </p:txBody>
      </p:sp>
      <p:sp>
        <p:nvSpPr>
          <p:cNvPr id="348" name="Useful energy…"/>
          <p:cNvSpPr txBox="1"/>
          <p:nvPr/>
        </p:nvSpPr>
        <p:spPr>
          <a:xfrm>
            <a:off x="11735542" y="3836051"/>
            <a:ext cx="11814151" cy="541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Useful energy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Heat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Work from heat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Power</a:t>
            </a:r>
          </a:p>
        </p:txBody>
      </p:sp>
      <p:pic>
        <p:nvPicPr>
          <p:cNvPr id="34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452711" y="121660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Heat energy is the kinetic energy of many molecules."/>
          <p:cNvSpPr txBox="1"/>
          <p:nvPr/>
        </p:nvSpPr>
        <p:spPr>
          <a:xfrm>
            <a:off x="391296" y="145979"/>
            <a:ext cx="23105060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rPr i="1" u="sng"/>
              <a:t>Heat</a:t>
            </a:r>
            <a:r>
              <a:t> energy is the kinetic energy of many molecules.</a:t>
            </a:r>
          </a:p>
        </p:txBody>
      </p:sp>
      <p:pic>
        <p:nvPicPr>
          <p:cNvPr id="183" name="ThermalEnergy.jpg" descr="ThermalEnerg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8201" y="2017078"/>
            <a:ext cx="12379605" cy="1085278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ine"/>
          <p:cNvSpPr/>
          <p:nvPr/>
        </p:nvSpPr>
        <p:spPr>
          <a:xfrm flipV="1">
            <a:off x="8880865" y="4620328"/>
            <a:ext cx="1" cy="55752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 flipH="1">
            <a:off x="8627444" y="8706748"/>
            <a:ext cx="474499" cy="76209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" name="Line"/>
          <p:cNvSpPr/>
          <p:nvPr/>
        </p:nvSpPr>
        <p:spPr>
          <a:xfrm flipH="1" flipV="1">
            <a:off x="12511808" y="7991914"/>
            <a:ext cx="615541" cy="43621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7" name="Line"/>
          <p:cNvSpPr/>
          <p:nvPr/>
        </p:nvSpPr>
        <p:spPr>
          <a:xfrm>
            <a:off x="9703558" y="11558937"/>
            <a:ext cx="530586" cy="530586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8" name="Line"/>
          <p:cNvSpPr/>
          <p:nvPr/>
        </p:nvSpPr>
        <p:spPr>
          <a:xfrm flipH="1" flipV="1">
            <a:off x="13327621" y="10278123"/>
            <a:ext cx="892226" cy="52505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" name="Line"/>
          <p:cNvSpPr/>
          <p:nvPr/>
        </p:nvSpPr>
        <p:spPr>
          <a:xfrm flipV="1">
            <a:off x="13127347" y="5356564"/>
            <a:ext cx="584468" cy="584468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Line"/>
          <p:cNvSpPr/>
          <p:nvPr/>
        </p:nvSpPr>
        <p:spPr>
          <a:xfrm flipV="1">
            <a:off x="7978537" y="3534922"/>
            <a:ext cx="584468" cy="584468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Line"/>
          <p:cNvSpPr/>
          <p:nvPr/>
        </p:nvSpPr>
        <p:spPr>
          <a:xfrm flipH="1">
            <a:off x="5965205" y="10427252"/>
            <a:ext cx="1007179" cy="20992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Line"/>
          <p:cNvSpPr/>
          <p:nvPr/>
        </p:nvSpPr>
        <p:spPr>
          <a:xfrm flipH="1">
            <a:off x="16029623" y="10193332"/>
            <a:ext cx="778424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5545" y="121897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6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2388922"/>
            <a:ext cx="18288000" cy="804672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Heat flows from hot to cold."/>
          <p:cNvSpPr txBox="1"/>
          <p:nvPr/>
        </p:nvSpPr>
        <p:spPr>
          <a:xfrm>
            <a:off x="1723161" y="212870"/>
            <a:ext cx="12254790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rPr i="1" u="sng"/>
              <a:t>Heat flows</a:t>
            </a:r>
            <a:r>
              <a:t> from </a:t>
            </a:r>
            <a:r>
              <a:rPr i="1"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hot</a:t>
            </a:r>
            <a:r>
              <a:t> to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cold</a:t>
            </a:r>
            <a:r>
              <a:t>.</a:t>
            </a:r>
          </a:p>
        </p:txBody>
      </p:sp>
      <p:sp>
        <p:nvSpPr>
          <p:cNvPr id="197" name="Hot heat source"/>
          <p:cNvSpPr txBox="1"/>
          <p:nvPr/>
        </p:nvSpPr>
        <p:spPr>
          <a:xfrm>
            <a:off x="2308218" y="7980237"/>
            <a:ext cx="5910377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Hot heat source</a:t>
            </a:r>
          </a:p>
        </p:txBody>
      </p:sp>
      <p:sp>
        <p:nvSpPr>
          <p:cNvPr id="198" name="Cold heat sink"/>
          <p:cNvSpPr txBox="1"/>
          <p:nvPr/>
        </p:nvSpPr>
        <p:spPr>
          <a:xfrm>
            <a:off x="16914749" y="7980237"/>
            <a:ext cx="5323536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Cold heat sink</a:t>
            </a:r>
          </a:p>
        </p:txBody>
      </p:sp>
      <p:sp>
        <p:nvSpPr>
          <p:cNvPr id="199" name="Rectangle"/>
          <p:cNvSpPr/>
          <p:nvPr/>
        </p:nvSpPr>
        <p:spPr>
          <a:xfrm>
            <a:off x="9868177" y="2482826"/>
            <a:ext cx="5011017" cy="85478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Q is heat energy"/>
          <p:cNvSpPr txBox="1"/>
          <p:nvPr/>
        </p:nvSpPr>
        <p:spPr>
          <a:xfrm>
            <a:off x="8339988" y="6086078"/>
            <a:ext cx="7704024" cy="134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200">
                <a:solidFill>
                  <a:srgbClr val="000000"/>
                </a:solidFill>
              </a:defRPr>
            </a:pPr>
            <a:r>
              <a:rPr b="1"/>
              <a:t>Q</a:t>
            </a:r>
            <a:r>
              <a:t> is heat energy</a:t>
            </a:r>
          </a:p>
        </p:txBody>
      </p:sp>
      <p:pic>
        <p:nvPicPr>
          <p:cNvPr id="20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6209" y="1208399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5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8144" y="2166362"/>
            <a:ext cx="18288001" cy="804672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Box 4"/>
          <p:cNvSpPr txBox="1"/>
          <p:nvPr/>
        </p:nvSpPr>
        <p:spPr>
          <a:xfrm>
            <a:off x="10081452" y="3794427"/>
            <a:ext cx="3581432" cy="248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914400">
              <a:defRPr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Heat Engine</a:t>
            </a:r>
          </a:p>
        </p:txBody>
      </p:sp>
      <p:sp>
        <p:nvSpPr>
          <p:cNvPr id="205" name="TextBox 1"/>
          <p:cNvSpPr txBox="1"/>
          <p:nvPr/>
        </p:nvSpPr>
        <p:spPr>
          <a:xfrm>
            <a:off x="12089324" y="7876004"/>
            <a:ext cx="2231475" cy="120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1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</a:t>
            </a:r>
          </a:p>
        </p:txBody>
      </p:sp>
      <p:sp>
        <p:nvSpPr>
          <p:cNvPr id="206" name="Work, energy, can be extracted from the flow of heat from hot to cold."/>
          <p:cNvSpPr txBox="1"/>
          <p:nvPr/>
        </p:nvSpPr>
        <p:spPr>
          <a:xfrm>
            <a:off x="444255" y="133021"/>
            <a:ext cx="23169982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rPr i="1" u="sng"/>
              <a:t>Work,</a:t>
            </a:r>
            <a:r>
              <a:t> energy, can be extracted from the </a:t>
            </a:r>
            <a:r>
              <a:rPr i="1" u="sng"/>
              <a:t>flow</a:t>
            </a:r>
            <a:r>
              <a:t> of </a:t>
            </a:r>
            <a:r>
              <a:rPr i="1" u="sng"/>
              <a:t>heat</a:t>
            </a:r>
            <a:r>
              <a:t> from </a:t>
            </a:r>
            <a:r>
              <a: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hot</a:t>
            </a:r>
            <a:r>
              <a:t> to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cold</a:t>
            </a:r>
            <a:r>
              <a:t>.</a:t>
            </a:r>
          </a:p>
        </p:txBody>
      </p:sp>
      <p:sp>
        <p:nvSpPr>
          <p:cNvPr id="207" name="Work is useful energy"/>
          <p:cNvSpPr txBox="1"/>
          <p:nvPr/>
        </p:nvSpPr>
        <p:spPr>
          <a:xfrm>
            <a:off x="13696354" y="7848802"/>
            <a:ext cx="8931657" cy="113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800">
                <a:solidFill>
                  <a:srgbClr val="000000"/>
                </a:solidFill>
              </a:defRPr>
            </a:lvl1pPr>
          </a:lstStyle>
          <a:p>
            <a:pPr/>
            <a:r>
              <a:t>Work is useful energy</a:t>
            </a:r>
          </a:p>
        </p:txBody>
      </p:sp>
      <p:sp>
        <p:nvSpPr>
          <p:cNvPr id="208" name="“Exergy” is a term for the useful energy extracted."/>
          <p:cNvSpPr txBox="1"/>
          <p:nvPr/>
        </p:nvSpPr>
        <p:spPr>
          <a:xfrm>
            <a:off x="2317544" y="10982626"/>
            <a:ext cx="20599106" cy="113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800">
                <a:solidFill>
                  <a:srgbClr val="000000"/>
                </a:solidFill>
              </a:defRPr>
            </a:pPr>
            <a:r>
              <a:t>“</a:t>
            </a:r>
            <a:r>
              <a:rPr b="1"/>
              <a:t>Exergy</a:t>
            </a:r>
            <a:r>
              <a:t>” is a term for the useful energy extracted.</a:t>
            </a:r>
          </a:p>
        </p:txBody>
      </p:sp>
      <p:pic>
        <p:nvPicPr>
          <p:cNvPr id="20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6635" y="1214238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28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1763-1775  James Watt developed the steam engine."/>
          <p:cNvSpPr txBox="1"/>
          <p:nvPr/>
        </p:nvSpPr>
        <p:spPr>
          <a:xfrm>
            <a:off x="373164" y="105474"/>
            <a:ext cx="9528555" cy="454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1763-1775 </a:t>
            </a:r>
            <a:br/>
            <a:r>
              <a:t>James Watt developed the steam engine.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4" t="810" r="3561" b="2416"/>
          <a:stretch>
            <a:fillRect/>
          </a:stretch>
        </p:blipFill>
        <p:spPr>
          <a:xfrm>
            <a:off x="9946656" y="-78430"/>
            <a:ext cx="14325211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Pumped water from coal mines.…"/>
          <p:cNvSpPr txBox="1"/>
          <p:nvPr/>
        </p:nvSpPr>
        <p:spPr>
          <a:xfrm>
            <a:off x="373164" y="5852606"/>
            <a:ext cx="9528555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Pumped water from coal mines.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Powered industrial revolution.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Patented, but not paid for.</a:t>
            </a:r>
          </a:p>
        </p:txBody>
      </p:sp>
      <p:sp>
        <p:nvSpPr>
          <p:cNvPr id="214" name="https://en.wikipedia.org/wiki/James_Watt"/>
          <p:cNvSpPr txBox="1"/>
          <p:nvPr/>
        </p:nvSpPr>
        <p:spPr>
          <a:xfrm>
            <a:off x="726163" y="13001754"/>
            <a:ext cx="572780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https://en.wikipedia.org/wiki/James_Watt</a:t>
            </a:r>
          </a:p>
        </p:txBody>
      </p:sp>
      <p:pic>
        <p:nvPicPr>
          <p:cNvPr id="21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902950" y="121897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3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8144" y="2166362"/>
            <a:ext cx="18288001" cy="804672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Box 4"/>
          <p:cNvSpPr txBox="1"/>
          <p:nvPr/>
        </p:nvSpPr>
        <p:spPr>
          <a:xfrm>
            <a:off x="10081452" y="3794427"/>
            <a:ext cx="3581432" cy="248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914400">
              <a:defRPr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Heat Engine</a:t>
            </a:r>
          </a:p>
        </p:txBody>
      </p:sp>
      <p:sp>
        <p:nvSpPr>
          <p:cNvPr id="219" name="TextBox 1"/>
          <p:cNvSpPr txBox="1"/>
          <p:nvPr/>
        </p:nvSpPr>
        <p:spPr>
          <a:xfrm>
            <a:off x="12089324" y="7876004"/>
            <a:ext cx="2231475" cy="120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1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</a:t>
            </a:r>
          </a:p>
        </p:txBody>
      </p:sp>
      <p:sp>
        <p:nvSpPr>
          <p:cNvPr id="220" name="Work, energy, can be extracted from the flow of heat from hot to cold."/>
          <p:cNvSpPr txBox="1"/>
          <p:nvPr/>
        </p:nvSpPr>
        <p:spPr>
          <a:xfrm>
            <a:off x="444255" y="133021"/>
            <a:ext cx="23169982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rPr i="1" u="sng"/>
              <a:t>Work,</a:t>
            </a:r>
            <a:r>
              <a:t> energy, can be extracted from the </a:t>
            </a:r>
            <a:r>
              <a:rPr i="1" u="sng"/>
              <a:t>flow</a:t>
            </a:r>
            <a:r>
              <a:t> of </a:t>
            </a:r>
            <a:r>
              <a:rPr i="1" u="sng"/>
              <a:t>heat</a:t>
            </a:r>
            <a:r>
              <a:t> from </a:t>
            </a:r>
            <a:r>
              <a: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hot</a:t>
            </a:r>
            <a:r>
              <a:t> to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cold</a:t>
            </a:r>
            <a:r>
              <a:t>.</a:t>
            </a:r>
          </a:p>
        </p:txBody>
      </p:sp>
      <p:sp>
        <p:nvSpPr>
          <p:cNvPr id="221" name="Efficiency max = (TH  - TC  ) / TH (Carnot theorem)"/>
          <p:cNvSpPr txBox="1"/>
          <p:nvPr/>
        </p:nvSpPr>
        <p:spPr>
          <a:xfrm>
            <a:off x="852156" y="10855054"/>
            <a:ext cx="13569697" cy="226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200">
                <a:solidFill>
                  <a:srgbClr val="000000"/>
                </a:solidFill>
              </a:defRPr>
            </a:pPr>
            <a:r>
              <a:t>Efficiency max = (TH  - TC  ) / TH</a:t>
            </a:r>
            <a:br/>
            <a:r>
              <a:t>(Carnot theorem)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46744" y="10956654"/>
            <a:ext cx="1460247" cy="1168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5976" y="11043931"/>
            <a:ext cx="1460247" cy="1168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2668" y="11087720"/>
            <a:ext cx="1770378" cy="108062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eg: 100°C to 0°C…"/>
          <p:cNvSpPr txBox="1"/>
          <p:nvPr/>
        </p:nvSpPr>
        <p:spPr>
          <a:xfrm>
            <a:off x="16184148" y="10441237"/>
            <a:ext cx="8208414" cy="3088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600">
                <a:solidFill>
                  <a:srgbClr val="000000"/>
                </a:solidFill>
              </a:defRPr>
            </a:pPr>
            <a:r>
              <a:t>eg: 100°C to 0°C</a:t>
            </a:r>
          </a:p>
          <a:p>
            <a:pPr algn="l">
              <a:defRPr sz="6600">
                <a:solidFill>
                  <a:srgbClr val="000000"/>
                </a:solidFill>
              </a:defRPr>
            </a:pPr>
            <a:r>
              <a:t>(373K - 273K) / 373K</a:t>
            </a:r>
          </a:p>
          <a:p>
            <a:pPr algn="l">
              <a:defRPr sz="6600">
                <a:solidFill>
                  <a:srgbClr val="000000"/>
                </a:solidFill>
              </a:defRPr>
            </a:pPr>
            <a:r>
              <a:t>= 100/373 = 27% </a:t>
            </a:r>
          </a:p>
        </p:txBody>
      </p:sp>
      <p:sp>
        <p:nvSpPr>
          <p:cNvPr id="226" name="Work is useful energy"/>
          <p:cNvSpPr txBox="1"/>
          <p:nvPr/>
        </p:nvSpPr>
        <p:spPr>
          <a:xfrm>
            <a:off x="13696354" y="7848802"/>
            <a:ext cx="8931657" cy="113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800">
                <a:solidFill>
                  <a:srgbClr val="000000"/>
                </a:solidFill>
              </a:defRPr>
            </a:lvl1pPr>
          </a:lstStyle>
          <a:p>
            <a:pPr/>
            <a:r>
              <a:t>Work is useful energy</a:t>
            </a:r>
          </a:p>
        </p:txBody>
      </p:sp>
      <p:pic>
        <p:nvPicPr>
          <p:cNvPr id="227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35546" y="1223717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3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he heat engine is the biggest part of a power plant."/>
          <p:cNvSpPr txBox="1"/>
          <p:nvPr/>
        </p:nvSpPr>
        <p:spPr>
          <a:xfrm>
            <a:off x="253524" y="130632"/>
            <a:ext cx="22886519" cy="119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7200">
                <a:solidFill>
                  <a:srgbClr val="000000"/>
                </a:solidFill>
              </a:defRPr>
            </a:pPr>
            <a:r>
              <a:t>The </a:t>
            </a:r>
            <a:r>
              <a:rPr i="1"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heat engine</a:t>
            </a:r>
            <a:r>
              <a:t> is the biggest part of a power plant.</a:t>
            </a:r>
          </a:p>
        </p:txBody>
      </p:sp>
      <p:pic>
        <p:nvPicPr>
          <p:cNvPr id="230" name="20200617HullPlanViewLBL.jpg" descr="20200617HullPlanViewLB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930" y="1295435"/>
            <a:ext cx="20456160" cy="1214528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"/>
          <p:cNvSpPr/>
          <p:nvPr/>
        </p:nvSpPr>
        <p:spPr>
          <a:xfrm rot="180000">
            <a:off x="2716189" y="1774657"/>
            <a:ext cx="14660470" cy="1052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37819" y="121660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6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185" y="3168379"/>
            <a:ext cx="18288001" cy="804672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4"/>
          <p:cNvSpPr txBox="1"/>
          <p:nvPr/>
        </p:nvSpPr>
        <p:spPr>
          <a:xfrm>
            <a:off x="10228493" y="4796443"/>
            <a:ext cx="3581431" cy="248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914400">
              <a:defRPr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Heat Engine</a:t>
            </a:r>
          </a:p>
        </p:txBody>
      </p:sp>
      <p:sp>
        <p:nvSpPr>
          <p:cNvPr id="236" name="TextBox 1"/>
          <p:cNvSpPr txBox="1"/>
          <p:nvPr/>
        </p:nvSpPr>
        <p:spPr>
          <a:xfrm>
            <a:off x="12236365" y="8878020"/>
            <a:ext cx="2231475" cy="120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1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</a:t>
            </a:r>
          </a:p>
        </p:txBody>
      </p:sp>
      <p:sp>
        <p:nvSpPr>
          <p:cNvPr id="237" name="In a power plant, Qc is termed rejected heat, sometimes called waste heat."/>
          <p:cNvSpPr txBox="1"/>
          <p:nvPr/>
        </p:nvSpPr>
        <p:spPr>
          <a:xfrm>
            <a:off x="584329" y="468676"/>
            <a:ext cx="21463446" cy="2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In a power plant, Qc is termed rejected heat, sometimes called waste heat.</a:t>
            </a:r>
          </a:p>
        </p:txBody>
      </p:sp>
      <p:sp>
        <p:nvSpPr>
          <p:cNvPr id="238" name="Cogeneration Rejected heat can be transferred in hot water to heat buildings."/>
          <p:cNvSpPr txBox="1"/>
          <p:nvPr/>
        </p:nvSpPr>
        <p:spPr>
          <a:xfrm>
            <a:off x="1479843" y="11676402"/>
            <a:ext cx="21548701" cy="178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5800">
                <a:solidFill>
                  <a:srgbClr val="000000"/>
                </a:solidFill>
              </a:defRPr>
            </a:pPr>
            <a:r>
              <a:rPr b="1"/>
              <a:t>Cogeneration</a:t>
            </a:r>
            <a:br/>
            <a:r>
              <a:t>Rejected heat can be transferred in hot water to heat buildings.</a:t>
            </a:r>
          </a:p>
        </p:txBody>
      </p:sp>
      <p:pic>
        <p:nvPicPr>
          <p:cNvPr id="23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5545" y="1221347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96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