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7" name="Shape 16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,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owl with salmon cakes, salad, and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owl of pappardelle pasta with parsley butter, roasted hazelnuts,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Text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lIns="71437" tIns="71437" rIns="71437" bIns="71437" anchor="b"/>
          <a:lstStyle>
            <a:lvl1pPr algn="ctr" defTabSz="821531">
              <a:lnSpc>
                <a:spcPct val="100000"/>
              </a:lnSpc>
              <a:defRPr b="0" spc="0" sz="1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0" name="Body Level One…"/>
          <p:cNvSpPr txBox="1"/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1pPr>
            <a:lvl2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2pPr>
            <a:lvl3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3pPr>
            <a:lvl4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4pPr>
            <a:lvl5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821531">
              <a:defRPr sz="22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le Text"/>
          <p:cNvSpPr txBox="1"/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</p:spPr>
        <p:txBody>
          <a:bodyPr lIns="71437" tIns="71437" rIns="71437" bIns="71437" anchor="ctr"/>
          <a:lstStyle>
            <a:lvl1pPr algn="ctr" defTabSz="821531">
              <a:lnSpc>
                <a:spcPct val="100000"/>
              </a:lnSpc>
              <a:defRPr b="0" spc="0" sz="1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9" name="Body Level One…"/>
          <p:cNvSpPr txBox="1"/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</p:spPr>
        <p:txBody>
          <a:bodyPr lIns="71437" tIns="71437" rIns="71437" bIns="71437" anchor="ctr"/>
          <a:lstStyle>
            <a:lvl1pPr marL="611187" indent="-611187" defTabSz="821531">
              <a:lnSpc>
                <a:spcPct val="100000"/>
              </a:lnSpc>
              <a:spcBef>
                <a:spcPts val="5900"/>
              </a:spcBef>
              <a:buSzPct val="145000"/>
              <a:defRPr sz="4400"/>
            </a:lvl1pPr>
            <a:lvl2pPr marL="1055687" indent="-611187" defTabSz="821531">
              <a:lnSpc>
                <a:spcPct val="100000"/>
              </a:lnSpc>
              <a:spcBef>
                <a:spcPts val="5900"/>
              </a:spcBef>
              <a:buSzPct val="145000"/>
              <a:defRPr sz="4400"/>
            </a:lvl2pPr>
            <a:lvl3pPr marL="1500187" indent="-611187" defTabSz="821531">
              <a:lnSpc>
                <a:spcPct val="100000"/>
              </a:lnSpc>
              <a:spcBef>
                <a:spcPts val="5900"/>
              </a:spcBef>
              <a:buSzPct val="145000"/>
              <a:defRPr sz="4400"/>
            </a:lvl3pPr>
            <a:lvl4pPr marL="1944687" indent="-611187" defTabSz="821531">
              <a:lnSpc>
                <a:spcPct val="100000"/>
              </a:lnSpc>
              <a:spcBef>
                <a:spcPts val="5900"/>
              </a:spcBef>
              <a:buSzPct val="145000"/>
              <a:defRPr sz="4400"/>
            </a:lvl4pPr>
            <a:lvl5pPr marL="2389187" indent="-611187" defTabSz="821531">
              <a:lnSpc>
                <a:spcPct val="100000"/>
              </a:lnSpc>
              <a:spcBef>
                <a:spcPts val="5900"/>
              </a:spcBef>
              <a:buSzPct val="145000"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0" name="Slide Number"/>
          <p:cNvSpPr txBox="1"/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821531"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wl of pappardelle pasta with parsley butter, roasted hazelnuts, and shaved parmesan cheese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Fission is in Fashion"/>
          <p:cNvSpPr txBox="1"/>
          <p:nvPr/>
        </p:nvSpPr>
        <p:spPr>
          <a:xfrm>
            <a:off x="801718" y="11458772"/>
            <a:ext cx="9232269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spcBef>
                <a:spcPts val="4500"/>
              </a:spcBef>
              <a:defRPr sz="8300">
                <a:solidFill>
                  <a:srgbClr val="000000"/>
                </a:solidFill>
                <a:latin typeface="Snell Roundhand Bold"/>
                <a:ea typeface="Snell Roundhand Bold"/>
                <a:cs typeface="Snell Roundhand Bold"/>
                <a:sym typeface="Snell Roundhand Bold"/>
              </a:defRPr>
            </a:lvl1pPr>
          </a:lstStyle>
          <a:p>
            <a:pPr/>
            <a:r>
              <a:t>Fission is in Fashion</a:t>
            </a:r>
          </a:p>
        </p:txBody>
      </p:sp>
      <p:pic>
        <p:nvPicPr>
          <p:cNvPr id="17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2563" y="2827721"/>
            <a:ext cx="7020485" cy="8060558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14 Energy policy"/>
          <p:cNvSpPr txBox="1"/>
          <p:nvPr/>
        </p:nvSpPr>
        <p:spPr>
          <a:xfrm>
            <a:off x="603041" y="233612"/>
            <a:ext cx="23177917" cy="1068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spcBef>
                <a:spcPts val="4500"/>
              </a:spcBef>
              <a:defRPr b="1" sz="6400">
                <a:solidFill>
                  <a:srgbClr val="000000"/>
                </a:solidFill>
              </a:defRPr>
            </a:lvl1pPr>
          </a:lstStyle>
          <a:p>
            <a:pPr/>
            <a:r>
              <a:t>14 Energy policy</a:t>
            </a:r>
          </a:p>
        </p:txBody>
      </p:sp>
      <p:sp>
        <p:nvSpPr>
          <p:cNvPr id="172" name="#1 Educate people and politicians about fission energy.…"/>
          <p:cNvSpPr txBox="1"/>
          <p:nvPr/>
        </p:nvSpPr>
        <p:spPr>
          <a:xfrm>
            <a:off x="11668353" y="1669785"/>
            <a:ext cx="12349299" cy="10459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6400">
                <a:solidFill>
                  <a:srgbClr val="000000"/>
                </a:solidFill>
              </a:defRPr>
            </a:pPr>
            <a:r>
              <a:t>#1 </a:t>
            </a:r>
            <a:r>
              <a:rPr b="1"/>
              <a:t>Educate</a:t>
            </a:r>
            <a:r>
              <a:t> people and politicians about fission energy.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6400">
                <a:solidFill>
                  <a:srgbClr val="000000"/>
                </a:solidFill>
              </a:defRPr>
            </a:pPr>
            <a:r>
              <a:t>#2 </a:t>
            </a:r>
            <a:r>
              <a:rPr b="1"/>
              <a:t>Technologies</a:t>
            </a:r>
            <a:r>
              <a:t> deserving of public and private investment.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6400">
                <a:solidFill>
                  <a:srgbClr val="000000"/>
                </a:solidFill>
              </a:defRPr>
            </a:pPr>
            <a:r>
              <a:t>#3 Lift </a:t>
            </a:r>
            <a:r>
              <a:rPr b="1"/>
              <a:t>regulatory</a:t>
            </a:r>
            <a:r>
              <a:t> roadblocks.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6400">
                <a:solidFill>
                  <a:srgbClr val="000000"/>
                </a:solidFill>
              </a:defRPr>
            </a:pPr>
            <a:r>
              <a:t>#4 Prioritize </a:t>
            </a:r>
            <a:r>
              <a:rPr b="1"/>
              <a:t>low energy costs </a:t>
            </a:r>
            <a:r>
              <a:t>through free competition.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6400">
                <a:solidFill>
                  <a:srgbClr val="000000"/>
                </a:solidFill>
              </a:defRPr>
            </a:pPr>
            <a:r>
              <a:t>#5 Proffer low cost energy first, use </a:t>
            </a:r>
            <a:r>
              <a:rPr b="1"/>
              <a:t>mandates and taxes </a:t>
            </a:r>
            <a:r>
              <a:t>last.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#4 Prioritize low energy costs through free competition."/>
          <p:cNvSpPr txBox="1"/>
          <p:nvPr/>
        </p:nvSpPr>
        <p:spPr>
          <a:xfrm>
            <a:off x="967492" y="598563"/>
            <a:ext cx="22758105" cy="1093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b="1" sz="6600">
                <a:solidFill>
                  <a:srgbClr val="000000"/>
                </a:solidFill>
              </a:defRPr>
            </a:pPr>
            <a:r>
              <a:t>#4 Prioritize </a:t>
            </a:r>
            <a:r>
              <a:rPr u="sng"/>
              <a:t>low energy costs</a:t>
            </a:r>
            <a:r>
              <a:t> through free competition.</a:t>
            </a:r>
          </a:p>
        </p:txBody>
      </p:sp>
      <p:sp>
        <p:nvSpPr>
          <p:cNvPr id="209" name="Sunset all stimulus subsidies.…"/>
          <p:cNvSpPr txBox="1"/>
          <p:nvPr/>
        </p:nvSpPr>
        <p:spPr>
          <a:xfrm>
            <a:off x="918162" y="2561966"/>
            <a:ext cx="22449017" cy="9247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1166812" indent="-1166812" algn="l">
              <a:spcBef>
                <a:spcPts val="5200"/>
              </a:spcBef>
              <a:buSzPct val="100000"/>
              <a:buAutoNum type="arabicPeriod" startAt="1"/>
              <a:defRPr sz="6300">
                <a:solidFill>
                  <a:srgbClr val="000000"/>
                </a:solidFill>
              </a:defRPr>
            </a:pPr>
            <a:r>
              <a:t>Sunset all stimulus </a:t>
            </a:r>
            <a:r>
              <a:rPr b="1"/>
              <a:t>subsidies</a:t>
            </a:r>
            <a:r>
              <a:t>.</a:t>
            </a:r>
          </a:p>
          <a:p>
            <a:pPr marL="1166812" indent="-1166812" algn="l">
              <a:spcBef>
                <a:spcPts val="5200"/>
              </a:spcBef>
              <a:buSzPct val="100000"/>
              <a:buAutoNum type="arabicPeriod" startAt="1"/>
              <a:defRPr sz="6300">
                <a:solidFill>
                  <a:srgbClr val="000000"/>
                </a:solidFill>
              </a:defRPr>
            </a:pPr>
            <a:r>
              <a:t>End directive </a:t>
            </a:r>
            <a:r>
              <a:rPr b="1"/>
              <a:t>technology</a:t>
            </a:r>
            <a:r>
              <a:t> preferences.</a:t>
            </a:r>
          </a:p>
          <a:p>
            <a:pPr marL="1166812" indent="-1166812" algn="l">
              <a:spcBef>
                <a:spcPts val="5200"/>
              </a:spcBef>
              <a:buSzPct val="100000"/>
              <a:buAutoNum type="arabicPeriod" startAt="1"/>
              <a:defRPr sz="6300">
                <a:solidFill>
                  <a:srgbClr val="000000"/>
                </a:solidFill>
              </a:defRPr>
            </a:pPr>
            <a:r>
              <a:t>Open </a:t>
            </a:r>
            <a:r>
              <a:rPr b="1"/>
              <a:t>competition</a:t>
            </a:r>
            <a:r>
              <a:t> beyond 'certified' suppliers.</a:t>
            </a:r>
          </a:p>
          <a:p>
            <a:pPr marL="1166812" indent="-1166812" algn="l">
              <a:spcBef>
                <a:spcPts val="5200"/>
              </a:spcBef>
              <a:buSzPct val="100000"/>
              <a:buAutoNum type="arabicPeriod" startAt="1"/>
              <a:defRPr sz="6300">
                <a:solidFill>
                  <a:srgbClr val="000000"/>
                </a:solidFill>
              </a:defRPr>
            </a:pPr>
            <a:r>
              <a:t>End tariffs; enable imports from </a:t>
            </a:r>
            <a:r>
              <a:rPr b="1"/>
              <a:t>all international</a:t>
            </a:r>
            <a:r>
              <a:t> suppliers.</a:t>
            </a:r>
          </a:p>
          <a:p>
            <a:pPr marL="1166812" indent="-1166812" algn="l">
              <a:spcBef>
                <a:spcPts val="5200"/>
              </a:spcBef>
              <a:buSzPct val="100000"/>
              <a:buAutoNum type="arabicPeriod" startAt="1"/>
              <a:defRPr sz="6300">
                <a:solidFill>
                  <a:srgbClr val="000000"/>
                </a:solidFill>
              </a:defRPr>
            </a:pPr>
            <a:r>
              <a:t>Use multiple, diverse suppliers for energy </a:t>
            </a:r>
            <a:r>
              <a:rPr b="1"/>
              <a:t>security</a:t>
            </a:r>
            <a:r>
              <a:t>. </a:t>
            </a:r>
          </a:p>
          <a:p>
            <a:pPr marL="1166812" indent="-1166812" algn="l">
              <a:spcBef>
                <a:spcPts val="5200"/>
              </a:spcBef>
              <a:buSzPct val="100000"/>
              <a:buAutoNum type="arabicPeriod" startAt="1"/>
              <a:defRPr sz="6300">
                <a:solidFill>
                  <a:srgbClr val="000000"/>
                </a:solidFill>
              </a:defRPr>
            </a:pPr>
            <a:r>
              <a:t>Remove selective </a:t>
            </a:r>
            <a:r>
              <a:rPr b="1"/>
              <a:t>taxes</a:t>
            </a:r>
            <a:r>
              <a:t> on assets, revenues, and income.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#5 Proffer low cost energy first, use mandates and taxes last."/>
          <p:cNvSpPr txBox="1"/>
          <p:nvPr/>
        </p:nvSpPr>
        <p:spPr>
          <a:xfrm>
            <a:off x="431298" y="275218"/>
            <a:ext cx="23724459" cy="1056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b="1" sz="6300">
                <a:solidFill>
                  <a:srgbClr val="000000"/>
                </a:solidFill>
              </a:defRPr>
            </a:pPr>
            <a:r>
              <a:t>#5 Proffer low cost energy first, use </a:t>
            </a:r>
            <a:r>
              <a:rPr u="sng"/>
              <a:t>mandates</a:t>
            </a:r>
            <a:r>
              <a:t> and taxes last.</a:t>
            </a:r>
          </a:p>
        </p:txBody>
      </p:sp>
      <p:sp>
        <p:nvSpPr>
          <p:cNvPr id="212" name="Imposing global CO2 taxes is not feasible; noncompliance creates economic benefits. Developing nations need energy, have highest, growing CO2 emissions."/>
          <p:cNvSpPr txBox="1"/>
          <p:nvPr/>
        </p:nvSpPr>
        <p:spPr>
          <a:xfrm>
            <a:off x="692697" y="1885381"/>
            <a:ext cx="22643006" cy="167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ct val="120000"/>
              </a:lnSpc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Imposing global CO2 taxes is not feasible; noncompliance creates economic benefits. Developing nations need energy, have highest, growing CO2 emissions.</a:t>
            </a:r>
          </a:p>
        </p:txBody>
      </p:sp>
      <p:sp>
        <p:nvSpPr>
          <p:cNvPr id="213" name="Deploy liquid fission electricity cheaper than from coal or LNG. - eliminate over 1/3 of energy CO2 emissions, without mandates or taxes.…"/>
          <p:cNvSpPr txBox="1"/>
          <p:nvPr/>
        </p:nvSpPr>
        <p:spPr>
          <a:xfrm>
            <a:off x="663366" y="4112949"/>
            <a:ext cx="22643006" cy="8796732"/>
          </a:xfrm>
          <a:prstGeom prst="rect">
            <a:avLst/>
          </a:prstGeom>
          <a:solidFill>
            <a:srgbClr val="DEFC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4800">
                <a:solidFill>
                  <a:srgbClr val="000000"/>
                </a:solidFill>
              </a:defRPr>
            </a:pPr>
          </a:p>
          <a:p>
            <a:pPr marL="228600" indent="-228600" algn="l">
              <a:buSzPct val="100000"/>
              <a:buAutoNum type="arabicPeriod" startAt="1"/>
              <a:defRPr sz="4800">
                <a:solidFill>
                  <a:srgbClr val="000000"/>
                </a:solidFill>
              </a:defRPr>
            </a:pPr>
            <a:r>
              <a:t> Deploy liquid fission </a:t>
            </a:r>
            <a:r>
              <a:rPr u="sng"/>
              <a:t>electricity</a:t>
            </a:r>
            <a:r>
              <a:t> cheaper than from coal or LNG.</a:t>
            </a:r>
            <a:br/>
            <a:r>
              <a:rPr b="1" i="1"/>
              <a:t>- eliminate over 1/3 of energy CO2 emissions, without mandates or taxes.</a:t>
            </a:r>
          </a:p>
          <a:p>
            <a:pPr algn="l">
              <a:defRPr sz="4800">
                <a:solidFill>
                  <a:srgbClr val="000000"/>
                </a:solidFill>
              </a:defRPr>
            </a:pPr>
          </a:p>
          <a:p>
            <a:pPr marL="228600" indent="-228600" algn="l">
              <a:buSzPct val="100000"/>
              <a:buAutoNum type="arabicPeriod" startAt="2"/>
              <a:defRPr sz="4800">
                <a:solidFill>
                  <a:srgbClr val="000000"/>
                </a:solidFill>
              </a:defRPr>
            </a:pPr>
            <a:r>
              <a:t> Electrified </a:t>
            </a:r>
            <a:r>
              <a:rPr u="sng"/>
              <a:t>transportation</a:t>
            </a:r>
            <a:r>
              <a:t> can be cheaper than petroleum fueled transportation.</a:t>
            </a:r>
            <a:br/>
            <a:r>
              <a:rPr b="1" i="1"/>
              <a:t>- eliminate almost 1/3 of energy CO2 emissions, with few mandates or taxes.</a:t>
            </a:r>
          </a:p>
          <a:p>
            <a:pPr algn="l">
              <a:defRPr sz="4800">
                <a:solidFill>
                  <a:srgbClr val="000000"/>
                </a:solidFill>
              </a:defRPr>
            </a:pPr>
          </a:p>
          <a:p>
            <a:pPr marL="228600" indent="-228600" algn="l">
              <a:buSzPct val="100000"/>
              <a:buAutoNum type="arabicPeriod" startAt="3"/>
              <a:defRPr sz="4800">
                <a:solidFill>
                  <a:srgbClr val="000000"/>
                </a:solidFill>
              </a:defRPr>
            </a:pPr>
            <a:r>
              <a:t> For buildings, market energy cost savings; support district heating; mandate building codes.</a:t>
            </a:r>
            <a:br/>
          </a:p>
          <a:p>
            <a:pPr marL="228600" indent="-228600" algn="l">
              <a:buSzPct val="100000"/>
              <a:buAutoNum type="arabicPeriod" startAt="3"/>
              <a:defRPr sz="4800">
                <a:solidFill>
                  <a:srgbClr val="000000"/>
                </a:solidFill>
              </a:defRPr>
            </a:pPr>
            <a:r>
              <a:t> Industry. Assist, subsidize, cajole, bully, threaten, tax; then mandate.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Fission is in Fashion"/>
          <p:cNvSpPr txBox="1"/>
          <p:nvPr/>
        </p:nvSpPr>
        <p:spPr>
          <a:xfrm>
            <a:off x="801718" y="11458772"/>
            <a:ext cx="9232269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spcBef>
                <a:spcPts val="4500"/>
              </a:spcBef>
              <a:defRPr sz="8300">
                <a:solidFill>
                  <a:srgbClr val="000000"/>
                </a:solidFill>
                <a:latin typeface="Snell Roundhand Bold"/>
                <a:ea typeface="Snell Roundhand Bold"/>
                <a:cs typeface="Snell Roundhand Bold"/>
                <a:sym typeface="Snell Roundhand Bold"/>
              </a:defRPr>
            </a:lvl1pPr>
          </a:lstStyle>
          <a:p>
            <a:pPr/>
            <a:r>
              <a:t>Fission is in Fashion</a:t>
            </a:r>
          </a:p>
        </p:txBody>
      </p:sp>
      <p:pic>
        <p:nvPicPr>
          <p:cNvPr id="21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2563" y="2827721"/>
            <a:ext cx="7020485" cy="8060558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14 Energy policy"/>
          <p:cNvSpPr txBox="1"/>
          <p:nvPr/>
        </p:nvSpPr>
        <p:spPr>
          <a:xfrm>
            <a:off x="603041" y="233612"/>
            <a:ext cx="23177917" cy="1068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spcBef>
                <a:spcPts val="4500"/>
              </a:spcBef>
              <a:defRPr b="1" sz="6400">
                <a:solidFill>
                  <a:srgbClr val="000000"/>
                </a:solidFill>
              </a:defRPr>
            </a:lvl1pPr>
          </a:lstStyle>
          <a:p>
            <a:pPr/>
            <a:r>
              <a:t>14 Energy policy</a:t>
            </a:r>
          </a:p>
        </p:txBody>
      </p:sp>
      <p:sp>
        <p:nvSpPr>
          <p:cNvPr id="218" name="#1 Educate people and politicians about fission energy.…"/>
          <p:cNvSpPr txBox="1"/>
          <p:nvPr/>
        </p:nvSpPr>
        <p:spPr>
          <a:xfrm>
            <a:off x="11668353" y="1669785"/>
            <a:ext cx="12349299" cy="10459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6400">
                <a:solidFill>
                  <a:srgbClr val="000000"/>
                </a:solidFill>
              </a:defRPr>
            </a:pPr>
            <a:r>
              <a:t>#1 </a:t>
            </a:r>
            <a:r>
              <a:rPr b="1"/>
              <a:t>Educate</a:t>
            </a:r>
            <a:r>
              <a:t> people and politicians about fission energy.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6400">
                <a:solidFill>
                  <a:srgbClr val="000000"/>
                </a:solidFill>
              </a:defRPr>
            </a:pPr>
            <a:r>
              <a:t>#2 </a:t>
            </a:r>
            <a:r>
              <a:rPr b="1"/>
              <a:t>Technologies</a:t>
            </a:r>
            <a:r>
              <a:t> deserving of public and private investment.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6400">
                <a:solidFill>
                  <a:srgbClr val="000000"/>
                </a:solidFill>
              </a:defRPr>
            </a:pPr>
            <a:r>
              <a:t>#3 Lift </a:t>
            </a:r>
            <a:r>
              <a:rPr b="1"/>
              <a:t>regulatory</a:t>
            </a:r>
            <a:r>
              <a:t> roadblocks.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6400">
                <a:solidFill>
                  <a:srgbClr val="000000"/>
                </a:solidFill>
              </a:defRPr>
            </a:pPr>
            <a:r>
              <a:t>#4 Prioritize </a:t>
            </a:r>
            <a:r>
              <a:rPr b="1"/>
              <a:t>low energy costs </a:t>
            </a:r>
            <a:r>
              <a:t>through free competition.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6400">
                <a:solidFill>
                  <a:srgbClr val="000000"/>
                </a:solidFill>
              </a:defRPr>
            </a:pPr>
            <a:r>
              <a:t>#5 Proffer low cost energy first, use </a:t>
            </a:r>
            <a:r>
              <a:rPr b="1"/>
              <a:t>mandates and taxes </a:t>
            </a:r>
            <a:r>
              <a:t>last.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can 15.jpeg" descr="Scan 15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54110"/>
          <a:stretch>
            <a:fillRect/>
          </a:stretch>
        </p:blipFill>
        <p:spPr>
          <a:xfrm>
            <a:off x="1206229" y="-35918"/>
            <a:ext cx="21240884" cy="137878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can 15.jpeg" descr="Scan 15.jpeg"/>
          <p:cNvPicPr>
            <a:picLocks noChangeAspect="1"/>
          </p:cNvPicPr>
          <p:nvPr/>
        </p:nvPicPr>
        <p:blipFill>
          <a:blip r:embed="rId2">
            <a:extLst/>
          </a:blip>
          <a:srcRect l="0" t="46531" r="0" b="9674"/>
          <a:stretch>
            <a:fillRect/>
          </a:stretch>
        </p:blipFill>
        <p:spPr>
          <a:xfrm>
            <a:off x="1089223" y="-19844"/>
            <a:ext cx="22205477" cy="13755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ussia Energy Policy    (Putin’s 1997 economics thesis)"/>
          <p:cNvSpPr txBox="1"/>
          <p:nvPr/>
        </p:nvSpPr>
        <p:spPr>
          <a:xfrm>
            <a:off x="542625" y="251521"/>
            <a:ext cx="23298751" cy="1142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6900">
                <a:solidFill>
                  <a:srgbClr val="000000"/>
                </a:solidFill>
              </a:defRPr>
            </a:pPr>
            <a:r>
              <a:rPr b="1"/>
              <a:t>Russia Energy Policy</a:t>
            </a:r>
            <a:r>
              <a:t>    </a:t>
            </a:r>
            <a:r>
              <a:rPr sz="6300"/>
              <a:t>(Putin’s 1997 economics thesis)</a:t>
            </a:r>
          </a:p>
        </p:txBody>
      </p:sp>
      <p:sp>
        <p:nvSpPr>
          <p:cNvPr id="179" name="1.  Mineral and raw materials represent the most important potential for the economic development of the country.…"/>
          <p:cNvSpPr txBox="1"/>
          <p:nvPr/>
        </p:nvSpPr>
        <p:spPr>
          <a:xfrm>
            <a:off x="542625" y="1912235"/>
            <a:ext cx="23298751" cy="10957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4700">
                <a:solidFill>
                  <a:srgbClr val="000000"/>
                </a:solidFill>
              </a:defRPr>
            </a:pPr>
            <a:r>
              <a:t>1.  </a:t>
            </a:r>
            <a:r>
              <a:rPr b="1"/>
              <a:t>Mineral and raw materials</a:t>
            </a:r>
            <a:r>
              <a:t> represent the most important potential for the economic development of the country.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4700">
                <a:solidFill>
                  <a:srgbClr val="000000"/>
                </a:solidFill>
              </a:defRPr>
            </a:pPr>
            <a:r>
              <a:t>2.  The main reserve for transforming Russia in the relatively near-term future into a leading economic power with a high standard of living for the majority of the population is comprehensive assistance to the development of the </a:t>
            </a:r>
            <a:r>
              <a:rPr b="1"/>
              <a:t>national processing industries based upon the extraction industries</a:t>
            </a:r>
            <a:r>
              <a:t>.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4700">
                <a:solidFill>
                  <a:srgbClr val="000000"/>
                </a:solidFill>
              </a:defRPr>
            </a:pPr>
            <a:r>
              <a:t>3.  The analysis of the economic processes taking place in the world requires comprehensive state support and the creation of </a:t>
            </a:r>
            <a:r>
              <a:rPr b="1"/>
              <a:t>large financial-industrial corporations</a:t>
            </a:r>
            <a:r>
              <a:t> which span several industries on the basis of the resource-extracting enterprises, which could </a:t>
            </a:r>
            <a:r>
              <a:rPr b="1"/>
              <a:t>compete as equals with the transnational corporations</a:t>
            </a:r>
            <a:r>
              <a:t> of the West.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4700">
                <a:solidFill>
                  <a:srgbClr val="000000"/>
                </a:solidFill>
              </a:defRPr>
            </a:pPr>
            <a:r>
              <a:t>4.  The development of the extracting complex should be </a:t>
            </a:r>
            <a:r>
              <a:rPr b="1"/>
              <a:t>regulated by the state using purely market methods</a:t>
            </a:r>
            <a:r>
              <a:t>; moreover the </a:t>
            </a:r>
            <a:r>
              <a:rPr b="1"/>
              <a:t>state must assist the development of processing industries based upon the extraction industries</a:t>
            </a:r>
            <a:r>
              <a:t> in every way.</a:t>
            </a:r>
          </a:p>
        </p:txBody>
      </p:sp>
      <p:sp>
        <p:nvSpPr>
          <p:cNvPr id="180" name="https://www.theatlantic.com/daily-dish/archive/2008/08/putins-thesis-raw-text/212739/"/>
          <p:cNvSpPr txBox="1"/>
          <p:nvPr/>
        </p:nvSpPr>
        <p:spPr>
          <a:xfrm>
            <a:off x="503409" y="13120238"/>
            <a:ext cx="12002721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https://www.theatlantic.com/daily-dish/archive/2008/08/putins-thesis-raw-text/212739/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Mandate carefully.  Mandates often don't work; for example:"/>
          <p:cNvSpPr txBox="1"/>
          <p:nvPr/>
        </p:nvSpPr>
        <p:spPr>
          <a:xfrm>
            <a:off x="857006" y="275218"/>
            <a:ext cx="23298751" cy="1093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b="1" sz="6600">
                <a:solidFill>
                  <a:srgbClr val="000000"/>
                </a:solidFill>
              </a:defRPr>
            </a:pPr>
            <a:r>
              <a:t>Mandate carefully.  </a:t>
            </a:r>
            <a:r>
              <a:rPr b="0"/>
              <a:t>Mandates often don't work; for example:</a:t>
            </a:r>
          </a:p>
        </p:txBody>
      </p:sp>
      <p:sp>
        <p:nvSpPr>
          <p:cNvPr id="183" name="US Congress mandated cellulosic ethanol: 5.5 billion gallons (2017)"/>
          <p:cNvSpPr txBox="1"/>
          <p:nvPr/>
        </p:nvSpPr>
        <p:spPr>
          <a:xfrm>
            <a:off x="774812" y="10159252"/>
            <a:ext cx="10357936" cy="1544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4800">
                <a:solidFill>
                  <a:srgbClr val="000000"/>
                </a:solidFill>
              </a:defRPr>
            </a:pPr>
            <a:r>
              <a:t>US Congress mandated cellulosic ethanol: 5.5 </a:t>
            </a:r>
            <a:r>
              <a:rPr b="1"/>
              <a:t>billion</a:t>
            </a:r>
            <a:r>
              <a:t> gallons (2017)</a:t>
            </a:r>
          </a:p>
        </p:txBody>
      </p:sp>
      <p:pic>
        <p:nvPicPr>
          <p:cNvPr id="18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9509" y="2711876"/>
            <a:ext cx="10508542" cy="71463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66561" y="1833234"/>
            <a:ext cx="12606195" cy="6131715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EIA reports: &quot;About 10 million gallons of cellulosic ethanol was used to comply with the RFS in 2017, about half of which was produced domestically. A 2014 final rule expanded EPA’s definition of cellulosic biofuel to include certain types of biogas.&quot;"/>
          <p:cNvSpPr txBox="1"/>
          <p:nvPr/>
        </p:nvSpPr>
        <p:spPr>
          <a:xfrm>
            <a:off x="12327691" y="8248392"/>
            <a:ext cx="11883935" cy="4466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4800">
                <a:solidFill>
                  <a:srgbClr val="000000"/>
                </a:solidFill>
              </a:defRPr>
            </a:pPr>
            <a:r>
              <a:t>EIA reports: "About 10 </a:t>
            </a:r>
            <a:r>
              <a:rPr b="1"/>
              <a:t>million</a:t>
            </a:r>
            <a:r>
              <a:t> gallons of cellulosic ethanol was used to comply with the RFS in 2017, about </a:t>
            </a:r>
            <a:r>
              <a:rPr b="1"/>
              <a:t>half</a:t>
            </a:r>
            <a:r>
              <a:t> of which was produced domestically. A 2014 final rule expanded EPA’s </a:t>
            </a:r>
            <a:r>
              <a:rPr b="1"/>
              <a:t>definition</a:t>
            </a:r>
            <a:r>
              <a:t> of cellulosic biofuel to include certain types of biogas."</a:t>
            </a:r>
          </a:p>
        </p:txBody>
      </p:sp>
      <p:sp>
        <p:nvSpPr>
          <p:cNvPr id="187" name="https://www.eia.gov/todayinenergy/detail.php?id=37712"/>
          <p:cNvSpPr txBox="1"/>
          <p:nvPr/>
        </p:nvSpPr>
        <p:spPr>
          <a:xfrm>
            <a:off x="16371721" y="13310620"/>
            <a:ext cx="7768134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https://www.eia.gov/todayinenergy/detail.php?id=37712</a:t>
            </a:r>
          </a:p>
        </p:txBody>
      </p:sp>
      <p:sp>
        <p:nvSpPr>
          <p:cNvPr id="188" name="https://www.agmrc.org/renewable-energy/renewable-energy-climate-change-report/renewable-energy-climate-change-report/september-2009-newsletter/cellulosic-ethanol-will-the-mandates-be-met"/>
          <p:cNvSpPr txBox="1"/>
          <p:nvPr/>
        </p:nvSpPr>
        <p:spPr>
          <a:xfrm>
            <a:off x="414511" y="12556746"/>
            <a:ext cx="11078537" cy="1197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/>
          </a:lstStyle>
          <a:p>
            <a:pPr/>
            <a:r>
              <a:t>https://www.agmrc.org/renewable-energy/renewable-energy-climate-change-report/renewable-energy-climate-change-report/september-2009-newsletter/cellulosic-ethanol-will-the-mandates-be-met</a:t>
            </a:r>
          </a:p>
        </p:txBody>
      </p:sp>
      <p:sp>
        <p:nvSpPr>
          <p:cNvPr id="189" name="Renewable Fuel Standard"/>
          <p:cNvSpPr txBox="1"/>
          <p:nvPr/>
        </p:nvSpPr>
        <p:spPr>
          <a:xfrm>
            <a:off x="1827855" y="1629931"/>
            <a:ext cx="7125310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Renewable Fuel Standard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3662" y="1181891"/>
            <a:ext cx="24384001" cy="544387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https://www.nrc.gov/about-nrc/organization/commfuncdesc.html"/>
          <p:cNvSpPr txBox="1"/>
          <p:nvPr/>
        </p:nvSpPr>
        <p:spPr>
          <a:xfrm>
            <a:off x="80310" y="13191328"/>
            <a:ext cx="8962645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https://www.nrc.gov/about-nrc/organization/commfuncdesc.html</a:t>
            </a:r>
          </a:p>
        </p:txBody>
      </p:sp>
      <p:sp>
        <p:nvSpPr>
          <p:cNvPr id="193" name="Hanson earned master's degrees from Yale Divinity School and Yale School of Forestry and Environmental Studies, where he focused on ethics and natural resource economics. He earned a Bachelor of Arts degree in Religious Studies from Valparaiso University"/>
          <p:cNvSpPr txBox="1"/>
          <p:nvPr/>
        </p:nvSpPr>
        <p:spPr>
          <a:xfrm>
            <a:off x="724279" y="6588808"/>
            <a:ext cx="7044118" cy="6311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700">
                <a:solidFill>
                  <a:srgbClr val="000000">
                    <a:alpha val="90196"/>
                  </a:srgbClr>
                </a:solidFill>
              </a:defRPr>
            </a:pPr>
            <a:r>
              <a:t>Hanson earned master's degrees from Yale </a:t>
            </a:r>
            <a:r>
              <a:rPr b="1"/>
              <a:t>Divinity</a:t>
            </a:r>
            <a:r>
              <a:t> School and Yale School of </a:t>
            </a:r>
            <a:r>
              <a:rPr b="1"/>
              <a:t>Forestry and Environmental Studies</a:t>
            </a:r>
            <a:r>
              <a:t>, where he focused on </a:t>
            </a:r>
            <a:r>
              <a:rPr b="1"/>
              <a:t>ethics and natural resource economics</a:t>
            </a:r>
            <a:r>
              <a:t>. He earned a Bachelor of Arts degree in </a:t>
            </a:r>
            <a:r>
              <a:rPr b="1"/>
              <a:t>Religious Studies</a:t>
            </a:r>
            <a:r>
              <a:t> from Valparaiso University in Valparaiso, Indiana.</a:t>
            </a:r>
          </a:p>
        </p:txBody>
      </p:sp>
      <p:sp>
        <p:nvSpPr>
          <p:cNvPr id="194" name="Commissioner Baran earned a bachelor’s degree and a master’s degree in political science from Ohio University. He holds a law degree from Harvard Law School."/>
          <p:cNvSpPr txBox="1"/>
          <p:nvPr/>
        </p:nvSpPr>
        <p:spPr>
          <a:xfrm>
            <a:off x="7844059" y="6747539"/>
            <a:ext cx="6631114" cy="4050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700">
                <a:solidFill>
                  <a:srgbClr val="000000">
                    <a:alpha val="90196"/>
                  </a:srgbClr>
                </a:solidFill>
              </a:defRPr>
            </a:pPr>
            <a:r>
              <a:t>Commissioner Baran earned a bachelor’s degree and a master’s degree in </a:t>
            </a:r>
            <a:r>
              <a:rPr b="1"/>
              <a:t>political science</a:t>
            </a:r>
            <a:r>
              <a:t> from Ohio University. He holds a </a:t>
            </a:r>
            <a:r>
              <a:rPr b="1"/>
              <a:t>law degree from Harvard Law</a:t>
            </a:r>
            <a:r>
              <a:t> School.</a:t>
            </a:r>
          </a:p>
        </p:txBody>
      </p:sp>
      <p:sp>
        <p:nvSpPr>
          <p:cNvPr id="195" name="Commissioner Wright received a bachelor's degree in political science from Clemson University."/>
          <p:cNvSpPr txBox="1"/>
          <p:nvPr/>
        </p:nvSpPr>
        <p:spPr>
          <a:xfrm>
            <a:off x="16101285" y="6717765"/>
            <a:ext cx="6631114" cy="2336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700">
                <a:solidFill>
                  <a:srgbClr val="000000">
                    <a:alpha val="90196"/>
                  </a:srgbClr>
                </a:solidFill>
              </a:defRPr>
            </a:pPr>
            <a:r>
              <a:t>Commissioner Wright received a bachelor's degree in </a:t>
            </a:r>
            <a:r>
              <a:rPr b="1"/>
              <a:t>political science </a:t>
            </a:r>
            <a:r>
              <a:t>from Clemson University.</a:t>
            </a:r>
          </a:p>
        </p:txBody>
      </p:sp>
      <p:sp>
        <p:nvSpPr>
          <p:cNvPr id="196" name="Make NRC competent in fission, energy, and engineering."/>
          <p:cNvSpPr txBox="1"/>
          <p:nvPr/>
        </p:nvSpPr>
        <p:spPr>
          <a:xfrm>
            <a:off x="185379" y="147844"/>
            <a:ext cx="24013242" cy="1093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b="1" sz="6600">
                <a:solidFill>
                  <a:srgbClr val="000000"/>
                </a:solidFill>
              </a:defRPr>
            </a:lvl1pPr>
          </a:lstStyle>
          <a:p>
            <a:pPr/>
            <a:r>
              <a:t>Make NRC competent in fission, energy, and engineering.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#1 Educate people and politicians about fission energy."/>
          <p:cNvSpPr txBox="1"/>
          <p:nvPr/>
        </p:nvSpPr>
        <p:spPr>
          <a:xfrm>
            <a:off x="406769" y="-65427"/>
            <a:ext cx="23447215" cy="1155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b="1" sz="7000">
                <a:solidFill>
                  <a:srgbClr val="000000"/>
                </a:solidFill>
              </a:defRPr>
            </a:pPr>
            <a:r>
              <a:t>#1 </a:t>
            </a:r>
            <a:r>
              <a:rPr u="sng"/>
              <a:t>Educate</a:t>
            </a:r>
            <a:r>
              <a:t> people and politicians about fission energy.</a:t>
            </a:r>
          </a:p>
        </p:txBody>
      </p:sp>
      <p:sp>
        <p:nvSpPr>
          <p:cNvPr id="199" name="Problems…"/>
          <p:cNvSpPr txBox="1"/>
          <p:nvPr/>
        </p:nvSpPr>
        <p:spPr>
          <a:xfrm>
            <a:off x="1076423" y="1646803"/>
            <a:ext cx="22721270" cy="11370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20000"/>
              </a:lnSpc>
              <a:defRPr b="1" sz="4800">
                <a:solidFill>
                  <a:srgbClr val="000000"/>
                </a:solidFill>
              </a:defRPr>
            </a:pPr>
            <a:r>
              <a:t>Problems</a:t>
            </a:r>
          </a:p>
          <a:p>
            <a:pPr marL="889000" indent="-889000" algn="l">
              <a:lnSpc>
                <a:spcPct val="120000"/>
              </a:lnSpc>
              <a:buSzPct val="100000"/>
              <a:buAutoNum type="arabicPeriod" startAt="1"/>
              <a:defRPr sz="4800">
                <a:solidFill>
                  <a:srgbClr val="000000"/>
                </a:solidFill>
              </a:defRPr>
            </a:pPr>
            <a:r>
              <a:t>Unawareness of costs of </a:t>
            </a:r>
            <a:r>
              <a:rPr b="1"/>
              <a:t>intermittent</a:t>
            </a:r>
            <a:r>
              <a:t> wind/solar/battery energy.</a:t>
            </a:r>
          </a:p>
          <a:p>
            <a:pPr marL="889000" indent="-889000" algn="l">
              <a:lnSpc>
                <a:spcPct val="120000"/>
              </a:lnSpc>
              <a:buSzPct val="100000"/>
              <a:buAutoNum type="arabicPeriod" startAt="1"/>
              <a:defRPr sz="4800">
                <a:solidFill>
                  <a:srgbClr val="000000"/>
                </a:solidFill>
              </a:defRPr>
            </a:pPr>
            <a:r>
              <a:t>Even most French people think their fission power plants </a:t>
            </a:r>
            <a:r>
              <a:rPr b="1"/>
              <a:t>emit CO2</a:t>
            </a:r>
            <a:r>
              <a:t>.</a:t>
            </a:r>
          </a:p>
          <a:p>
            <a:pPr marL="889000" indent="-889000" algn="l">
              <a:lnSpc>
                <a:spcPct val="120000"/>
              </a:lnSpc>
              <a:buSzPct val="100000"/>
              <a:buAutoNum type="arabicPeriod" startAt="1"/>
              <a:defRPr sz="4800">
                <a:solidFill>
                  <a:srgbClr val="000000"/>
                </a:solidFill>
              </a:defRPr>
            </a:pPr>
            <a:r>
              <a:t>Many fear fission power plants might </a:t>
            </a:r>
            <a:r>
              <a:rPr b="1"/>
              <a:t>blow up</a:t>
            </a:r>
            <a:r>
              <a:t> like a bomb.</a:t>
            </a:r>
          </a:p>
          <a:p>
            <a:pPr marL="889000" indent="-889000" algn="l">
              <a:lnSpc>
                <a:spcPct val="120000"/>
              </a:lnSpc>
              <a:buSzPct val="100000"/>
              <a:buAutoNum type="arabicPeriod" startAt="1"/>
              <a:defRPr sz="4800">
                <a:solidFill>
                  <a:srgbClr val="000000"/>
                </a:solidFill>
              </a:defRPr>
            </a:pPr>
            <a:r>
              <a:t>People (even doctors) are taught all radiation is </a:t>
            </a:r>
            <a:r>
              <a:rPr b="1"/>
              <a:t>carcinogenic</a:t>
            </a:r>
            <a:r>
              <a:t>.</a:t>
            </a:r>
          </a:p>
          <a:p>
            <a:pPr marL="889000" indent="-889000" algn="l">
              <a:lnSpc>
                <a:spcPct val="120000"/>
              </a:lnSpc>
              <a:buSzPct val="100000"/>
              <a:buAutoNum type="arabicPeriod" startAt="1"/>
              <a:defRPr sz="4800">
                <a:solidFill>
                  <a:srgbClr val="000000"/>
                </a:solidFill>
              </a:defRPr>
            </a:pPr>
            <a:r>
              <a:t>Pompous advisory organs substitute</a:t>
            </a:r>
            <a:r>
              <a:rPr b="1"/>
              <a:t> fear and doubt </a:t>
            </a:r>
            <a:r>
              <a:t>for evidence and science.</a:t>
            </a:r>
          </a:p>
          <a:p>
            <a:pPr algn="l">
              <a:lnSpc>
                <a:spcPct val="120000"/>
              </a:lnSpc>
              <a:defRPr sz="4800">
                <a:solidFill>
                  <a:srgbClr val="000000"/>
                </a:solidFill>
              </a:defRPr>
            </a:pPr>
          </a:p>
          <a:p>
            <a:pPr algn="l">
              <a:lnSpc>
                <a:spcPct val="120000"/>
              </a:lnSpc>
              <a:defRPr b="1" sz="4800">
                <a:solidFill>
                  <a:srgbClr val="000000"/>
                </a:solidFill>
              </a:defRPr>
            </a:pPr>
            <a:r>
              <a:t>Solutions</a:t>
            </a:r>
          </a:p>
          <a:p>
            <a:pPr marL="889000" indent="-889000" algn="l">
              <a:lnSpc>
                <a:spcPct val="120000"/>
              </a:lnSpc>
              <a:buSzPct val="100000"/>
              <a:buAutoNum type="arabicPeriod" startAt="1"/>
              <a:defRPr sz="4800">
                <a:solidFill>
                  <a:srgbClr val="000000"/>
                </a:solidFill>
              </a:defRPr>
            </a:pPr>
            <a:r>
              <a:t>Science education; young people are more </a:t>
            </a:r>
            <a:r>
              <a:rPr b="1"/>
              <a:t>open minded</a:t>
            </a:r>
            <a:r>
              <a:t>.</a:t>
            </a:r>
          </a:p>
          <a:p>
            <a:pPr marL="889000" indent="-889000" algn="l">
              <a:lnSpc>
                <a:spcPct val="120000"/>
              </a:lnSpc>
              <a:buSzPct val="100000"/>
              <a:buAutoNum type="arabicPeriod" startAt="1"/>
              <a:defRPr sz="4800">
                <a:solidFill>
                  <a:srgbClr val="000000"/>
                </a:solidFill>
              </a:defRPr>
            </a:pPr>
            <a:r>
              <a:t>Public </a:t>
            </a:r>
            <a:r>
              <a:rPr b="1"/>
              <a:t>communications</a:t>
            </a:r>
            <a:r>
              <a:t>: ample, cheap, clean energy for health and prosperity.</a:t>
            </a:r>
          </a:p>
          <a:p>
            <a:pPr marL="889000" indent="-889000" algn="l">
              <a:lnSpc>
                <a:spcPct val="120000"/>
              </a:lnSpc>
              <a:buSzPct val="100000"/>
              <a:buAutoNum type="arabicPeriod" startAt="1"/>
              <a:defRPr sz="4800">
                <a:solidFill>
                  <a:srgbClr val="000000"/>
                </a:solidFill>
              </a:defRPr>
            </a:pPr>
            <a:r>
              <a:rPr b="1"/>
              <a:t>Rebranding</a:t>
            </a:r>
            <a:r>
              <a:t> as "fission" avoids nuclear weapons mindset.</a:t>
            </a:r>
          </a:p>
          <a:p>
            <a:pPr marL="889000" indent="-889000" algn="l">
              <a:lnSpc>
                <a:spcPct val="120000"/>
              </a:lnSpc>
              <a:buSzPct val="100000"/>
              <a:buAutoNum type="arabicPeriod" startAt="1"/>
              <a:defRPr sz="4800">
                <a:solidFill>
                  <a:srgbClr val="000000"/>
                </a:solidFill>
              </a:defRPr>
            </a:pPr>
            <a:r>
              <a:t>Political leaders </a:t>
            </a:r>
            <a:r>
              <a:rPr b="1"/>
              <a:t>endorse</a:t>
            </a:r>
            <a:r>
              <a:t> fission and blame all who continued the ALARA fraud.</a:t>
            </a:r>
          </a:p>
          <a:p>
            <a:pPr marL="889000" indent="-889000" algn="l">
              <a:lnSpc>
                <a:spcPct val="120000"/>
              </a:lnSpc>
              <a:buSzPct val="100000"/>
              <a:buAutoNum type="arabicPeriod" startAt="1"/>
              <a:defRPr sz="4800">
                <a:solidFill>
                  <a:srgbClr val="000000"/>
                </a:solidFill>
              </a:defRPr>
            </a:pPr>
            <a:r>
              <a:t>Frame fission energy as the </a:t>
            </a:r>
            <a:r>
              <a:rPr b="1"/>
              <a:t>feedstock</a:t>
            </a:r>
            <a:r>
              <a:t> for a clean, prosperous economy.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#2 Technologies deserving of public and private investment."/>
          <p:cNvSpPr txBox="1"/>
          <p:nvPr/>
        </p:nvSpPr>
        <p:spPr>
          <a:xfrm>
            <a:off x="535116" y="275218"/>
            <a:ext cx="23620641" cy="1080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b="1" sz="6500">
                <a:solidFill>
                  <a:srgbClr val="000000"/>
                </a:solidFill>
              </a:defRPr>
            </a:pPr>
            <a:r>
              <a:t>#2 </a:t>
            </a:r>
            <a:r>
              <a:rPr u="sng"/>
              <a:t>Technologies</a:t>
            </a:r>
            <a:r>
              <a:t> deserving of public and private investment.</a:t>
            </a:r>
          </a:p>
        </p:txBody>
      </p:sp>
      <p:sp>
        <p:nvSpPr>
          <p:cNvPr id="202" name="Liquid fission electricity, cheap, 24x7…"/>
          <p:cNvSpPr txBox="1"/>
          <p:nvPr/>
        </p:nvSpPr>
        <p:spPr>
          <a:xfrm>
            <a:off x="378927" y="2910235"/>
            <a:ext cx="11562413" cy="8349642"/>
          </a:xfrm>
          <a:prstGeom prst="rect">
            <a:avLst/>
          </a:prstGeom>
          <a:solidFill>
            <a:srgbClr val="FBFCB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889000" indent="-889000" algn="l">
              <a:lnSpc>
                <a:spcPct val="150000"/>
              </a:lnSpc>
              <a:buSzPct val="100000"/>
              <a:buAutoNum type="arabicPeriod" startAt="1"/>
              <a:defRPr sz="4800">
                <a:solidFill>
                  <a:srgbClr val="000000"/>
                </a:solidFill>
              </a:defRPr>
            </a:pPr>
            <a:r>
              <a:t>Liquid fission electricity, cheap, 24x7</a:t>
            </a:r>
          </a:p>
          <a:p>
            <a:pPr marL="889000" indent="-889000" algn="l">
              <a:lnSpc>
                <a:spcPct val="150000"/>
              </a:lnSpc>
              <a:buSzPct val="100000"/>
              <a:buAutoNum type="arabicPeriod" startAt="1"/>
              <a:defRPr sz="4800">
                <a:solidFill>
                  <a:srgbClr val="000000"/>
                </a:solidFill>
              </a:defRPr>
            </a:pPr>
            <a:r>
              <a:t>Hydrogen electrolysis</a:t>
            </a:r>
          </a:p>
          <a:p>
            <a:pPr marL="889000" indent="-889000" algn="l">
              <a:lnSpc>
                <a:spcPct val="150000"/>
              </a:lnSpc>
              <a:buSzPct val="100000"/>
              <a:buAutoNum type="arabicPeriod" startAt="1"/>
              <a:defRPr sz="4800">
                <a:solidFill>
                  <a:srgbClr val="000000"/>
                </a:solidFill>
              </a:defRPr>
            </a:pPr>
            <a:r>
              <a:t>Vehicle batteries</a:t>
            </a:r>
          </a:p>
          <a:p>
            <a:pPr marL="889000" indent="-889000" algn="l">
              <a:lnSpc>
                <a:spcPct val="150000"/>
              </a:lnSpc>
              <a:buSzPct val="100000"/>
              <a:buAutoNum type="arabicPeriod" startAt="1"/>
              <a:defRPr sz="4800">
                <a:solidFill>
                  <a:srgbClr val="000000"/>
                </a:solidFill>
              </a:defRPr>
            </a:pPr>
            <a:r>
              <a:t>Fuel cells, SOEC/SOFC</a:t>
            </a:r>
          </a:p>
          <a:p>
            <a:pPr marL="889000" indent="-889000" algn="l">
              <a:lnSpc>
                <a:spcPct val="150000"/>
              </a:lnSpc>
              <a:buSzPct val="100000"/>
              <a:buAutoNum type="arabicPeriod" startAt="1"/>
              <a:defRPr sz="4800">
                <a:solidFill>
                  <a:srgbClr val="000000"/>
                </a:solidFill>
              </a:defRPr>
            </a:pPr>
            <a:r>
              <a:t>Ammonia synthesis</a:t>
            </a:r>
          </a:p>
          <a:p>
            <a:pPr marL="889000" indent="-889000" algn="l">
              <a:lnSpc>
                <a:spcPct val="150000"/>
              </a:lnSpc>
              <a:buSzPct val="100000"/>
              <a:buAutoNum type="arabicPeriod" startAt="1"/>
              <a:defRPr sz="4800">
                <a:solidFill>
                  <a:srgbClr val="000000"/>
                </a:solidFill>
              </a:defRPr>
            </a:pPr>
            <a:r>
              <a:t>Ammonia combustion engines </a:t>
            </a:r>
          </a:p>
          <a:p>
            <a:pPr marL="889000" indent="-889000" algn="l">
              <a:lnSpc>
                <a:spcPct val="150000"/>
              </a:lnSpc>
              <a:buSzPct val="100000"/>
              <a:buAutoNum type="arabicPeriod" startAt="1"/>
              <a:defRPr sz="4800">
                <a:solidFill>
                  <a:srgbClr val="000000"/>
                </a:solidFill>
              </a:defRPr>
            </a:pPr>
            <a:r>
              <a:t>Hydrogen fueled trucks, buses</a:t>
            </a:r>
          </a:p>
          <a:p>
            <a:pPr marL="889000" indent="-889000" algn="l">
              <a:lnSpc>
                <a:spcPct val="150000"/>
              </a:lnSpc>
              <a:buSzPct val="100000"/>
              <a:buAutoNum type="arabicPeriod" startAt="1"/>
              <a:defRPr sz="4800">
                <a:solidFill>
                  <a:srgbClr val="000000"/>
                </a:solidFill>
              </a:defRPr>
            </a:pPr>
            <a:r>
              <a:t>Resonant inductive highway charging</a:t>
            </a:r>
          </a:p>
        </p:txBody>
      </p:sp>
      <p:sp>
        <p:nvSpPr>
          <p:cNvPr id="203" name="Hydrogen enhanced biofuels…"/>
          <p:cNvSpPr txBox="1"/>
          <p:nvPr/>
        </p:nvSpPr>
        <p:spPr>
          <a:xfrm>
            <a:off x="12462285" y="2944803"/>
            <a:ext cx="11763678" cy="8349642"/>
          </a:xfrm>
          <a:prstGeom prst="rect">
            <a:avLst/>
          </a:prstGeom>
          <a:solidFill>
            <a:srgbClr val="FBFCB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889000" indent="-889000" algn="l">
              <a:lnSpc>
                <a:spcPct val="150000"/>
              </a:lnSpc>
              <a:buSzPct val="100000"/>
              <a:buAutoNum type="arabicPeriod" startAt="9"/>
              <a:defRPr sz="4800">
                <a:solidFill>
                  <a:srgbClr val="000000"/>
                </a:solidFill>
              </a:defRPr>
            </a:pPr>
            <a:r>
              <a:t>Hydrogen enhanced biofuels</a:t>
            </a:r>
          </a:p>
          <a:p>
            <a:pPr marL="889000" indent="-889000" algn="l">
              <a:lnSpc>
                <a:spcPct val="150000"/>
              </a:lnSpc>
              <a:buSzPct val="100000"/>
              <a:buAutoNum type="arabicPeriod" startAt="9"/>
              <a:defRPr sz="4800">
                <a:solidFill>
                  <a:srgbClr val="000000"/>
                </a:solidFill>
              </a:defRPr>
            </a:pPr>
            <a:r>
              <a:t> CO2 from seawater or air to jet fuel</a:t>
            </a:r>
          </a:p>
          <a:p>
            <a:pPr marL="889000" indent="-889000" algn="l">
              <a:lnSpc>
                <a:spcPct val="150000"/>
              </a:lnSpc>
              <a:buSzPct val="100000"/>
              <a:buAutoNum type="arabicPeriod" startAt="9"/>
              <a:defRPr sz="4800">
                <a:solidFill>
                  <a:srgbClr val="000000"/>
                </a:solidFill>
              </a:defRPr>
            </a:pPr>
            <a:r>
              <a:t>High speed trains, public transportation</a:t>
            </a:r>
          </a:p>
          <a:p>
            <a:pPr marL="889000" indent="-889000" algn="l">
              <a:lnSpc>
                <a:spcPct val="150000"/>
              </a:lnSpc>
              <a:buSzPct val="100000"/>
              <a:buAutoNum type="arabicPeriod" startAt="9"/>
              <a:defRPr sz="4800">
                <a:solidFill>
                  <a:srgbClr val="000000"/>
                </a:solidFill>
              </a:defRPr>
            </a:pPr>
            <a:r>
              <a:t>Buildings, codes, cooling, heating </a:t>
            </a:r>
          </a:p>
          <a:p>
            <a:pPr marL="889000" indent="-889000" algn="l">
              <a:lnSpc>
                <a:spcPct val="150000"/>
              </a:lnSpc>
              <a:buSzPct val="100000"/>
              <a:buAutoNum type="arabicPeriod" startAt="9"/>
              <a:defRPr sz="4800">
                <a:solidFill>
                  <a:srgbClr val="000000"/>
                </a:solidFill>
              </a:defRPr>
            </a:pPr>
            <a:r>
              <a:t>Iron ore electrolysis, H2 reduction</a:t>
            </a:r>
          </a:p>
          <a:p>
            <a:pPr marL="889000" indent="-889000" algn="l">
              <a:lnSpc>
                <a:spcPct val="150000"/>
              </a:lnSpc>
              <a:buSzPct val="100000"/>
              <a:buAutoNum type="arabicPeriod" startAt="9"/>
              <a:defRPr sz="4800">
                <a:solidFill>
                  <a:srgbClr val="000000"/>
                </a:solidFill>
              </a:defRPr>
            </a:pPr>
            <a:r>
              <a:t>Cement production, alternatives</a:t>
            </a:r>
          </a:p>
          <a:p>
            <a:pPr marL="889000" indent="-889000" algn="l">
              <a:lnSpc>
                <a:spcPct val="150000"/>
              </a:lnSpc>
              <a:buSzPct val="100000"/>
              <a:buAutoNum type="arabicPeriod" startAt="9"/>
              <a:defRPr sz="4800">
                <a:solidFill>
                  <a:srgbClr val="000000"/>
                </a:solidFill>
              </a:defRPr>
            </a:pPr>
            <a:r>
              <a:t>Shipping</a:t>
            </a:r>
          </a:p>
          <a:p>
            <a:pPr marL="889000" indent="-889000" algn="l">
              <a:lnSpc>
                <a:spcPct val="150000"/>
              </a:lnSpc>
              <a:buSzPct val="100000"/>
              <a:buAutoNum type="arabicPeriod" startAt="9"/>
              <a:defRPr sz="4800">
                <a:solidFill>
                  <a:srgbClr val="000000"/>
                </a:solidFill>
              </a:defRPr>
            </a:pPr>
            <a:r>
              <a:t>Building factories with shipyards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#3 Lift regulatory roadblocks."/>
          <p:cNvSpPr txBox="1"/>
          <p:nvPr/>
        </p:nvSpPr>
        <p:spPr>
          <a:xfrm>
            <a:off x="606840" y="400581"/>
            <a:ext cx="22552743" cy="1093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b="1" sz="6600">
                <a:solidFill>
                  <a:srgbClr val="000000"/>
                </a:solidFill>
              </a:defRPr>
            </a:pPr>
            <a:r>
              <a:t>#3 Lift </a:t>
            </a:r>
            <a:r>
              <a:rPr u="sng"/>
              <a:t>regulatory</a:t>
            </a:r>
            <a:r>
              <a:t> roadblocks</a:t>
            </a:r>
            <a:r>
              <a:rPr u="sng"/>
              <a:t>.</a:t>
            </a:r>
          </a:p>
        </p:txBody>
      </p:sp>
      <p:sp>
        <p:nvSpPr>
          <p:cNvPr id="206" name="End ALARA/LNT policy, which keeps fission energy costs high. Government agencies now appease activists, accede to politicians, ignore science.…"/>
          <p:cNvSpPr txBox="1"/>
          <p:nvPr/>
        </p:nvSpPr>
        <p:spPr>
          <a:xfrm>
            <a:off x="558758" y="2427000"/>
            <a:ext cx="23675908" cy="10065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926041" indent="-926041" algn="l">
              <a:spcBef>
                <a:spcPts val="7200"/>
              </a:spcBef>
              <a:buSzPct val="100000"/>
              <a:buAutoNum type="arabicPeriod" startAt="1"/>
              <a:defRPr sz="5000">
                <a:solidFill>
                  <a:srgbClr val="000000"/>
                </a:solidFill>
              </a:defRPr>
            </a:pPr>
            <a:r>
              <a:t>End </a:t>
            </a:r>
            <a:r>
              <a:rPr b="1"/>
              <a:t>ALARA/LNT</a:t>
            </a:r>
            <a:r>
              <a:t> policy, which keeps fission energy costs high. Government agencies now appease activists, accede to politicians, ignore science. </a:t>
            </a:r>
          </a:p>
          <a:p>
            <a:pPr marL="926041" indent="-926041" algn="l">
              <a:spcBef>
                <a:spcPts val="7200"/>
              </a:spcBef>
              <a:buSzPct val="100000"/>
              <a:buAutoNum type="arabicPeriod" startAt="1"/>
              <a:defRPr sz="5000">
                <a:solidFill>
                  <a:srgbClr val="000000"/>
                </a:solidFill>
              </a:defRPr>
            </a:pPr>
            <a:r>
              <a:t>Base </a:t>
            </a:r>
            <a:r>
              <a:rPr b="1"/>
              <a:t>environmental</a:t>
            </a:r>
            <a:r>
              <a:t> </a:t>
            </a:r>
            <a:r>
              <a:rPr b="1"/>
              <a:t>protection</a:t>
            </a:r>
            <a:r>
              <a:t> on science, not the precautionary principle.</a:t>
            </a:r>
          </a:p>
          <a:p>
            <a:pPr marL="926041" indent="-926041" algn="l">
              <a:spcBef>
                <a:spcPts val="7200"/>
              </a:spcBef>
              <a:buSzPct val="100000"/>
              <a:buAutoNum type="arabicPeriod" startAt="1"/>
              <a:defRPr sz="5000">
                <a:solidFill>
                  <a:srgbClr val="000000"/>
                </a:solidFill>
              </a:defRPr>
            </a:pPr>
            <a:r>
              <a:rPr b="1"/>
              <a:t>Permits</a:t>
            </a:r>
            <a:r>
              <a:t> take decades and billions. Fund and speed up reviews.</a:t>
            </a:r>
          </a:p>
          <a:p>
            <a:pPr marL="926041" indent="-926041" algn="l">
              <a:spcBef>
                <a:spcPts val="7200"/>
              </a:spcBef>
              <a:buSzPct val="100000"/>
              <a:buAutoNum type="arabicPeriod" startAt="1"/>
              <a:defRPr sz="5000">
                <a:solidFill>
                  <a:srgbClr val="000000"/>
                </a:solidFill>
              </a:defRPr>
            </a:pPr>
            <a:r>
              <a:t>Speed up obtaining </a:t>
            </a:r>
            <a:r>
              <a:rPr b="1"/>
              <a:t>rights of way</a:t>
            </a:r>
            <a:r>
              <a:t> for power lines, pipe lines, rail lines.</a:t>
            </a:r>
          </a:p>
          <a:p>
            <a:pPr marL="926041" indent="-926041" algn="l">
              <a:spcBef>
                <a:spcPts val="7200"/>
              </a:spcBef>
              <a:buSzPct val="100000"/>
              <a:buAutoNum type="arabicPeriod" startAt="1"/>
              <a:defRPr sz="5000">
                <a:solidFill>
                  <a:srgbClr val="000000"/>
                </a:solidFill>
              </a:defRPr>
            </a:pPr>
            <a:r>
              <a:t>Overhaul fractured responsibility for electric power </a:t>
            </a:r>
            <a:r>
              <a:rPr b="1"/>
              <a:t>grid</a:t>
            </a:r>
            <a:r>
              <a:t> regulation (in US).</a:t>
            </a:r>
          </a:p>
          <a:p>
            <a:pPr marL="926041" indent="-926041" algn="l">
              <a:spcBef>
                <a:spcPts val="7200"/>
              </a:spcBef>
              <a:buSzPct val="100000"/>
              <a:buAutoNum type="arabicPeriod" startAt="1"/>
              <a:defRPr sz="5000">
                <a:solidFill>
                  <a:srgbClr val="000000"/>
                </a:solidFill>
              </a:defRPr>
            </a:pPr>
            <a:r>
              <a:t>Limit activist, special-interest </a:t>
            </a:r>
            <a:r>
              <a:rPr b="1"/>
              <a:t>intervenor</a:t>
            </a:r>
            <a:r>
              <a:t>, stakeholder delays.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