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notesSlides/notesSlide1.xml" ContentType="application/vnd.openxmlformats-officedocument.presentationml.notesSlide+xml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" name="Shape 17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3" name="Shape 28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Carbon neutral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lnSpc>
                <a:spcPct val="100000"/>
              </a:lnSpc>
              <a:defRPr b="0" spc="0"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0" name="Body Level One…"/>
          <p:cNvSpPr txBox="1"/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1pPr>
            <a:lvl2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2pPr>
            <a:lvl3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3pPr>
            <a:lvl4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4pPr>
            <a:lvl5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2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Text"/>
          <p:cNvSpPr txBox="1"/>
          <p:nvPr>
            <p:ph type="title"/>
          </p:nvPr>
        </p:nvSpPr>
        <p:spPr>
          <a:xfrm>
            <a:off x="3962400" y="549275"/>
            <a:ext cx="16459200" cy="228600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ctr" defTabSz="1828800">
              <a:lnSpc>
                <a:spcPct val="100000"/>
              </a:lnSpc>
              <a:defRPr b="0" spc="0" sz="8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9" name="Body Level One…"/>
          <p:cNvSpPr txBox="1"/>
          <p:nvPr>
            <p:ph type="body" sz="half" idx="1"/>
          </p:nvPr>
        </p:nvSpPr>
        <p:spPr>
          <a:xfrm>
            <a:off x="3962400" y="3200400"/>
            <a:ext cx="8077200" cy="9051925"/>
          </a:xfrm>
          <a:prstGeom prst="rect">
            <a:avLst/>
          </a:prstGeom>
        </p:spPr>
        <p:txBody>
          <a:bodyPr lIns="91439" tIns="91439" rIns="91439" bIns="91439"/>
          <a:lstStyle>
            <a:lvl1pPr marL="685800" indent="-685800" defTabSz="1828800">
              <a:lnSpc>
                <a:spcPct val="100000"/>
              </a:lnSpc>
              <a:spcBef>
                <a:spcPts val="1500"/>
              </a:spcBef>
              <a:buSzPct val="100000"/>
              <a:buChar char="»"/>
              <a:defRPr sz="6400">
                <a:latin typeface="Arial"/>
                <a:ea typeface="Arial"/>
                <a:cs typeface="Arial"/>
                <a:sym typeface="Arial"/>
              </a:defRPr>
            </a:lvl1pPr>
            <a:lvl2pPr marL="1110342" indent="-653142" defTabSz="1828800">
              <a:lnSpc>
                <a:spcPct val="100000"/>
              </a:lnSpc>
              <a:spcBef>
                <a:spcPts val="1500"/>
              </a:spcBef>
              <a:buSzPct val="100000"/>
              <a:buChar char="–"/>
              <a:defRPr sz="6400">
                <a:latin typeface="Arial"/>
                <a:ea typeface="Arial"/>
                <a:cs typeface="Arial"/>
                <a:sym typeface="Arial"/>
              </a:defRPr>
            </a:lvl2pPr>
            <a:lvl3pPr marL="1524000" defTabSz="1828800">
              <a:lnSpc>
                <a:spcPct val="100000"/>
              </a:lnSpc>
              <a:spcBef>
                <a:spcPts val="1500"/>
              </a:spcBef>
              <a:buSzPct val="100000"/>
              <a:defRPr sz="6400">
                <a:latin typeface="Arial"/>
                <a:ea typeface="Arial"/>
                <a:cs typeface="Arial"/>
                <a:sym typeface="Arial"/>
              </a:defRPr>
            </a:lvl3pPr>
            <a:lvl4pPr marL="2103120" indent="-731520" defTabSz="1828800">
              <a:lnSpc>
                <a:spcPct val="100000"/>
              </a:lnSpc>
              <a:spcBef>
                <a:spcPts val="1500"/>
              </a:spcBef>
              <a:buSzPct val="100000"/>
              <a:buChar char="–"/>
              <a:defRPr sz="6400">
                <a:latin typeface="Arial"/>
                <a:ea typeface="Arial"/>
                <a:cs typeface="Arial"/>
                <a:sym typeface="Arial"/>
              </a:defRPr>
            </a:lvl4pPr>
            <a:lvl5pPr marL="2641600" indent="-812800" defTabSz="1828800">
              <a:lnSpc>
                <a:spcPct val="100000"/>
              </a:lnSpc>
              <a:spcBef>
                <a:spcPts val="1500"/>
              </a:spcBef>
              <a:buSzPct val="100000"/>
              <a:buChar char="»"/>
              <a:defRPr sz="6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" name="Slide Number"/>
          <p:cNvSpPr txBox="1"/>
          <p:nvPr>
            <p:ph type="sldNum" sz="quarter" idx="2"/>
          </p:nvPr>
        </p:nvSpPr>
        <p:spPr>
          <a:xfrm>
            <a:off x="19830484" y="12490450"/>
            <a:ext cx="591116" cy="577647"/>
          </a:xfrm>
          <a:prstGeom prst="rect">
            <a:avLst/>
          </a:prstGeom>
        </p:spPr>
        <p:txBody>
          <a:bodyPr lIns="91439" tIns="91439" rIns="91439" bIns="91439" anchor="t"/>
          <a:lstStyle>
            <a:lvl1pPr algn="r" defTabSz="1828800"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 Text"/>
          <p:cNvSpPr txBox="1"/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defRPr b="0" spc="0"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8" name="Body Level One…"/>
          <p:cNvSpPr txBox="1"/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https://www.youtube.com/embed/-pYNzxorJs0?feature=oembed" TargetMode="External"/><Relationship Id="rId3" Type="http://schemas.openxmlformats.org/officeDocument/2006/relationships/image" Target="../media/image5.jpeg"/><Relationship Id="rId4" Type="http://schemas.openxmlformats.org/officeDocument/2006/relationships/video" Target="https://www.youtube.com/embed/-pYNzxorJs0?feature=oembed" TargetMode="Externa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hyperlink" Target="http://en.wikipedia.org/wiki/Cement" TargetMode="External"/><Relationship Id="rId3" Type="http://schemas.openxmlformats.org/officeDocument/2006/relationships/hyperlink" Target="http:///" TargetMode="External"/><Relationship Id="rId4" Type="http://schemas.openxmlformats.org/officeDocument/2006/relationships/hyperlink" Target="http://www.prlog.org/10048173-world-asphalt-forecasts-for-2011-2016.html" TargetMode="External"/><Relationship Id="rId5" Type="http://schemas.openxmlformats.org/officeDocument/2006/relationships/image" Target="../media/image1.jpeg"/><Relationship Id="rId6" Type="http://schemas.openxmlformats.org/officeDocument/2006/relationships/image" Target="../media/image2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hyperlink" Target="http://www.stratis.demon.co.uk/lime.htm" TargetMode="Externa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Fission is in Fashion"/>
          <p:cNvSpPr txBox="1"/>
          <p:nvPr/>
        </p:nvSpPr>
        <p:spPr>
          <a:xfrm>
            <a:off x="801718" y="11458772"/>
            <a:ext cx="9232269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sz="8300">
                <a:solidFill>
                  <a:srgbClr val="000000"/>
                </a:solidFill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</a:lstStyle>
          <a:p>
            <a:pPr/>
            <a:r>
              <a:t>Fission is in Fashion</a:t>
            </a:r>
          </a:p>
        </p:txBody>
      </p:sp>
      <p:pic>
        <p:nvPicPr>
          <p:cNvPr id="17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2563" y="2827721"/>
            <a:ext cx="7020485" cy="8060558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13 Industry"/>
          <p:cNvSpPr txBox="1"/>
          <p:nvPr/>
        </p:nvSpPr>
        <p:spPr>
          <a:xfrm>
            <a:off x="603041" y="233612"/>
            <a:ext cx="23177917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13 Industry</a:t>
            </a:r>
          </a:p>
        </p:txBody>
      </p:sp>
      <p:sp>
        <p:nvSpPr>
          <p:cNvPr id="181" name="3200 GWt power today…"/>
          <p:cNvSpPr txBox="1"/>
          <p:nvPr/>
        </p:nvSpPr>
        <p:spPr>
          <a:xfrm>
            <a:off x="11631956" y="2683768"/>
            <a:ext cx="12349299" cy="8326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3200 GWt power today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Cement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Plasma arc temperatures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Iron reduction, electrolysis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Aluminum, solid electricity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Shipyard building factories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Alternatives to Ca-Si cement? to road surfaces?"/>
          <p:cNvSpPr txBox="1"/>
          <p:nvPr/>
        </p:nvSpPr>
        <p:spPr>
          <a:xfrm>
            <a:off x="631768" y="-1"/>
            <a:ext cx="23213721" cy="119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b="1" sz="7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Alternatives to Ca-Si cement? to road surfaces?</a:t>
            </a:r>
          </a:p>
        </p:txBody>
      </p:sp>
      <p:sp>
        <p:nvSpPr>
          <p:cNvPr id="293" name="http://www.soci.org/News/~/media/Files/Conference%20Downloads/Asphalt%20carbon%20footprint%20Mar%2009/Lancaster.ashx"/>
          <p:cNvSpPr txBox="1"/>
          <p:nvPr/>
        </p:nvSpPr>
        <p:spPr>
          <a:xfrm>
            <a:off x="3139439" y="13258800"/>
            <a:ext cx="13228321" cy="404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spcBef>
                <a:spcPts val="900"/>
              </a:spcBef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http://www.soci.org/News/~/media/Files/Conference%20Downloads/Asphalt%20carbon%20footprint%20Mar%2009/Lancaster.ashx</a:t>
            </a:r>
          </a:p>
        </p:txBody>
      </p:sp>
      <p:graphicFrame>
        <p:nvGraphicFramePr>
          <p:cNvPr id="294" name="Table"/>
          <p:cNvGraphicFramePr/>
          <p:nvPr/>
        </p:nvGraphicFramePr>
        <p:xfrm>
          <a:off x="1072079" y="2170112"/>
          <a:ext cx="10668001" cy="637857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7610928"/>
                <a:gridCol w="3044371"/>
              </a:tblGrid>
              <a:tr h="909410">
                <a:tc>
                  <a:txBody>
                    <a:bodyPr/>
                    <a:lstStyle/>
                    <a:p>
                      <a:pPr algn="l" defTabSz="1828800">
                        <a:defRPr b="1" sz="4800" u="sng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CO</a:t>
                      </a:r>
                      <a:r>
                        <a:rPr sz="3600"/>
                        <a:t>2</a:t>
                      </a:r>
                      <a:r>
                        <a:t> emissions avoided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1828800"/>
                      <a:r>
                        <a:rPr b="1" sz="4800" u="sng">
                          <a:latin typeface="Arial"/>
                          <a:ea typeface="Arial"/>
                          <a:cs typeface="Arial"/>
                          <a:sym typeface="Arial"/>
                        </a:rPr>
                        <a:t>M tonnes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909410">
                <a:tc>
                  <a:txBody>
                    <a:bodyPr/>
                    <a:lstStyle/>
                    <a:p>
                      <a:pPr algn="l" defTabSz="1828800"/>
                      <a:r>
                        <a:rPr b="1" sz="4800">
                          <a:latin typeface="Arial"/>
                          <a:ea typeface="Arial"/>
                          <a:cs typeface="Arial"/>
                          <a:sym typeface="Arial"/>
                        </a:rPr>
                        <a:t>Cement production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1828800"/>
                      <a:r>
                        <a:rPr b="1" sz="4800">
                          <a:latin typeface="Arial"/>
                          <a:ea typeface="Arial"/>
                          <a:cs typeface="Arial"/>
                          <a:sym typeface="Arial"/>
                        </a:rPr>
                        <a:t>829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909410">
                <a:tc>
                  <a:txBody>
                    <a:bodyPr/>
                    <a:lstStyle/>
                    <a:p>
                      <a:pPr algn="l" defTabSz="1828800"/>
                      <a:r>
                        <a:rPr b="1" sz="4800">
                          <a:latin typeface="Arial"/>
                          <a:ea typeface="Arial"/>
                          <a:cs typeface="Arial"/>
                          <a:sym typeface="Arial"/>
                        </a:rPr>
                        <a:t>Production emissions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1828800"/>
                      <a:r>
                        <a:rPr b="1" sz="4800">
                          <a:latin typeface="Arial"/>
                          <a:ea typeface="Arial"/>
                          <a:cs typeface="Arial"/>
                          <a:sym typeface="Arial"/>
                        </a:rPr>
                        <a:t>35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909410">
                <a:tc>
                  <a:txBody>
                    <a:bodyPr/>
                    <a:lstStyle/>
                    <a:p>
                      <a:pPr algn="l" defTabSz="1828800">
                        <a:defRPr b="1" sz="4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1828800">
                        <a:defRPr b="1" sz="4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909410">
                <a:tc>
                  <a:txBody>
                    <a:bodyPr/>
                    <a:lstStyle/>
                    <a:p>
                      <a:pPr algn="l" defTabSz="1828800"/>
                      <a:r>
                        <a:rPr b="1" sz="4800">
                          <a:latin typeface="Arial"/>
                          <a:ea typeface="Arial"/>
                          <a:cs typeface="Arial"/>
                          <a:sym typeface="Arial"/>
                        </a:rPr>
                        <a:t>Asphalt production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1828800"/>
                      <a:r>
                        <a:rPr b="1" sz="4800">
                          <a:latin typeface="Arial"/>
                          <a:ea typeface="Arial"/>
                          <a:cs typeface="Arial"/>
                          <a:sym typeface="Arial"/>
                        </a:rPr>
                        <a:t>124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909410">
                <a:tc>
                  <a:txBody>
                    <a:bodyPr/>
                    <a:lstStyle/>
                    <a:p>
                      <a:pPr algn="l" defTabSz="1828800"/>
                      <a:r>
                        <a:rPr b="1" sz="4800">
                          <a:latin typeface="Arial"/>
                          <a:ea typeface="Arial"/>
                          <a:cs typeface="Arial"/>
                          <a:sym typeface="Arial"/>
                        </a:rPr>
                        <a:t>Future oxidation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1828800"/>
                      <a:r>
                        <a:rPr b="1" sz="4800">
                          <a:latin typeface="Arial"/>
                          <a:ea typeface="Arial"/>
                          <a:cs typeface="Arial"/>
                          <a:sym typeface="Arial"/>
                        </a:rPr>
                        <a:t>~400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909410">
                <a:tc>
                  <a:txBody>
                    <a:bodyPr/>
                    <a:lstStyle/>
                    <a:p>
                      <a:pPr algn="l" defTabSz="1828800">
                        <a:defRPr b="1" sz="4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1828800">
                        <a:defRPr b="1" sz="4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295" name="du1.jpeg" descr="du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04652" y="1337769"/>
            <a:ext cx="7523308" cy="5642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c20.jpeg" descr="c2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179912" y="7498251"/>
            <a:ext cx="7972643" cy="597948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97" name="Table"/>
          <p:cNvGraphicFramePr/>
          <p:nvPr/>
        </p:nvGraphicFramePr>
        <p:xfrm>
          <a:off x="1072079" y="8555017"/>
          <a:ext cx="10655301" cy="90941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7610928"/>
                <a:gridCol w="3044371"/>
              </a:tblGrid>
              <a:tr h="909410">
                <a:tc>
                  <a:txBody>
                    <a:bodyPr/>
                    <a:lstStyle/>
                    <a:p>
                      <a:pPr algn="l" defTabSz="1828800"/>
                      <a:r>
                        <a:rPr b="1" sz="4800">
                          <a:latin typeface="Arial"/>
                          <a:ea typeface="Arial"/>
                          <a:cs typeface="Arial"/>
                          <a:sym typeface="Arial"/>
                        </a:rPr>
                        <a:t>WORLD TOTAL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1828800"/>
                      <a:r>
                        <a:rPr b="1" sz="4800">
                          <a:latin typeface="Arial"/>
                          <a:ea typeface="Arial"/>
                          <a:cs typeface="Arial"/>
                          <a:sym typeface="Arial"/>
                        </a:rPr>
                        <a:t>1264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1400 Mt of steel are used every year."/>
          <p:cNvSpPr txBox="1"/>
          <p:nvPr/>
        </p:nvSpPr>
        <p:spPr>
          <a:xfrm>
            <a:off x="228243" y="95103"/>
            <a:ext cx="14865154" cy="1093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6600">
                <a:solidFill>
                  <a:srgbClr val="000000"/>
                </a:solidFill>
              </a:defRPr>
            </a:lvl1pPr>
          </a:lstStyle>
          <a:p>
            <a:pPr/>
            <a:r>
              <a:t>1400 Mt of steel are used every year.</a:t>
            </a:r>
          </a:p>
        </p:txBody>
      </p:sp>
      <p:pic>
        <p:nvPicPr>
          <p:cNvPr id="30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243" y="1467646"/>
            <a:ext cx="23927514" cy="12353067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Sustainable Materials with Both Eyes Open"/>
          <p:cNvSpPr txBox="1"/>
          <p:nvPr/>
        </p:nvSpPr>
        <p:spPr>
          <a:xfrm>
            <a:off x="19730519" y="113857"/>
            <a:ext cx="4432631" cy="1055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100">
                <a:solidFill>
                  <a:srgbClr val="000000"/>
                </a:solidFill>
              </a:defRPr>
            </a:pPr>
            <a:r>
              <a:t>Sustainable Materials</a:t>
            </a:r>
            <a:br/>
            <a:r>
              <a:t>with Both Eyes Open</a:t>
            </a:r>
          </a:p>
        </p:txBody>
      </p:sp>
      <p:sp>
        <p:nvSpPr>
          <p:cNvPr id="302" name="http://www.withbotheyesopen.com/read.php"/>
          <p:cNvSpPr txBox="1"/>
          <p:nvPr/>
        </p:nvSpPr>
        <p:spPr>
          <a:xfrm>
            <a:off x="148145" y="13291160"/>
            <a:ext cx="6216397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http://www.withbotheyesopen.com/read.php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ankey steel flow"/>
          <p:cNvSpPr txBox="1"/>
          <p:nvPr/>
        </p:nvSpPr>
        <p:spPr>
          <a:xfrm>
            <a:off x="228243" y="-7821"/>
            <a:ext cx="23927514" cy="1093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6600">
                <a:solidFill>
                  <a:srgbClr val="000000"/>
                </a:solidFill>
              </a:defRPr>
            </a:lvl1pPr>
          </a:lstStyle>
          <a:p>
            <a:pPr/>
            <a:r>
              <a:t>Sankey steel flow</a:t>
            </a:r>
          </a:p>
        </p:txBody>
      </p:sp>
      <p:pic>
        <p:nvPicPr>
          <p:cNvPr id="30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5467" y="1157749"/>
            <a:ext cx="21538411" cy="12656438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Sustainable Materials with Both Eyes Open"/>
          <p:cNvSpPr txBox="1"/>
          <p:nvPr/>
        </p:nvSpPr>
        <p:spPr>
          <a:xfrm>
            <a:off x="19730519" y="113857"/>
            <a:ext cx="4432631" cy="1055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100">
                <a:solidFill>
                  <a:srgbClr val="000000"/>
                </a:solidFill>
              </a:defRPr>
            </a:pPr>
            <a:r>
              <a:t>Sustainable Materials</a:t>
            </a:r>
            <a:br/>
            <a:r>
              <a:t>with Both Eyes Open</a:t>
            </a:r>
          </a:p>
        </p:txBody>
      </p:sp>
      <p:sp>
        <p:nvSpPr>
          <p:cNvPr id="307" name="http://www.withbotheyesopen.com/read.php"/>
          <p:cNvSpPr txBox="1"/>
          <p:nvPr/>
        </p:nvSpPr>
        <p:spPr>
          <a:xfrm>
            <a:off x="148145" y="13291160"/>
            <a:ext cx="6216397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http://www.withbotheyesopen.com/read.php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teelmaking uses 900 GW(t) plus 600 GW(e)."/>
          <p:cNvSpPr txBox="1"/>
          <p:nvPr/>
        </p:nvSpPr>
        <p:spPr>
          <a:xfrm>
            <a:off x="228243" y="17910"/>
            <a:ext cx="23927514" cy="1080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6500">
                <a:solidFill>
                  <a:srgbClr val="000000"/>
                </a:solidFill>
              </a:defRPr>
            </a:lvl1pPr>
          </a:lstStyle>
          <a:p>
            <a:pPr/>
            <a:r>
              <a:t>Steelmaking uses 900 GW(t) plus 600 GW(e).</a:t>
            </a:r>
          </a:p>
        </p:txBody>
      </p:sp>
      <p:pic>
        <p:nvPicPr>
          <p:cNvPr id="31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6285" y="1190577"/>
            <a:ext cx="23361433" cy="12199373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Sustainable Materials with Both Eyes Open"/>
          <p:cNvSpPr txBox="1"/>
          <p:nvPr/>
        </p:nvSpPr>
        <p:spPr>
          <a:xfrm>
            <a:off x="19730519" y="113857"/>
            <a:ext cx="4432631" cy="1055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100">
                <a:solidFill>
                  <a:srgbClr val="000000"/>
                </a:solidFill>
              </a:defRPr>
            </a:pPr>
            <a:r>
              <a:t>Sustainable Materials</a:t>
            </a:r>
            <a:br/>
            <a:r>
              <a:t>with Both Eyes Open</a:t>
            </a:r>
          </a:p>
        </p:txBody>
      </p:sp>
      <p:sp>
        <p:nvSpPr>
          <p:cNvPr id="312" name="http://www.withbotheyesopen.com/read.php"/>
          <p:cNvSpPr txBox="1"/>
          <p:nvPr/>
        </p:nvSpPr>
        <p:spPr>
          <a:xfrm>
            <a:off x="148145" y="13291160"/>
            <a:ext cx="6216397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http://www.withbotheyesopen.com/read.php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Hydrogen based steel production may be viable at $1.9/kg-H2.…"/>
          <p:cNvSpPr txBox="1"/>
          <p:nvPr/>
        </p:nvSpPr>
        <p:spPr>
          <a:xfrm>
            <a:off x="228243" y="202376"/>
            <a:ext cx="23927514" cy="1619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 algn="l">
              <a:lnSpc>
                <a:spcPct val="90000"/>
              </a:lnSpc>
              <a:spcBef>
                <a:spcPts val="4500"/>
              </a:spcBef>
              <a:defRPr b="1" sz="6100">
                <a:solidFill>
                  <a:srgbClr val="000000"/>
                </a:solidFill>
              </a:defRPr>
            </a:pPr>
            <a:r>
              <a:t>Hydrogen based steel production may be viable at $1.9/kg-H2.</a:t>
            </a:r>
          </a:p>
          <a:p>
            <a:pPr lvl="1" algn="l">
              <a:lnSpc>
                <a:spcPct val="90000"/>
              </a:lnSpc>
              <a:defRPr sz="4500">
                <a:solidFill>
                  <a:srgbClr val="000000"/>
                </a:solidFill>
              </a:defRPr>
            </a:pPr>
            <a:r>
              <a:t>(Hydrogen Council)</a:t>
            </a:r>
          </a:p>
        </p:txBody>
      </p:sp>
      <p:pic>
        <p:nvPicPr>
          <p:cNvPr id="31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1206" y="2325287"/>
            <a:ext cx="23801313" cy="11031508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https://hydrogencouncil.com/wp-content/uploads/2020/01/Path-to-Hydrogen-Competitiveness_Full-Study-1.pdf"/>
          <p:cNvSpPr txBox="1"/>
          <p:nvPr/>
        </p:nvSpPr>
        <p:spPr>
          <a:xfrm>
            <a:off x="120489" y="13218014"/>
            <a:ext cx="15453666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https://hydrogencouncil.com/wp-content/uploads/2020/01/Path-to-Hydrogen-Competitiveness_Full-Study-1.pdf</a:t>
            </a:r>
          </a:p>
        </p:txBody>
      </p:sp>
      <p:sp>
        <p:nvSpPr>
          <p:cNvPr id="317" name="H2 $/kg"/>
          <p:cNvSpPr txBox="1"/>
          <p:nvPr/>
        </p:nvSpPr>
        <p:spPr>
          <a:xfrm>
            <a:off x="512599" y="2048679"/>
            <a:ext cx="945795" cy="1055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1" sz="31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H2</a:t>
            </a:r>
            <a:br/>
            <a:r>
              <a:t>$/kg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RMI estimates 10 GW of H2 use for LKAB project to remove oxygen from iron oxide using H2 reduction."/>
          <p:cNvSpPr txBox="1"/>
          <p:nvPr/>
        </p:nvSpPr>
        <p:spPr>
          <a:xfrm>
            <a:off x="228243" y="61591"/>
            <a:ext cx="23927514" cy="1866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 algn="l">
              <a:lnSpc>
                <a:spcPct val="90000"/>
              </a:lnSpc>
              <a:spcBef>
                <a:spcPts val="4500"/>
              </a:spcBef>
              <a:defRPr b="1" sz="6100">
                <a:solidFill>
                  <a:srgbClr val="000000"/>
                </a:solidFill>
              </a:defRPr>
            </a:pPr>
            <a:r>
              <a:t>RMI estimates 10 GW of H2 use for LKAB project to remove oxygen from iron oxide </a:t>
            </a:r>
            <a:r>
              <a:rPr b="0"/>
              <a:t>using H2 reduction.</a:t>
            </a:r>
          </a:p>
        </p:txBody>
      </p:sp>
      <p:pic>
        <p:nvPicPr>
          <p:cNvPr id="32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6841" r="0" b="0"/>
          <a:stretch>
            <a:fillRect/>
          </a:stretch>
        </p:blipFill>
        <p:spPr>
          <a:xfrm>
            <a:off x="1645248" y="2485959"/>
            <a:ext cx="19629271" cy="11326823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https://rmi.org/wp-content/uploads/2020/12/steel-hydrogen-graphic-TKB.png"/>
          <p:cNvSpPr txBox="1"/>
          <p:nvPr/>
        </p:nvSpPr>
        <p:spPr>
          <a:xfrm>
            <a:off x="13302877" y="13192249"/>
            <a:ext cx="10730485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https://rmi.org/wp-content/uploads/2020/12/steel-hydrogen-graphic-TKB.png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3512" y="859124"/>
            <a:ext cx="22476976" cy="12757204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Iron may be freed from oxide ore by electrolysis."/>
          <p:cNvSpPr txBox="1"/>
          <p:nvPr/>
        </p:nvSpPr>
        <p:spPr>
          <a:xfrm>
            <a:off x="228243" y="42487"/>
            <a:ext cx="23927514" cy="1093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6600">
                <a:solidFill>
                  <a:srgbClr val="000000"/>
                </a:solidFill>
              </a:defRPr>
            </a:lvl1pPr>
          </a:lstStyle>
          <a:p>
            <a:pPr/>
            <a:r>
              <a:t>Iron may be freed from oxide ore by electrolysis.</a:t>
            </a:r>
          </a:p>
        </p:txBody>
      </p:sp>
      <p:sp>
        <p:nvSpPr>
          <p:cNvPr id="325" name="Sustainable Materials with Both Eyes Open"/>
          <p:cNvSpPr txBox="1"/>
          <p:nvPr/>
        </p:nvSpPr>
        <p:spPr>
          <a:xfrm>
            <a:off x="19730519" y="113857"/>
            <a:ext cx="4432631" cy="1055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100">
                <a:solidFill>
                  <a:srgbClr val="000000"/>
                </a:solidFill>
              </a:defRPr>
            </a:pPr>
            <a:r>
              <a:t>Sustainable Materials</a:t>
            </a:r>
            <a:br/>
            <a:r>
              <a:t>with Both Eyes Open</a:t>
            </a:r>
          </a:p>
        </p:txBody>
      </p:sp>
      <p:sp>
        <p:nvSpPr>
          <p:cNvPr id="326" name="http://www.withbotheyesopen.com/read.php"/>
          <p:cNvSpPr txBox="1"/>
          <p:nvPr/>
        </p:nvSpPr>
        <p:spPr>
          <a:xfrm>
            <a:off x="148145" y="13291160"/>
            <a:ext cx="6216397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http://www.withbotheyesopen.com/read.php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Better Metal" descr="Better Metal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Better Metal" aiw:author="Bill Gates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</p:spPr>
      </p:pic>
      <p:sp>
        <p:nvSpPr>
          <p:cNvPr id="329" name="Iron reduced by electrolysis eliminates CO2 emissions."/>
          <p:cNvSpPr txBox="1"/>
          <p:nvPr/>
        </p:nvSpPr>
        <p:spPr>
          <a:xfrm>
            <a:off x="228243" y="42487"/>
            <a:ext cx="23927514" cy="1167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7100">
                <a:solidFill>
                  <a:schemeClr val="accent4">
                    <a:hueOff val="348544"/>
                    <a:lumOff val="7139"/>
                  </a:schemeClr>
                </a:solidFill>
              </a:defRPr>
            </a:lvl1pPr>
          </a:lstStyle>
          <a:p>
            <a:pPr/>
            <a:r>
              <a:t>Iron reduced by electrolysis eliminates CO2 emissions.</a:t>
            </a:r>
          </a:p>
        </p:txBody>
      </p:sp>
      <p:sp>
        <p:nvSpPr>
          <p:cNvPr id="330" name="https://www.youtube.com/watch?v=-pYNzxorJs0&amp;feature=emb_logo"/>
          <p:cNvSpPr txBox="1"/>
          <p:nvPr/>
        </p:nvSpPr>
        <p:spPr>
          <a:xfrm>
            <a:off x="19020" y="13030012"/>
            <a:ext cx="20354485" cy="647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3700">
                <a:solidFill>
                  <a:schemeClr val="accent4">
                    <a:hueOff val="348544"/>
                    <a:lumOff val="7139"/>
                  </a:schemeClr>
                </a:solidFill>
              </a:defRPr>
            </a:lvl1pPr>
          </a:lstStyle>
          <a:p>
            <a:pPr/>
            <a:r>
              <a:t>https://www.youtube.com/watch?v=-pYNzxorJs0&amp;feature=emb_logo</a:t>
            </a:r>
          </a:p>
        </p:txBody>
      </p:sp>
      <p:pic>
        <p:nvPicPr>
          <p:cNvPr id="331" name="Better Metal" descr="Better Metal"/>
          <p:cNvPicPr>
            <a:picLocks noChangeAspect="0"/>
          </p:cNvPicPr>
          <p:nvPr>
            <a:videoFile xmlns:mc="http://schemas.openxmlformats.org/markup-compatibility/2006" xmlns:aiw="http://developer.apple.com/namespaces/iwork" r:link="rId4" mc:Ignorable="aiw" aiw:title="Better Metal" aiw:author="Bill Gates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-1053" y="54971"/>
            <a:ext cx="24384001" cy="137160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328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32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28"/>
                  </p:tgtEl>
                </p:cond>
              </p:nextCondLst>
            </p:seq>
            <p:video fullScrn="0">
              <p:cMediaNode mute="0" showWhenStopped="1" numSld="1" vol="80000">
                <p:cTn id="17" fill="hold" display="0">
                  <p:stCondLst>
                    <p:cond delay="indefinite"/>
                  </p:stCondLst>
                </p:cTn>
                <p:tgtEl>
                  <p:spTgt spid="331"/>
                </p:tgtEl>
              </p:cMediaNode>
            </p:video>
            <p:seq concurrent="1" prevAc="none" nextAc="seek">
              <p:cTn id="18" evtFilter="cancelBubble" nodeType="interactiveSeq" restart="whenNotActive" fill="hold">
                <p:stCondLst>
                  <p:cond delay="0" evt="onClick">
                    <p:tgtEl>
                      <p:spTgt spid="33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3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45 Mt of aluminum are used each year."/>
          <p:cNvSpPr txBox="1"/>
          <p:nvPr/>
        </p:nvSpPr>
        <p:spPr>
          <a:xfrm>
            <a:off x="279705" y="120833"/>
            <a:ext cx="17886410" cy="1093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6600">
                <a:solidFill>
                  <a:srgbClr val="000000"/>
                </a:solidFill>
              </a:defRPr>
            </a:lvl1pPr>
          </a:lstStyle>
          <a:p>
            <a:pPr/>
            <a:r>
              <a:t>45 Mt of aluminum are used each year.</a:t>
            </a:r>
          </a:p>
        </p:txBody>
      </p:sp>
      <p:sp>
        <p:nvSpPr>
          <p:cNvPr id="334" name="Sustainable Materials with Both Eyes Open"/>
          <p:cNvSpPr txBox="1"/>
          <p:nvPr/>
        </p:nvSpPr>
        <p:spPr>
          <a:xfrm>
            <a:off x="19730519" y="113857"/>
            <a:ext cx="4432631" cy="1055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100">
                <a:solidFill>
                  <a:srgbClr val="000000"/>
                </a:solidFill>
              </a:defRPr>
            </a:pPr>
            <a:r>
              <a:t>Sustainable Materials</a:t>
            </a:r>
            <a:br/>
            <a:r>
              <a:t>with Both Eyes Open</a:t>
            </a:r>
          </a:p>
        </p:txBody>
      </p:sp>
      <p:sp>
        <p:nvSpPr>
          <p:cNvPr id="335" name="http://www.withbotheyesopen.com/read.php"/>
          <p:cNvSpPr txBox="1"/>
          <p:nvPr/>
        </p:nvSpPr>
        <p:spPr>
          <a:xfrm>
            <a:off x="148145" y="13291160"/>
            <a:ext cx="6216397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http://www.withbotheyesopen.com/read.php</a:t>
            </a:r>
          </a:p>
        </p:txBody>
      </p:sp>
      <p:pic>
        <p:nvPicPr>
          <p:cNvPr id="33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1947" y="1231972"/>
            <a:ext cx="23585088" cy="120156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ankey aluminum flow"/>
          <p:cNvSpPr txBox="1"/>
          <p:nvPr/>
        </p:nvSpPr>
        <p:spPr>
          <a:xfrm>
            <a:off x="228243" y="275218"/>
            <a:ext cx="23927514" cy="1093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6600">
                <a:solidFill>
                  <a:srgbClr val="000000"/>
                </a:solidFill>
              </a:defRPr>
            </a:lvl1pPr>
          </a:lstStyle>
          <a:p>
            <a:pPr/>
            <a:r>
              <a:t>Sankey aluminum flow</a:t>
            </a:r>
          </a:p>
        </p:txBody>
      </p:sp>
      <p:pic>
        <p:nvPicPr>
          <p:cNvPr id="33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776" y="1859418"/>
            <a:ext cx="24108448" cy="11660408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Sustainable Materials with Both Eyes Open"/>
          <p:cNvSpPr txBox="1"/>
          <p:nvPr/>
        </p:nvSpPr>
        <p:spPr>
          <a:xfrm>
            <a:off x="19730519" y="113857"/>
            <a:ext cx="4432631" cy="1055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100">
                <a:solidFill>
                  <a:srgbClr val="000000"/>
                </a:solidFill>
              </a:defRPr>
            </a:pPr>
            <a:r>
              <a:t>Sustainable Materials</a:t>
            </a:r>
            <a:br/>
            <a:r>
              <a:t>with Both Eyes Open</a:t>
            </a:r>
          </a:p>
        </p:txBody>
      </p:sp>
      <p:sp>
        <p:nvSpPr>
          <p:cNvPr id="341" name="http://www.withbotheyesopen.com/read.php"/>
          <p:cNvSpPr txBox="1"/>
          <p:nvPr/>
        </p:nvSpPr>
        <p:spPr>
          <a:xfrm>
            <a:off x="148145" y="13291160"/>
            <a:ext cx="6216397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http://www.withbotheyesopen.com/read.php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Energy to change industrial processes"/>
          <p:cNvSpPr txBox="1"/>
          <p:nvPr/>
        </p:nvSpPr>
        <p:spPr>
          <a:xfrm>
            <a:off x="750747" y="-28095"/>
            <a:ext cx="24011895" cy="1267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821531">
              <a:spcBef>
                <a:spcPts val="5900"/>
              </a:spcBef>
              <a:defRPr b="1" sz="7700">
                <a:solidFill>
                  <a:srgbClr val="000000"/>
                </a:solidFill>
              </a:defRPr>
            </a:lvl1pPr>
          </a:lstStyle>
          <a:p>
            <a:pPr/>
            <a:r>
              <a:t>Energy to change industrial processes</a:t>
            </a:r>
          </a:p>
        </p:txBody>
      </p:sp>
      <p:sp>
        <p:nvSpPr>
          <p:cNvPr id="184" name="Line"/>
          <p:cNvSpPr/>
          <p:nvPr/>
        </p:nvSpPr>
        <p:spPr>
          <a:xfrm>
            <a:off x="4653464" y="4981151"/>
            <a:ext cx="12467207" cy="149116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5" name="Cheap, 24x7…"/>
          <p:cNvSpPr/>
          <p:nvPr/>
        </p:nvSpPr>
        <p:spPr>
          <a:xfrm>
            <a:off x="1062707" y="1581747"/>
            <a:ext cx="3378368" cy="9401824"/>
          </a:xfrm>
          <a:prstGeom prst="rect">
            <a:avLst/>
          </a:prstGeom>
          <a:solidFill>
            <a:srgbClr val="FFFC6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defTabSz="821531">
              <a:defRPr b="1" sz="4000">
                <a:solidFill>
                  <a:srgbClr val="000000"/>
                </a:solidFill>
              </a:defRPr>
            </a:pPr>
            <a:r>
              <a:t>Cheap, 24x7 </a:t>
            </a:r>
          </a:p>
          <a:p>
            <a:pPr defTabSz="821531">
              <a:defRPr b="1" sz="4000">
                <a:solidFill>
                  <a:srgbClr val="000000"/>
                </a:solidFill>
              </a:defRPr>
            </a:pPr>
            <a:r>
              <a:t>liquid fission electricity</a:t>
            </a:r>
            <a:br/>
            <a:r>
              <a:t>12,000 GW</a:t>
            </a:r>
          </a:p>
        </p:txBody>
      </p:sp>
      <p:sp>
        <p:nvSpPr>
          <p:cNvPr id="186" name="C-synfuel 400 GW"/>
          <p:cNvSpPr/>
          <p:nvPr/>
        </p:nvSpPr>
        <p:spPr>
          <a:xfrm>
            <a:off x="10657495" y="7267611"/>
            <a:ext cx="2731723" cy="2313462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defTabSz="821531">
              <a:defRPr b="1" sz="4000">
                <a:solidFill>
                  <a:srgbClr val="000000"/>
                </a:solidFill>
              </a:defRPr>
            </a:pPr>
            <a:r>
              <a:t>C-synfuel</a:t>
            </a:r>
            <a:br/>
            <a:r>
              <a:t>400 GW</a:t>
            </a:r>
          </a:p>
        </p:txBody>
      </p:sp>
      <p:sp>
        <p:nvSpPr>
          <p:cNvPr id="187" name="Biomass"/>
          <p:cNvSpPr/>
          <p:nvPr/>
        </p:nvSpPr>
        <p:spPr>
          <a:xfrm>
            <a:off x="1047426" y="11154896"/>
            <a:ext cx="3286695" cy="2005284"/>
          </a:xfrm>
          <a:prstGeom prst="rect">
            <a:avLst/>
          </a:prstGeom>
          <a:solidFill>
            <a:schemeClr val="accent3">
              <a:hueOff val="-274225"/>
              <a:satOff val="26768"/>
              <a:lumOff val="113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000">
                <a:solidFill>
                  <a:srgbClr val="000000"/>
                </a:solidFill>
              </a:defRPr>
            </a:lvl1pPr>
          </a:lstStyle>
          <a:p>
            <a:pPr/>
            <a:r>
              <a:t>Biomass</a:t>
            </a:r>
          </a:p>
        </p:txBody>
      </p:sp>
      <p:sp>
        <p:nvSpPr>
          <p:cNvPr id="188" name="Light industry"/>
          <p:cNvSpPr txBox="1"/>
          <p:nvPr/>
        </p:nvSpPr>
        <p:spPr>
          <a:xfrm>
            <a:off x="19911345" y="1901695"/>
            <a:ext cx="3476372" cy="750440"/>
          </a:xfrm>
          <a:prstGeom prst="rect">
            <a:avLst/>
          </a:prstGeom>
          <a:solidFill>
            <a:srgbClr val="FF8DC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b="1" sz="4000">
                <a:solidFill>
                  <a:srgbClr val="000000"/>
                </a:solidFill>
              </a:defRPr>
            </a:lvl1pPr>
          </a:lstStyle>
          <a:p>
            <a:pPr/>
            <a:r>
              <a:t>Light industry</a:t>
            </a:r>
          </a:p>
        </p:txBody>
      </p:sp>
      <p:sp>
        <p:nvSpPr>
          <p:cNvPr id="189" name="Food"/>
          <p:cNvSpPr txBox="1"/>
          <p:nvPr/>
        </p:nvSpPr>
        <p:spPr>
          <a:xfrm>
            <a:off x="21021550" y="12319832"/>
            <a:ext cx="2430909" cy="750440"/>
          </a:xfrm>
          <a:prstGeom prst="rect">
            <a:avLst/>
          </a:prstGeom>
          <a:solidFill>
            <a:srgbClr val="FF8DC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1" sz="4000">
                <a:solidFill>
                  <a:srgbClr val="000000"/>
                </a:solidFill>
              </a:defRPr>
            </a:lvl1pPr>
          </a:lstStyle>
          <a:p>
            <a:pPr/>
            <a:r>
              <a:t>  Food</a:t>
            </a:r>
          </a:p>
        </p:txBody>
      </p:sp>
      <p:sp>
        <p:nvSpPr>
          <p:cNvPr id="190" name="Heavy transport"/>
          <p:cNvSpPr txBox="1"/>
          <p:nvPr/>
        </p:nvSpPr>
        <p:spPr>
          <a:xfrm>
            <a:off x="19405477" y="7630646"/>
            <a:ext cx="4023488" cy="750441"/>
          </a:xfrm>
          <a:prstGeom prst="rect">
            <a:avLst/>
          </a:prstGeom>
          <a:solidFill>
            <a:srgbClr val="FF8DC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b="1" sz="4000">
                <a:solidFill>
                  <a:srgbClr val="000000"/>
                </a:solidFill>
              </a:defRPr>
            </a:lvl1pPr>
          </a:lstStyle>
          <a:p>
            <a:pPr/>
            <a:r>
              <a:t>Heavy transport</a:t>
            </a:r>
          </a:p>
        </p:txBody>
      </p:sp>
      <p:sp>
        <p:nvSpPr>
          <p:cNvPr id="191" name="Shipping"/>
          <p:cNvSpPr txBox="1"/>
          <p:nvPr/>
        </p:nvSpPr>
        <p:spPr>
          <a:xfrm>
            <a:off x="21021550" y="10668949"/>
            <a:ext cx="2281048" cy="750441"/>
          </a:xfrm>
          <a:prstGeom prst="rect">
            <a:avLst/>
          </a:prstGeom>
          <a:solidFill>
            <a:srgbClr val="FF8DC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b="1" sz="4000">
                <a:solidFill>
                  <a:srgbClr val="000000"/>
                </a:solidFill>
              </a:defRPr>
            </a:lvl1pPr>
          </a:lstStyle>
          <a:p>
            <a:pPr/>
            <a:r>
              <a:t>Shipping</a:t>
            </a:r>
          </a:p>
        </p:txBody>
      </p:sp>
      <p:sp>
        <p:nvSpPr>
          <p:cNvPr id="192" name="Airplanes"/>
          <p:cNvSpPr txBox="1"/>
          <p:nvPr/>
        </p:nvSpPr>
        <p:spPr>
          <a:xfrm>
            <a:off x="20850797" y="9202425"/>
            <a:ext cx="2430908" cy="750440"/>
          </a:xfrm>
          <a:prstGeom prst="rect">
            <a:avLst/>
          </a:prstGeom>
          <a:solidFill>
            <a:srgbClr val="FF8DC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b="1" sz="4000">
                <a:solidFill>
                  <a:srgbClr val="000000"/>
                </a:solidFill>
              </a:defRPr>
            </a:lvl1pPr>
          </a:lstStyle>
          <a:p>
            <a:pPr/>
            <a:r>
              <a:t>Airplanes</a:t>
            </a:r>
          </a:p>
        </p:txBody>
      </p:sp>
      <p:sp>
        <p:nvSpPr>
          <p:cNvPr id="193" name="Line"/>
          <p:cNvSpPr/>
          <p:nvPr/>
        </p:nvSpPr>
        <p:spPr>
          <a:xfrm>
            <a:off x="4383524" y="12961490"/>
            <a:ext cx="1611355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4" name="400 GW"/>
          <p:cNvSpPr txBox="1"/>
          <p:nvPr/>
        </p:nvSpPr>
        <p:spPr>
          <a:xfrm>
            <a:off x="7115821" y="11338296"/>
            <a:ext cx="1638529" cy="62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400 GW</a:t>
            </a:r>
          </a:p>
        </p:txBody>
      </p:sp>
      <p:sp>
        <p:nvSpPr>
          <p:cNvPr id="195" name="1700 GW"/>
          <p:cNvSpPr txBox="1"/>
          <p:nvPr/>
        </p:nvSpPr>
        <p:spPr>
          <a:xfrm>
            <a:off x="5480494" y="12381858"/>
            <a:ext cx="1864488" cy="626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1700 GW</a:t>
            </a:r>
          </a:p>
        </p:txBody>
      </p:sp>
      <p:sp>
        <p:nvSpPr>
          <p:cNvPr id="196" name="Line"/>
          <p:cNvSpPr/>
          <p:nvPr/>
        </p:nvSpPr>
        <p:spPr>
          <a:xfrm flipV="1">
            <a:off x="4472492" y="9620826"/>
            <a:ext cx="4336561" cy="179504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7" name="400 GW"/>
          <p:cNvSpPr txBox="1"/>
          <p:nvPr/>
        </p:nvSpPr>
        <p:spPr>
          <a:xfrm>
            <a:off x="19223237" y="10745108"/>
            <a:ext cx="1638530" cy="626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400 GW</a:t>
            </a:r>
          </a:p>
        </p:txBody>
      </p:sp>
      <p:sp>
        <p:nvSpPr>
          <p:cNvPr id="198" name="200 GW"/>
          <p:cNvSpPr txBox="1"/>
          <p:nvPr/>
        </p:nvSpPr>
        <p:spPr>
          <a:xfrm>
            <a:off x="8914009" y="9152926"/>
            <a:ext cx="1638530" cy="626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200 GW</a:t>
            </a:r>
          </a:p>
        </p:txBody>
      </p:sp>
      <p:sp>
        <p:nvSpPr>
          <p:cNvPr id="199" name="Line"/>
          <p:cNvSpPr/>
          <p:nvPr/>
        </p:nvSpPr>
        <p:spPr>
          <a:xfrm>
            <a:off x="4692970" y="6922101"/>
            <a:ext cx="5668646" cy="174403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0" name="300 GW"/>
          <p:cNvSpPr txBox="1"/>
          <p:nvPr/>
        </p:nvSpPr>
        <p:spPr>
          <a:xfrm>
            <a:off x="9019057" y="7638043"/>
            <a:ext cx="1638530" cy="62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300 GW</a:t>
            </a:r>
          </a:p>
        </p:txBody>
      </p:sp>
      <p:sp>
        <p:nvSpPr>
          <p:cNvPr id="201" name="Line"/>
          <p:cNvSpPr/>
          <p:nvPr/>
        </p:nvSpPr>
        <p:spPr>
          <a:xfrm>
            <a:off x="13495165" y="8576131"/>
            <a:ext cx="5395498" cy="88034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2" name="400 GW"/>
          <p:cNvSpPr txBox="1"/>
          <p:nvPr/>
        </p:nvSpPr>
        <p:spPr>
          <a:xfrm>
            <a:off x="18994493" y="9192709"/>
            <a:ext cx="1638530" cy="626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400 GW</a:t>
            </a:r>
          </a:p>
        </p:txBody>
      </p:sp>
      <p:sp>
        <p:nvSpPr>
          <p:cNvPr id="203" name="Heating"/>
          <p:cNvSpPr txBox="1"/>
          <p:nvPr/>
        </p:nvSpPr>
        <p:spPr>
          <a:xfrm>
            <a:off x="20874939" y="578393"/>
            <a:ext cx="2382621" cy="750440"/>
          </a:xfrm>
          <a:prstGeom prst="rect">
            <a:avLst/>
          </a:prstGeom>
          <a:solidFill>
            <a:srgbClr val="FF8DC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1" sz="4000">
                <a:solidFill>
                  <a:srgbClr val="000000"/>
                </a:solidFill>
              </a:defRPr>
            </a:lvl1pPr>
          </a:lstStyle>
          <a:p>
            <a:pPr/>
            <a:r>
              <a:t>Heating</a:t>
            </a:r>
          </a:p>
        </p:txBody>
      </p:sp>
      <p:sp>
        <p:nvSpPr>
          <p:cNvPr id="204" name="Heavy industry"/>
          <p:cNvSpPr txBox="1"/>
          <p:nvPr/>
        </p:nvSpPr>
        <p:spPr>
          <a:xfrm>
            <a:off x="19753612" y="4625464"/>
            <a:ext cx="3741040" cy="750441"/>
          </a:xfrm>
          <a:prstGeom prst="rect">
            <a:avLst/>
          </a:prstGeom>
          <a:solidFill>
            <a:srgbClr val="FF8DC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b="1" sz="4000">
                <a:solidFill>
                  <a:srgbClr val="000000"/>
                </a:solidFill>
              </a:defRPr>
            </a:lvl1pPr>
          </a:lstStyle>
          <a:p>
            <a:pPr/>
            <a:r>
              <a:t>Heavy industry</a:t>
            </a:r>
          </a:p>
        </p:txBody>
      </p:sp>
      <p:sp>
        <p:nvSpPr>
          <p:cNvPr id="205" name="Line"/>
          <p:cNvSpPr/>
          <p:nvPr/>
        </p:nvSpPr>
        <p:spPr>
          <a:xfrm>
            <a:off x="4809009" y="4603428"/>
            <a:ext cx="12745508" cy="46059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6" name="1800 GW"/>
          <p:cNvSpPr txBox="1"/>
          <p:nvPr/>
        </p:nvSpPr>
        <p:spPr>
          <a:xfrm>
            <a:off x="17630930" y="4699357"/>
            <a:ext cx="1864488" cy="62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1800 GW</a:t>
            </a:r>
          </a:p>
        </p:txBody>
      </p:sp>
      <p:sp>
        <p:nvSpPr>
          <p:cNvPr id="207" name="Line"/>
          <p:cNvSpPr/>
          <p:nvPr/>
        </p:nvSpPr>
        <p:spPr>
          <a:xfrm flipV="1">
            <a:off x="4938052" y="2379795"/>
            <a:ext cx="13007814" cy="81432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8" name="300 GW"/>
          <p:cNvSpPr txBox="1"/>
          <p:nvPr/>
        </p:nvSpPr>
        <p:spPr>
          <a:xfrm>
            <a:off x="17331542" y="6185934"/>
            <a:ext cx="1638530" cy="626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300 GW</a:t>
            </a:r>
          </a:p>
        </p:txBody>
      </p:sp>
      <p:sp>
        <p:nvSpPr>
          <p:cNvPr id="209" name="2500 GW"/>
          <p:cNvSpPr txBox="1"/>
          <p:nvPr/>
        </p:nvSpPr>
        <p:spPr>
          <a:xfrm>
            <a:off x="18881514" y="710653"/>
            <a:ext cx="1864488" cy="626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2500 GW</a:t>
            </a:r>
          </a:p>
        </p:txBody>
      </p:sp>
      <p:sp>
        <p:nvSpPr>
          <p:cNvPr id="210" name="Line"/>
          <p:cNvSpPr/>
          <p:nvPr/>
        </p:nvSpPr>
        <p:spPr>
          <a:xfrm>
            <a:off x="4672565" y="5365859"/>
            <a:ext cx="12917573" cy="242221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1" name="Line"/>
          <p:cNvSpPr/>
          <p:nvPr/>
        </p:nvSpPr>
        <p:spPr>
          <a:xfrm flipV="1">
            <a:off x="4877623" y="1132450"/>
            <a:ext cx="13868397" cy="164738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2" name="2700 GW"/>
          <p:cNvSpPr txBox="1"/>
          <p:nvPr/>
        </p:nvSpPr>
        <p:spPr>
          <a:xfrm>
            <a:off x="17991868" y="1982664"/>
            <a:ext cx="1864488" cy="626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2700 GW</a:t>
            </a:r>
          </a:p>
        </p:txBody>
      </p:sp>
      <p:sp>
        <p:nvSpPr>
          <p:cNvPr id="213" name="Building ops"/>
          <p:cNvSpPr txBox="1"/>
          <p:nvPr/>
        </p:nvSpPr>
        <p:spPr>
          <a:xfrm>
            <a:off x="20304090" y="3225657"/>
            <a:ext cx="3164460" cy="750440"/>
          </a:xfrm>
          <a:prstGeom prst="rect">
            <a:avLst/>
          </a:prstGeom>
          <a:solidFill>
            <a:srgbClr val="FF8DC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b="1" sz="4000">
                <a:solidFill>
                  <a:srgbClr val="000000"/>
                </a:solidFill>
              </a:defRPr>
            </a:lvl1pPr>
          </a:lstStyle>
          <a:p>
            <a:pPr/>
            <a:r>
              <a:t>Building ops</a:t>
            </a:r>
          </a:p>
        </p:txBody>
      </p:sp>
      <p:sp>
        <p:nvSpPr>
          <p:cNvPr id="214" name="1700 GW"/>
          <p:cNvSpPr txBox="1"/>
          <p:nvPr/>
        </p:nvSpPr>
        <p:spPr>
          <a:xfrm>
            <a:off x="18195703" y="3325606"/>
            <a:ext cx="1864488" cy="62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1700 GW</a:t>
            </a:r>
          </a:p>
        </p:txBody>
      </p:sp>
      <p:sp>
        <p:nvSpPr>
          <p:cNvPr id="215" name="Line"/>
          <p:cNvSpPr/>
          <p:nvPr/>
        </p:nvSpPr>
        <p:spPr>
          <a:xfrm flipV="1">
            <a:off x="4685321" y="3712590"/>
            <a:ext cx="13266482" cy="38072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6" name="Line"/>
          <p:cNvSpPr/>
          <p:nvPr/>
        </p:nvSpPr>
        <p:spPr>
          <a:xfrm>
            <a:off x="5007369" y="10336669"/>
            <a:ext cx="3475466" cy="33030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7" name="Line"/>
          <p:cNvSpPr/>
          <p:nvPr/>
        </p:nvSpPr>
        <p:spPr>
          <a:xfrm>
            <a:off x="13666601" y="10618367"/>
            <a:ext cx="5298963" cy="46284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8" name="Line"/>
          <p:cNvSpPr/>
          <p:nvPr/>
        </p:nvSpPr>
        <p:spPr>
          <a:xfrm flipH="1" flipV="1">
            <a:off x="13446436" y="10993091"/>
            <a:ext cx="7056444" cy="1483578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9" name="intermediate…"/>
          <p:cNvSpPr/>
          <p:nvPr/>
        </p:nvSpPr>
        <p:spPr>
          <a:xfrm>
            <a:off x="5737987" y="2150579"/>
            <a:ext cx="3286694" cy="6381564"/>
          </a:xfrm>
          <a:prstGeom prst="rect">
            <a:avLst/>
          </a:prstGeom>
          <a:solidFill>
            <a:schemeClr val="accent2">
              <a:hueOff val="-85258"/>
              <a:satOff val="14347"/>
              <a:lumOff val="2237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defTabSz="821531">
              <a:defRPr b="1" sz="4000">
                <a:solidFill>
                  <a:srgbClr val="000000"/>
                </a:solidFill>
              </a:defRPr>
            </a:pPr>
            <a:r>
              <a:rPr b="0"/>
              <a:t>intermediate</a:t>
            </a:r>
            <a:endParaRPr b="0"/>
          </a:p>
          <a:p>
            <a:pPr defTabSz="821531">
              <a:defRPr b="1" sz="4000">
                <a:solidFill>
                  <a:srgbClr val="000000"/>
                </a:solidFill>
              </a:defRPr>
            </a:pPr>
            <a:br/>
            <a:r>
              <a:t>Hydrogen</a:t>
            </a:r>
            <a:br/>
            <a:r>
              <a:t>3,000 GW</a:t>
            </a:r>
          </a:p>
        </p:txBody>
      </p:sp>
      <p:sp>
        <p:nvSpPr>
          <p:cNvPr id="220" name="300 GW"/>
          <p:cNvSpPr txBox="1"/>
          <p:nvPr/>
        </p:nvSpPr>
        <p:spPr>
          <a:xfrm>
            <a:off x="18994493" y="11631419"/>
            <a:ext cx="1638530" cy="626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300 GW</a:t>
            </a:r>
          </a:p>
        </p:txBody>
      </p:sp>
      <p:sp>
        <p:nvSpPr>
          <p:cNvPr id="221" name="Ammonia 700 GW"/>
          <p:cNvSpPr/>
          <p:nvPr/>
        </p:nvSpPr>
        <p:spPr>
          <a:xfrm>
            <a:off x="10676038" y="9887439"/>
            <a:ext cx="2731722" cy="2313462"/>
          </a:xfrm>
          <a:prstGeom prst="rect">
            <a:avLst/>
          </a:prstGeom>
          <a:solidFill>
            <a:schemeClr val="accent4">
              <a:hueOff val="-858837"/>
              <a:lumOff val="-979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defTabSz="821531">
              <a:defRPr b="1" sz="4000">
                <a:solidFill>
                  <a:srgbClr val="000000"/>
                </a:solidFill>
              </a:defRPr>
            </a:pPr>
            <a:r>
              <a:t>Ammonia</a:t>
            </a:r>
            <a:br/>
            <a:r>
              <a:t>700 GW</a:t>
            </a:r>
          </a:p>
        </p:txBody>
      </p:sp>
      <p:sp>
        <p:nvSpPr>
          <p:cNvPr id="222" name="800 GW"/>
          <p:cNvSpPr txBox="1"/>
          <p:nvPr/>
        </p:nvSpPr>
        <p:spPr>
          <a:xfrm>
            <a:off x="8760171" y="10387288"/>
            <a:ext cx="1638530" cy="626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800 GW</a:t>
            </a:r>
          </a:p>
        </p:txBody>
      </p:sp>
      <p:sp>
        <p:nvSpPr>
          <p:cNvPr id="223" name="Electric vehicles"/>
          <p:cNvSpPr txBox="1"/>
          <p:nvPr/>
        </p:nvSpPr>
        <p:spPr>
          <a:xfrm>
            <a:off x="19351021" y="6058868"/>
            <a:ext cx="4114420" cy="750440"/>
          </a:xfrm>
          <a:prstGeom prst="rect">
            <a:avLst/>
          </a:prstGeom>
          <a:solidFill>
            <a:srgbClr val="FF8DC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b="1" sz="4000">
                <a:solidFill>
                  <a:srgbClr val="000000"/>
                </a:solidFill>
              </a:defRPr>
            </a:lvl1pPr>
          </a:lstStyle>
          <a:p>
            <a:pPr/>
            <a:r>
              <a:t>Electric vehicles</a:t>
            </a:r>
          </a:p>
        </p:txBody>
      </p:sp>
      <p:sp>
        <p:nvSpPr>
          <p:cNvPr id="224" name="1600 GW"/>
          <p:cNvSpPr txBox="1"/>
          <p:nvPr/>
        </p:nvSpPr>
        <p:spPr>
          <a:xfrm>
            <a:off x="17485999" y="7638043"/>
            <a:ext cx="1864488" cy="62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1600 GW</a:t>
            </a:r>
          </a:p>
        </p:txBody>
      </p:sp>
      <p:sp>
        <p:nvSpPr>
          <p:cNvPr id="226" name="Connection Line"/>
          <p:cNvSpPr/>
          <p:nvPr/>
        </p:nvSpPr>
        <p:spPr>
          <a:xfrm>
            <a:off x="4654382" y="10803697"/>
            <a:ext cx="15772424" cy="1916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789" fill="norm" stroke="1" extrusionOk="0">
                <a:moveTo>
                  <a:pt x="21600" y="20714"/>
                </a:moveTo>
                <a:cubicBezTo>
                  <a:pt x="9942" y="21600"/>
                  <a:pt x="2742" y="14695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headEnd type="triangle"/>
          </a:ln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What else? Re-engineer the materials processes."/>
          <p:cNvSpPr txBox="1"/>
          <p:nvPr/>
        </p:nvSpPr>
        <p:spPr>
          <a:xfrm>
            <a:off x="228243" y="115882"/>
            <a:ext cx="23927514" cy="1093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6600">
                <a:solidFill>
                  <a:srgbClr val="000000"/>
                </a:solidFill>
              </a:defRPr>
            </a:lvl1pPr>
          </a:lstStyle>
          <a:p>
            <a:pPr/>
            <a:r>
              <a:t>What else? Re-engineer the materials processes.</a:t>
            </a:r>
          </a:p>
        </p:txBody>
      </p:sp>
      <p:sp>
        <p:nvSpPr>
          <p:cNvPr id="344" name="Text block"/>
          <p:cNvSpPr txBox="1"/>
          <p:nvPr/>
        </p:nvSpPr>
        <p:spPr>
          <a:xfrm>
            <a:off x="1426520" y="2055309"/>
            <a:ext cx="1010225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Text block</a:t>
            </a:r>
          </a:p>
        </p:txBody>
      </p:sp>
      <p:pic>
        <p:nvPicPr>
          <p:cNvPr id="34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1218" y="1650725"/>
            <a:ext cx="22844221" cy="121092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8204" y="2713390"/>
            <a:ext cx="21786867" cy="10204665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Shipbuilding technology for whole new factories."/>
          <p:cNvSpPr txBox="1"/>
          <p:nvPr/>
        </p:nvSpPr>
        <p:spPr>
          <a:xfrm>
            <a:off x="228243" y="275218"/>
            <a:ext cx="23927514" cy="1093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6600">
                <a:solidFill>
                  <a:srgbClr val="000000"/>
                </a:solidFill>
              </a:defRPr>
            </a:lvl1pPr>
          </a:lstStyle>
          <a:p>
            <a:pPr/>
            <a:r>
              <a:t>Shipbuilding technology for whole new factories.</a:t>
            </a:r>
          </a:p>
        </p:txBody>
      </p:sp>
      <p:sp>
        <p:nvSpPr>
          <p:cNvPr id="349" name="Shell's natural gas liquifaction plant larger than 5 aircraft carriers."/>
          <p:cNvSpPr txBox="1"/>
          <p:nvPr/>
        </p:nvSpPr>
        <p:spPr>
          <a:xfrm>
            <a:off x="215584" y="1326108"/>
            <a:ext cx="23632064" cy="1056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6400">
                <a:solidFill>
                  <a:srgbClr val="000000"/>
                </a:solidFill>
              </a:defRPr>
            </a:lvl1pPr>
          </a:lstStyle>
          <a:p>
            <a:pPr/>
            <a:r>
              <a:t>Shell's natural gas liquifaction plant larger than 5 aircraft carriers.</a:t>
            </a:r>
          </a:p>
        </p:txBody>
      </p:sp>
      <p:sp>
        <p:nvSpPr>
          <p:cNvPr id="350" name="https://www.abc.net.au/news/2020-08-21/worlds-largest-floating-lng-factory-remains-in-shutdown/12565490"/>
          <p:cNvSpPr txBox="1"/>
          <p:nvPr/>
        </p:nvSpPr>
        <p:spPr>
          <a:xfrm>
            <a:off x="74540" y="13248778"/>
            <a:ext cx="15031213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https://www.abc.net.au/news/2020-08-21/worlds-largest-floating-lng-factory-remains-in-shutdown/12565490</a:t>
            </a:r>
          </a:p>
        </p:txBody>
      </p:sp>
      <p:sp>
        <p:nvSpPr>
          <p:cNvPr id="351" name="https://en.wikipedia.org/wiki/Floating_production_storage_and_offloading"/>
          <p:cNvSpPr txBox="1"/>
          <p:nvPr/>
        </p:nvSpPr>
        <p:spPr>
          <a:xfrm>
            <a:off x="7134758" y="6627317"/>
            <a:ext cx="10114484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https://en.wikipedia.org/wiki/Floating_production_storage_and_offloading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Fission is in Fashion"/>
          <p:cNvSpPr txBox="1"/>
          <p:nvPr/>
        </p:nvSpPr>
        <p:spPr>
          <a:xfrm>
            <a:off x="801718" y="11458772"/>
            <a:ext cx="9232269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sz="8300">
                <a:solidFill>
                  <a:srgbClr val="000000"/>
                </a:solidFill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</a:lstStyle>
          <a:p>
            <a:pPr/>
            <a:r>
              <a:t>Fission is in Fashion</a:t>
            </a:r>
          </a:p>
        </p:txBody>
      </p:sp>
      <p:pic>
        <p:nvPicPr>
          <p:cNvPr id="35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2563" y="2827721"/>
            <a:ext cx="7020485" cy="8060558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13 Industry"/>
          <p:cNvSpPr txBox="1"/>
          <p:nvPr/>
        </p:nvSpPr>
        <p:spPr>
          <a:xfrm>
            <a:off x="603041" y="233612"/>
            <a:ext cx="23177917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13 Industry</a:t>
            </a:r>
          </a:p>
        </p:txBody>
      </p:sp>
      <p:sp>
        <p:nvSpPr>
          <p:cNvPr id="356" name="3200 GWt power today…"/>
          <p:cNvSpPr txBox="1"/>
          <p:nvPr/>
        </p:nvSpPr>
        <p:spPr>
          <a:xfrm>
            <a:off x="11631956" y="2683768"/>
            <a:ext cx="12349299" cy="8326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3200 GWt power today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Cement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Plasma arc temperatures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Iron reduction, electrolysis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Aluminum, solid electricity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Shipyard building factories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0865" y="1030380"/>
            <a:ext cx="23522270" cy="12539570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IRENA has industry power use estimates."/>
          <p:cNvSpPr txBox="1"/>
          <p:nvPr/>
        </p:nvSpPr>
        <p:spPr>
          <a:xfrm>
            <a:off x="583199" y="-143882"/>
            <a:ext cx="23927514" cy="1304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8000">
                <a:solidFill>
                  <a:srgbClr val="000000"/>
                </a:solidFill>
              </a:defRPr>
            </a:lvl1pPr>
          </a:lstStyle>
          <a:p>
            <a:pPr/>
            <a:r>
              <a:t>IRENA has industry power use estimates.</a:t>
            </a:r>
          </a:p>
        </p:txBody>
      </p:sp>
      <p:sp>
        <p:nvSpPr>
          <p:cNvPr id="230" name="1000 GW"/>
          <p:cNvSpPr txBox="1"/>
          <p:nvPr/>
        </p:nvSpPr>
        <p:spPr>
          <a:xfrm>
            <a:off x="990243" y="7057018"/>
            <a:ext cx="2996625" cy="89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5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1000 GW</a:t>
            </a:r>
          </a:p>
        </p:txBody>
      </p:sp>
      <p:sp>
        <p:nvSpPr>
          <p:cNvPr id="231" name="1500 GW"/>
          <p:cNvSpPr txBox="1"/>
          <p:nvPr/>
        </p:nvSpPr>
        <p:spPr>
          <a:xfrm>
            <a:off x="4292243" y="7057018"/>
            <a:ext cx="2996625" cy="89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5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1500 GW</a:t>
            </a:r>
          </a:p>
        </p:txBody>
      </p:sp>
      <p:sp>
        <p:nvSpPr>
          <p:cNvPr id="232" name="1000 GW"/>
          <p:cNvSpPr txBox="1"/>
          <p:nvPr/>
        </p:nvSpPr>
        <p:spPr>
          <a:xfrm>
            <a:off x="14401443" y="6928743"/>
            <a:ext cx="2996624" cy="89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5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1000 GW</a:t>
            </a:r>
          </a:p>
        </p:txBody>
      </p:sp>
      <p:sp>
        <p:nvSpPr>
          <p:cNvPr id="233" name="150 GW"/>
          <p:cNvSpPr txBox="1"/>
          <p:nvPr/>
        </p:nvSpPr>
        <p:spPr>
          <a:xfrm>
            <a:off x="11391543" y="6993518"/>
            <a:ext cx="2996624" cy="89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5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150 GW</a:t>
            </a:r>
          </a:p>
        </p:txBody>
      </p:sp>
      <p:sp>
        <p:nvSpPr>
          <p:cNvPr id="234" name="500 GW"/>
          <p:cNvSpPr txBox="1"/>
          <p:nvPr/>
        </p:nvSpPr>
        <p:spPr>
          <a:xfrm>
            <a:off x="8102243" y="7057018"/>
            <a:ext cx="2996624" cy="89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5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500 GW</a:t>
            </a:r>
          </a:p>
        </p:txBody>
      </p:sp>
      <p:sp>
        <p:nvSpPr>
          <p:cNvPr id="235" name="400 GW"/>
          <p:cNvSpPr txBox="1"/>
          <p:nvPr/>
        </p:nvSpPr>
        <p:spPr>
          <a:xfrm>
            <a:off x="17614543" y="6852543"/>
            <a:ext cx="2996624" cy="89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5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400 GW</a:t>
            </a:r>
          </a:p>
        </p:txBody>
      </p:sp>
      <p:sp>
        <p:nvSpPr>
          <p:cNvPr id="236" name="400 GW"/>
          <p:cNvSpPr txBox="1"/>
          <p:nvPr/>
        </p:nvSpPr>
        <p:spPr>
          <a:xfrm>
            <a:off x="20713343" y="6852543"/>
            <a:ext cx="2996624" cy="89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5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400 GW</a:t>
            </a:r>
          </a:p>
        </p:txBody>
      </p:sp>
      <p:sp>
        <p:nvSpPr>
          <p:cNvPr id="237" name="3 Gt/y"/>
          <p:cNvSpPr txBox="1"/>
          <p:nvPr/>
        </p:nvSpPr>
        <p:spPr>
          <a:xfrm>
            <a:off x="1292513" y="12391018"/>
            <a:ext cx="2392085" cy="89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52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3 Gt/y</a:t>
            </a:r>
          </a:p>
        </p:txBody>
      </p:sp>
      <p:sp>
        <p:nvSpPr>
          <p:cNvPr id="238" name="2 Gt/y"/>
          <p:cNvSpPr txBox="1"/>
          <p:nvPr/>
        </p:nvSpPr>
        <p:spPr>
          <a:xfrm>
            <a:off x="4340513" y="12391018"/>
            <a:ext cx="2392085" cy="89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52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2 Gt/y</a:t>
            </a:r>
          </a:p>
        </p:txBody>
      </p:sp>
      <p:sp>
        <p:nvSpPr>
          <p:cNvPr id="239" name="3 Gt/y"/>
          <p:cNvSpPr txBox="1"/>
          <p:nvPr/>
        </p:nvSpPr>
        <p:spPr>
          <a:xfrm>
            <a:off x="7845713" y="12391018"/>
            <a:ext cx="2392084" cy="89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52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3 Gt/y</a:t>
            </a:r>
          </a:p>
        </p:txBody>
      </p:sp>
      <p:sp>
        <p:nvSpPr>
          <p:cNvPr id="240" name="&lt;1 Gt/y"/>
          <p:cNvSpPr txBox="1"/>
          <p:nvPr/>
        </p:nvSpPr>
        <p:spPr>
          <a:xfrm>
            <a:off x="11350913" y="12391018"/>
            <a:ext cx="2392084" cy="89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52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&lt;1 Gt/y</a:t>
            </a:r>
          </a:p>
        </p:txBody>
      </p:sp>
      <p:sp>
        <p:nvSpPr>
          <p:cNvPr id="241" name="2 Gt/y"/>
          <p:cNvSpPr txBox="1"/>
          <p:nvPr/>
        </p:nvSpPr>
        <p:spPr>
          <a:xfrm>
            <a:off x="14401443" y="12391018"/>
            <a:ext cx="2392084" cy="89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52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2 Gt/y</a:t>
            </a:r>
          </a:p>
        </p:txBody>
      </p:sp>
      <p:sp>
        <p:nvSpPr>
          <p:cNvPr id="242" name="1 Gt/y"/>
          <p:cNvSpPr txBox="1"/>
          <p:nvPr/>
        </p:nvSpPr>
        <p:spPr>
          <a:xfrm>
            <a:off x="17916813" y="12391018"/>
            <a:ext cx="2392084" cy="89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52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1 Gt/y</a:t>
            </a:r>
          </a:p>
        </p:txBody>
      </p:sp>
      <p:sp>
        <p:nvSpPr>
          <p:cNvPr id="243" name="1 Gt/y"/>
          <p:cNvSpPr txBox="1"/>
          <p:nvPr/>
        </p:nvSpPr>
        <p:spPr>
          <a:xfrm>
            <a:off x="20954643" y="12391018"/>
            <a:ext cx="2392084" cy="89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52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1 Gt/y</a:t>
            </a:r>
          </a:p>
        </p:txBody>
      </p:sp>
      <p:sp>
        <p:nvSpPr>
          <p:cNvPr id="244" name="https://www.irena.org/-/media/Files/IRENA/Agency/Publication/2020/Sep/IRENA_ReachingZero_Summary_2020.pdf"/>
          <p:cNvSpPr txBox="1"/>
          <p:nvPr/>
        </p:nvSpPr>
        <p:spPr>
          <a:xfrm>
            <a:off x="908167" y="13406458"/>
            <a:ext cx="10018777" cy="312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https://www.irena.org/-/media/Files/IRENA/Agency/Publication/2020/Sep/IRENA_ReachingZero_Summary_2020.pdf</a:t>
            </a:r>
          </a:p>
        </p:txBody>
      </p:sp>
      <p:sp>
        <p:nvSpPr>
          <p:cNvPr id="245" name="Rectangle"/>
          <p:cNvSpPr/>
          <p:nvPr/>
        </p:nvSpPr>
        <p:spPr>
          <a:xfrm>
            <a:off x="14001424" y="1091712"/>
            <a:ext cx="10222863" cy="1269885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6" name="Some of 1500 GW of chemical and petrochemical power consumption related to fuel refining will not be needed."/>
          <p:cNvSpPr txBox="1"/>
          <p:nvPr/>
        </p:nvSpPr>
        <p:spPr>
          <a:xfrm>
            <a:off x="15214243" y="5443701"/>
            <a:ext cx="8475286" cy="3956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5100">
                <a:solidFill>
                  <a:srgbClr val="000000"/>
                </a:solidFill>
              </a:defRPr>
            </a:lvl1pPr>
          </a:lstStyle>
          <a:p>
            <a:pPr/>
            <a:r>
              <a:t>Some of 1500 GW of chemical and petrochemical power consumption related to fuel refining will not be needed.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IEA has similar power use data."/>
          <p:cNvSpPr txBox="1"/>
          <p:nvPr/>
        </p:nvSpPr>
        <p:spPr>
          <a:xfrm>
            <a:off x="253643" y="173618"/>
            <a:ext cx="23927514" cy="1093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6600">
                <a:solidFill>
                  <a:srgbClr val="000000"/>
                </a:solidFill>
              </a:defRPr>
            </a:lvl1pPr>
          </a:lstStyle>
          <a:p>
            <a:pPr/>
            <a:r>
              <a:t>IEA has similar power use data.</a:t>
            </a:r>
          </a:p>
        </p:txBody>
      </p:sp>
      <p:sp>
        <p:nvSpPr>
          <p:cNvPr id="249" name="Text block"/>
          <p:cNvSpPr txBox="1"/>
          <p:nvPr/>
        </p:nvSpPr>
        <p:spPr>
          <a:xfrm>
            <a:off x="1426520" y="2055309"/>
            <a:ext cx="1010225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Text block</a:t>
            </a:r>
          </a:p>
        </p:txBody>
      </p:sp>
      <p:pic>
        <p:nvPicPr>
          <p:cNvPr id="25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5213" y="1408407"/>
            <a:ext cx="14945556" cy="11542889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1800 GW"/>
          <p:cNvSpPr txBox="1"/>
          <p:nvPr/>
        </p:nvSpPr>
        <p:spPr>
          <a:xfrm>
            <a:off x="3655613" y="2679983"/>
            <a:ext cx="2879154" cy="911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51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1800 GW</a:t>
            </a:r>
          </a:p>
        </p:txBody>
      </p:sp>
      <p:sp>
        <p:nvSpPr>
          <p:cNvPr id="252" name="1300 GW"/>
          <p:cNvSpPr txBox="1"/>
          <p:nvPr/>
        </p:nvSpPr>
        <p:spPr>
          <a:xfrm>
            <a:off x="7730799" y="4379847"/>
            <a:ext cx="2879154" cy="911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51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1300 GW</a:t>
            </a:r>
          </a:p>
        </p:txBody>
      </p:sp>
      <p:sp>
        <p:nvSpPr>
          <p:cNvPr id="253" name="600 GW"/>
          <p:cNvSpPr txBox="1"/>
          <p:nvPr/>
        </p:nvSpPr>
        <p:spPr>
          <a:xfrm>
            <a:off x="12297792" y="8701626"/>
            <a:ext cx="2519034" cy="911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51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600 GW</a:t>
            </a:r>
          </a:p>
        </p:txBody>
      </p:sp>
      <p:sp>
        <p:nvSpPr>
          <p:cNvPr id="254" name="https://www.iea.org/articles/the-challenge-of-reaching-zero-emissions-in-heavy-industry"/>
          <p:cNvSpPr txBox="1"/>
          <p:nvPr/>
        </p:nvSpPr>
        <p:spPr>
          <a:xfrm>
            <a:off x="11883164" y="13188665"/>
            <a:ext cx="12145062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https://www.iea.org/articles/the-challenge-of-reaching-zero-emissions-in-heavy-industry</a:t>
            </a:r>
          </a:p>
        </p:txBody>
      </p:sp>
      <p:pic>
        <p:nvPicPr>
          <p:cNvPr id="25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50119" y="2234671"/>
            <a:ext cx="16585733" cy="19998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944" y="7965"/>
            <a:ext cx="24417888" cy="17633806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GREAT BOOK FREE at http://www.withbotheyesopen.com/read.php?c=9"/>
          <p:cNvSpPr txBox="1"/>
          <p:nvPr/>
        </p:nvSpPr>
        <p:spPr>
          <a:xfrm>
            <a:off x="676578" y="258207"/>
            <a:ext cx="18842928" cy="771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500">
                <a:solidFill>
                  <a:srgbClr val="FFFFFF"/>
                </a:solidFill>
              </a:defRPr>
            </a:lvl1pPr>
          </a:lstStyle>
          <a:p>
            <a:pPr/>
            <a:r>
              <a:t>GREAT BOOK FREE at http://www.withbotheyesopen.com/read.php?c=9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op 5 materials produced"/>
          <p:cNvSpPr txBox="1"/>
          <p:nvPr/>
        </p:nvSpPr>
        <p:spPr>
          <a:xfrm>
            <a:off x="228243" y="275218"/>
            <a:ext cx="23927514" cy="1093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6600">
                <a:solidFill>
                  <a:srgbClr val="000000"/>
                </a:solidFill>
              </a:defRPr>
            </a:lvl1pPr>
          </a:lstStyle>
          <a:p>
            <a:pPr/>
            <a:r>
              <a:t>Top 5 materials produced</a:t>
            </a:r>
          </a:p>
        </p:txBody>
      </p:sp>
      <p:pic>
        <p:nvPicPr>
          <p:cNvPr id="261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4576" y="1516403"/>
            <a:ext cx="20726092" cy="7754401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Sustainable Materials with Both Eyes Open"/>
          <p:cNvSpPr txBox="1"/>
          <p:nvPr/>
        </p:nvSpPr>
        <p:spPr>
          <a:xfrm>
            <a:off x="19730519" y="113857"/>
            <a:ext cx="4432631" cy="1055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100">
                <a:solidFill>
                  <a:srgbClr val="000000"/>
                </a:solidFill>
              </a:defRPr>
            </a:pPr>
            <a:r>
              <a:t>Sustainable Materials</a:t>
            </a:r>
            <a:br/>
            <a:r>
              <a:t>with Both Eyes Open</a:t>
            </a:r>
          </a:p>
        </p:txBody>
      </p:sp>
      <p:sp>
        <p:nvSpPr>
          <p:cNvPr id="263" name="http://www.withbotheyesopen.com/read.php"/>
          <p:cNvSpPr txBox="1"/>
          <p:nvPr/>
        </p:nvSpPr>
        <p:spPr>
          <a:xfrm>
            <a:off x="148145" y="13291160"/>
            <a:ext cx="6216397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http://www.withbotheyesopen.com/read.php</a:t>
            </a:r>
          </a:p>
        </p:txBody>
      </p:sp>
      <p:sp>
        <p:nvSpPr>
          <p:cNvPr id="264" name="Rectangle"/>
          <p:cNvSpPr/>
          <p:nvPr/>
        </p:nvSpPr>
        <p:spPr>
          <a:xfrm>
            <a:off x="-54637" y="4443750"/>
            <a:ext cx="24095594" cy="1270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aphicFrame>
        <p:nvGraphicFramePr>
          <p:cNvPr id="265" name="Table"/>
          <p:cNvGraphicFramePr/>
          <p:nvPr/>
        </p:nvGraphicFramePr>
        <p:xfrm>
          <a:off x="21253986" y="1675369"/>
          <a:ext cx="2346403" cy="82550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333702"/>
              </a:tblGrid>
              <a:tr h="1953045">
                <a:tc>
                  <a:txBody>
                    <a:bodyPr/>
                    <a:lstStyle/>
                    <a:p>
                      <a:pPr defTabSz="914400"/>
                      <a:r>
                        <a:rPr b="1" sz="3700"/>
                        <a:t>Power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39611">
                <a:tc>
                  <a:txBody>
                    <a:bodyPr/>
                    <a:lstStyle/>
                    <a:p>
                      <a:pPr defTabSz="914400"/>
                      <a:r>
                        <a:rPr b="1" sz="3700"/>
                        <a:t>444 GWt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174170">
                <a:tc>
                  <a:txBody>
                    <a:bodyPr/>
                    <a:lstStyle/>
                    <a:p>
                      <a:pPr defTabSz="914400"/>
                      <a:r>
                        <a:rPr b="1" sz="3700"/>
                        <a:t>1553 GWt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128000">
                <a:tc>
                  <a:txBody>
                    <a:bodyPr/>
                    <a:lstStyle/>
                    <a:p>
                      <a:pPr defTabSz="914400"/>
                      <a:r>
                        <a:rPr b="1" sz="3700"/>
                        <a:t>583 GWt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014597">
                <a:tc>
                  <a:txBody>
                    <a:bodyPr/>
                    <a:lstStyle/>
                    <a:p>
                      <a:pPr defTabSz="914400"/>
                      <a:r>
                        <a:rPr b="1" sz="3700"/>
                        <a:t>247 GWt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150568">
                <a:tc>
                  <a:txBody>
                    <a:bodyPr/>
                    <a:lstStyle/>
                    <a:p>
                      <a:pPr defTabSz="914400"/>
                      <a:r>
                        <a:rPr b="1" sz="3700"/>
                        <a:t>377 GWe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ement is critical for infrastructure construction."/>
          <p:cNvSpPr txBox="1"/>
          <p:nvPr/>
        </p:nvSpPr>
        <p:spPr>
          <a:xfrm>
            <a:off x="515319" y="-1"/>
            <a:ext cx="24255271" cy="1281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b="1" sz="7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Cement is critical for infrastructure construction.</a:t>
            </a:r>
          </a:p>
        </p:txBody>
      </p:sp>
      <p:sp>
        <p:nvSpPr>
          <p:cNvPr id="268" name="http://en.wikipedia.org/wiki/Cement"/>
          <p:cNvSpPr txBox="1"/>
          <p:nvPr/>
        </p:nvSpPr>
        <p:spPr>
          <a:xfrm>
            <a:off x="10302240" y="13287375"/>
            <a:ext cx="3931921" cy="404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spcBef>
                <a:spcPts val="900"/>
              </a:spcBef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2" invalidUrl="" action="" tgtFrame="" tooltip="" history="1" highlightClick="0" endSnd="0"/>
              </a:rPr>
              <a:t>http://</a:t>
            </a:r>
            <a:r>
              <a:rPr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2" invalidUrl="" action="" tgtFrame="" tooltip="" history="1" highlightClick="0" endSnd="0"/>
              </a:rPr>
              <a:t>en.wikipedia.org/wiki/Cement</a:t>
            </a:r>
            <a:r>
              <a:t> </a:t>
            </a:r>
          </a:p>
        </p:txBody>
      </p:sp>
      <p:sp>
        <p:nvSpPr>
          <p:cNvPr id="269" name="http://http://www.prlog.org/10048173-world-asphalt-forecasts-for-2011-2016.html"/>
          <p:cNvSpPr txBox="1"/>
          <p:nvPr/>
        </p:nvSpPr>
        <p:spPr>
          <a:xfrm>
            <a:off x="3139439" y="13258800"/>
            <a:ext cx="7437121" cy="404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spcBef>
                <a:spcPts val="900"/>
              </a:spcBef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3" invalidUrl="" action="" tgtFrame="" tooltip="" history="1" highlightClick="0" endSnd="0"/>
              </a:rPr>
              <a:t>http://</a:t>
            </a:r>
            <a:r>
              <a:rPr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4" invalidUrl="" action="" tgtFrame="" tooltip="" history="1" highlightClick="0" endSnd="0"/>
              </a:rPr>
              <a:t>http://www.prlog.org/10048173-world-asphalt-forecasts-for-2011-2016.html</a:t>
            </a:r>
            <a:r>
              <a:t> </a:t>
            </a:r>
          </a:p>
        </p:txBody>
      </p:sp>
      <p:pic>
        <p:nvPicPr>
          <p:cNvPr id="270" name="concrete2_7.jpeg" descr="concrete2_7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062231" y="1391220"/>
            <a:ext cx="6858001" cy="5851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PBD2.jpeg" descr="PBD2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062231" y="7750452"/>
            <a:ext cx="6858001" cy="57531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72" name="Table"/>
          <p:cNvGraphicFramePr/>
          <p:nvPr/>
        </p:nvGraphicFramePr>
        <p:xfrm>
          <a:off x="3505200" y="3657600"/>
          <a:ext cx="10668000" cy="182245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7442854"/>
                <a:gridCol w="3212446"/>
              </a:tblGrid>
              <a:tr h="904875">
                <a:tc>
                  <a:txBody>
                    <a:bodyPr/>
                    <a:lstStyle/>
                    <a:p>
                      <a:pPr algn="l" defTabSz="1828800"/>
                      <a:r>
                        <a:rPr b="1" sz="4800" u="sng">
                          <a:latin typeface="Arial"/>
                          <a:ea typeface="Arial"/>
                          <a:cs typeface="Arial"/>
                          <a:sym typeface="Arial"/>
                        </a:rPr>
                        <a:t>Annual cement use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1828800"/>
                      <a:r>
                        <a:rPr b="1" sz="4800" u="sng">
                          <a:latin typeface="Arial"/>
                          <a:ea typeface="Arial"/>
                          <a:cs typeface="Arial"/>
                          <a:sym typeface="Arial"/>
                        </a:rPr>
                        <a:t>M tonnes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algn="l" defTabSz="1828800"/>
                      <a:r>
                        <a:rPr b="1" sz="4800">
                          <a:latin typeface="Arial"/>
                          <a:ea typeface="Arial"/>
                          <a:cs typeface="Arial"/>
                          <a:sym typeface="Arial"/>
                        </a:rPr>
                        <a:t>US consumption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1828800"/>
                      <a:r>
                        <a:rPr b="1" sz="4800">
                          <a:latin typeface="Arial"/>
                          <a:ea typeface="Arial"/>
                          <a:cs typeface="Arial"/>
                          <a:sym typeface="Arial"/>
                        </a:rPr>
                        <a:t>  106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73" name="circa 2010"/>
          <p:cNvSpPr txBox="1"/>
          <p:nvPr/>
        </p:nvSpPr>
        <p:spPr>
          <a:xfrm>
            <a:off x="3596640" y="8534400"/>
            <a:ext cx="10485120" cy="861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b="1"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circa 2010</a:t>
            </a:r>
          </a:p>
        </p:txBody>
      </p:sp>
      <p:graphicFrame>
        <p:nvGraphicFramePr>
          <p:cNvPr id="274" name="Table"/>
          <p:cNvGraphicFramePr/>
          <p:nvPr/>
        </p:nvGraphicFramePr>
        <p:xfrm>
          <a:off x="3505200" y="6858000"/>
          <a:ext cx="10668000" cy="91122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7442854"/>
                <a:gridCol w="3212446"/>
              </a:tblGrid>
              <a:tr h="898525">
                <a:tc>
                  <a:txBody>
                    <a:bodyPr/>
                    <a:lstStyle/>
                    <a:p>
                      <a:pPr algn="l" defTabSz="1828800"/>
                      <a:r>
                        <a:rPr b="1" sz="4800">
                          <a:latin typeface="Arial"/>
                          <a:ea typeface="Arial"/>
                          <a:cs typeface="Arial"/>
                          <a:sym typeface="Arial"/>
                        </a:rPr>
                        <a:t>World consumption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1828800"/>
                      <a:r>
                        <a:rPr b="1" sz="4800">
                          <a:latin typeface="Arial"/>
                          <a:ea typeface="Arial"/>
                          <a:cs typeface="Arial"/>
                          <a:sym typeface="Arial"/>
                        </a:rPr>
                        <a:t>3300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75" name="Table"/>
          <p:cNvGraphicFramePr/>
          <p:nvPr/>
        </p:nvGraphicFramePr>
        <p:xfrm>
          <a:off x="3505200" y="5638800"/>
          <a:ext cx="10668000" cy="91122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7442854"/>
                <a:gridCol w="3212446"/>
              </a:tblGrid>
              <a:tr h="898525">
                <a:tc>
                  <a:txBody>
                    <a:bodyPr/>
                    <a:lstStyle/>
                    <a:p>
                      <a:pPr algn="l" defTabSz="1828800"/>
                      <a:r>
                        <a:rPr b="1" sz="4800">
                          <a:latin typeface="Arial"/>
                          <a:ea typeface="Arial"/>
                          <a:cs typeface="Arial"/>
                          <a:sym typeface="Arial"/>
                        </a:rPr>
                        <a:t>China consumption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1828800"/>
                      <a:r>
                        <a:rPr b="1" sz="4800">
                          <a:latin typeface="Arial"/>
                          <a:ea typeface="Arial"/>
                          <a:cs typeface="Arial"/>
                          <a:sym typeface="Arial"/>
                        </a:rPr>
                        <a:t>1800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Rectangle"/>
          <p:cNvSpPr/>
          <p:nvPr/>
        </p:nvSpPr>
        <p:spPr>
          <a:xfrm>
            <a:off x="20023100" y="5228449"/>
            <a:ext cx="3657601" cy="1524001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</p:spPr>
        <p:txBody>
          <a:bodyPr tIns="91439" bIns="91439" anchor="ctr"/>
          <a:lstStyle/>
          <a:p>
            <a:pPr algn="l"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78" name="Rectangle"/>
          <p:cNvSpPr/>
          <p:nvPr/>
        </p:nvSpPr>
        <p:spPr>
          <a:xfrm>
            <a:off x="6021315" y="4813414"/>
            <a:ext cx="3426418" cy="1524001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</p:spPr>
        <p:txBody>
          <a:bodyPr tIns="91439" bIns="91439" anchor="ctr"/>
          <a:lstStyle/>
          <a:p>
            <a:pPr algn="l"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79" name="Making cement by heating limestone drives off CO2 that is reabsorbed later."/>
          <p:cNvSpPr txBox="1"/>
          <p:nvPr>
            <p:ph type="title" idx="4294967295"/>
          </p:nvPr>
        </p:nvSpPr>
        <p:spPr>
          <a:xfrm>
            <a:off x="418186" y="-1"/>
            <a:ext cx="23547628" cy="2286002"/>
          </a:xfrm>
          <a:prstGeom prst="rect">
            <a:avLst/>
          </a:prstGeom>
        </p:spPr>
        <p:txBody>
          <a:bodyPr lIns="91439" tIns="91439" rIns="91439" bIns="91439" anchor="ctr"/>
          <a:lstStyle/>
          <a:p>
            <a:pPr defTabSz="1828800">
              <a:lnSpc>
                <a:spcPct val="100000"/>
              </a:lnSpc>
              <a:defRPr spc="0" sz="7200">
                <a:latin typeface="Arial"/>
                <a:ea typeface="Arial"/>
                <a:cs typeface="Arial"/>
                <a:sym typeface="Arial"/>
              </a:defRPr>
            </a:pPr>
            <a:r>
              <a:t>Making cement by heating limestone drives off CO</a:t>
            </a:r>
            <a:r>
              <a:rPr sz="5600"/>
              <a:t>2</a:t>
            </a:r>
            <a:r>
              <a:t> that is reabsorbed later.</a:t>
            </a:r>
          </a:p>
        </p:txBody>
      </p:sp>
      <p:pic>
        <p:nvPicPr>
          <p:cNvPr id="280" name="LimeCyclePGbig.gif - 26102 Bytes" descr="LimeCyclePGbig.gif - 26102 Bytes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70645" y="1118815"/>
            <a:ext cx="17564362" cy="12214550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http://www.stratis.demon.co.uk/lime.htm"/>
          <p:cNvSpPr txBox="1"/>
          <p:nvPr/>
        </p:nvSpPr>
        <p:spPr>
          <a:xfrm>
            <a:off x="163092" y="13297433"/>
            <a:ext cx="4846321" cy="404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spcBef>
                <a:spcPts val="900"/>
              </a:spcBef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4" invalidUrl="" action="" tgtFrame="" tooltip="" history="1" highlightClick="0" endSnd="0"/>
              </a:rPr>
              <a:t>http://</a:t>
            </a:r>
            <a:r>
              <a:rPr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4" invalidUrl="" action="" tgtFrame="" tooltip="" history="1" highlightClick="0" endSnd="0"/>
              </a:rPr>
              <a:t>www.stratis.demon.co.uk/lime.htm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850" y="1493703"/>
            <a:ext cx="18265615" cy="10728594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Cement energy use and emissions can be improved."/>
          <p:cNvSpPr txBox="1"/>
          <p:nvPr/>
        </p:nvSpPr>
        <p:spPr>
          <a:xfrm>
            <a:off x="266998" y="132282"/>
            <a:ext cx="23850005" cy="1192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7200">
                <a:solidFill>
                  <a:srgbClr val="000000"/>
                </a:solidFill>
              </a:defRPr>
            </a:lvl1pPr>
          </a:lstStyle>
          <a:p>
            <a:pPr/>
            <a:r>
              <a:t>Cement energy use and emissions can be improved.</a:t>
            </a:r>
          </a:p>
        </p:txBody>
      </p:sp>
      <p:graphicFrame>
        <p:nvGraphicFramePr>
          <p:cNvPr id="287" name="Table"/>
          <p:cNvGraphicFramePr/>
          <p:nvPr/>
        </p:nvGraphicFramePr>
        <p:xfrm>
          <a:off x="16069794" y="5513988"/>
          <a:ext cx="8216913" cy="4531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4539309"/>
                <a:gridCol w="3896848"/>
              </a:tblGrid>
              <a:tr h="1783363">
                <a:tc>
                  <a:txBody>
                    <a:bodyPr/>
                    <a:lstStyle/>
                    <a:p>
                      <a:pPr defTabSz="914400"/>
                      <a:r>
                        <a:rPr sz="5700"/>
                        <a:t>Method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700"/>
                        <a:t>Energy use GJ/t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998080">
                <a:tc>
                  <a:txBody>
                    <a:bodyPr/>
                    <a:lstStyle/>
                    <a:p>
                      <a:pPr defTabSz="914400"/>
                      <a:r>
                        <a:rPr sz="5700"/>
                        <a:t>Theory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700"/>
                        <a:t>1.8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531998">
                <a:tc>
                  <a:txBody>
                    <a:bodyPr/>
                    <a:lstStyle/>
                    <a:p>
                      <a:pPr defTabSz="914400"/>
                      <a:r>
                        <a:rPr sz="5700"/>
                        <a:t>Best practice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700"/>
                        <a:t>2.9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450303">
                <a:tc>
                  <a:txBody>
                    <a:bodyPr/>
                    <a:lstStyle/>
                    <a:p>
                      <a:pPr defTabSz="914400"/>
                      <a:r>
                        <a:rPr sz="5700"/>
                        <a:t>Average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700"/>
                        <a:t>5.0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288" name="Sustainable Materials with Both Eyes Open"/>
          <p:cNvSpPr txBox="1"/>
          <p:nvPr/>
        </p:nvSpPr>
        <p:spPr>
          <a:xfrm>
            <a:off x="20088555" y="1099354"/>
            <a:ext cx="4432630" cy="1055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100">
                <a:solidFill>
                  <a:srgbClr val="000000"/>
                </a:solidFill>
              </a:defRPr>
            </a:pPr>
            <a:r>
              <a:t>Sustainable Materials</a:t>
            </a:r>
            <a:br/>
            <a:r>
              <a:t>with Both Eyes Open</a:t>
            </a:r>
          </a:p>
        </p:txBody>
      </p:sp>
      <p:sp>
        <p:nvSpPr>
          <p:cNvPr id="289" name="http://www.withbotheyesopen.com/read.php"/>
          <p:cNvSpPr txBox="1"/>
          <p:nvPr/>
        </p:nvSpPr>
        <p:spPr>
          <a:xfrm>
            <a:off x="148145" y="13291160"/>
            <a:ext cx="6216397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http://www.withbotheyesopen.com/read.php</a:t>
            </a:r>
          </a:p>
        </p:txBody>
      </p:sp>
      <p:sp>
        <p:nvSpPr>
          <p:cNvPr id="290" name="Fission-powered plasma arc heating to 1500°C for cement?"/>
          <p:cNvSpPr txBox="1"/>
          <p:nvPr/>
        </p:nvSpPr>
        <p:spPr>
          <a:xfrm>
            <a:off x="457970" y="12391042"/>
            <a:ext cx="22977873" cy="1014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defRPr b="1" sz="6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Fission-powered plasma arc heating to 1500°C for cement?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