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5" name="Shape 175"/>
          <p:cNvSpPr/>
          <p:nvPr>
            <p:ph type="sldImg"/>
          </p:nvPr>
        </p:nvSpPr>
        <p:spPr>
          <a:xfrm>
            <a:off x="1143000" y="685800"/>
            <a:ext cx="4572000" cy="3429000"/>
          </a:xfrm>
          <a:prstGeom prst="rect">
            <a:avLst/>
          </a:prstGeom>
        </p:spPr>
        <p:txBody>
          <a:bodyPr/>
          <a:lstStyle/>
          <a:p>
            <a:pPr/>
          </a:p>
        </p:txBody>
      </p:sp>
      <p:sp>
        <p:nvSpPr>
          <p:cNvPr id="176" name="Shape 17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Author and Date"/>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12" name="Presentation Title"/>
          <p:cNvSpPr txBox="1"/>
          <p:nvPr>
            <p:ph type="title" hasCustomPrompt="1"/>
          </p:nvPr>
        </p:nvSpPr>
        <p:spPr>
          <a:xfrm>
            <a:off x="1206496" y="2574991"/>
            <a:ext cx="21971004" cy="4648201"/>
          </a:xfrm>
          <a:prstGeom prst="rect">
            <a:avLst/>
          </a:prstGeom>
        </p:spPr>
        <p:txBody>
          <a:bodyPr anchor="b"/>
          <a:lstStyle>
            <a:lvl1pPr>
              <a:defRPr spc="-232" sz="11600"/>
            </a:lvl1pPr>
          </a:lstStyle>
          <a:p>
            <a:pPr/>
            <a:r>
              <a:t>Presentation Title</a:t>
            </a:r>
          </a:p>
        </p:txBody>
      </p:sp>
      <p:sp>
        <p:nvSpPr>
          <p:cNvPr id="13" name="Body Level One…"/>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98" name="Body Level One…"/>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06" name="Body Level One…"/>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Fact information"/>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Fact information</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5" name="Attributio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Attribution</a:t>
            </a:r>
          </a:p>
        </p:txBody>
      </p:sp>
      <p:sp>
        <p:nvSpPr>
          <p:cNvPr id="116" name="Body Level One…"/>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2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Bowl with salmon cakes, salad, and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34" name="bowl of salad with fried rice, boiled eggs, and chopstick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49" name="Title Text"/>
          <p:cNvSpPr txBox="1"/>
          <p:nvPr>
            <p:ph type="title"/>
          </p:nvPr>
        </p:nvSpPr>
        <p:spPr>
          <a:xfrm>
            <a:off x="4833937" y="2303859"/>
            <a:ext cx="14716126" cy="4643438"/>
          </a:xfrm>
          <a:prstGeom prst="rect">
            <a:avLst/>
          </a:prstGeom>
        </p:spPr>
        <p:txBody>
          <a:bodyPr lIns="71437" tIns="71437" rIns="71437" bIns="71437" anchor="b"/>
          <a:lstStyle>
            <a:lvl1pPr algn="ctr" defTabSz="821531">
              <a:lnSpc>
                <a:spcPct val="100000"/>
              </a:lnSpc>
              <a:defRPr b="0" spc="0" sz="11200">
                <a:latin typeface="Helvetica Neue Medium"/>
                <a:ea typeface="Helvetica Neue Medium"/>
                <a:cs typeface="Helvetica Neue Medium"/>
                <a:sym typeface="Helvetica Neue Medium"/>
              </a:defRPr>
            </a:lvl1pPr>
          </a:lstStyle>
          <a:p>
            <a:pPr/>
            <a:r>
              <a:t>Title Text</a:t>
            </a:r>
          </a:p>
        </p:txBody>
      </p:sp>
      <p:sp>
        <p:nvSpPr>
          <p:cNvPr id="150" name="Body Level One…"/>
          <p:cNvSpPr txBox="1"/>
          <p:nvPr>
            <p:ph type="body" sz="quarter" idx="1"/>
          </p:nvPr>
        </p:nvSpPr>
        <p:spPr>
          <a:xfrm>
            <a:off x="4833937" y="7090171"/>
            <a:ext cx="14716126" cy="1589486"/>
          </a:xfrm>
          <a:prstGeom prst="rect">
            <a:avLst/>
          </a:prstGeom>
        </p:spPr>
        <p:txBody>
          <a:bodyPr lIns="71437" tIns="71437" rIns="71437" bIns="71437"/>
          <a:lstStyle>
            <a:lvl1pPr marL="0" indent="0" algn="ctr" defTabSz="821531">
              <a:lnSpc>
                <a:spcPct val="100000"/>
              </a:lnSpc>
              <a:spcBef>
                <a:spcPts val="0"/>
              </a:spcBef>
              <a:buSzTx/>
              <a:buNone/>
              <a:defRPr sz="5200"/>
            </a:lvl1pPr>
            <a:lvl2pPr marL="0" indent="0" algn="ctr" defTabSz="821531">
              <a:lnSpc>
                <a:spcPct val="100000"/>
              </a:lnSpc>
              <a:spcBef>
                <a:spcPts val="0"/>
              </a:spcBef>
              <a:buSzTx/>
              <a:buNone/>
              <a:defRPr sz="5200"/>
            </a:lvl2pPr>
            <a:lvl3pPr marL="0" indent="0" algn="ctr" defTabSz="821531">
              <a:lnSpc>
                <a:spcPct val="100000"/>
              </a:lnSpc>
              <a:spcBef>
                <a:spcPts val="0"/>
              </a:spcBef>
              <a:buSzTx/>
              <a:buNone/>
              <a:defRPr sz="5200"/>
            </a:lvl3pPr>
            <a:lvl4pPr marL="0" indent="0" algn="ctr" defTabSz="821531">
              <a:lnSpc>
                <a:spcPct val="100000"/>
              </a:lnSpc>
              <a:spcBef>
                <a:spcPts val="0"/>
              </a:spcBef>
              <a:buSzTx/>
              <a:buNone/>
              <a:defRPr sz="5200"/>
            </a:lvl4pPr>
            <a:lvl5pPr marL="0" indent="0" algn="ctr" defTabSz="821531">
              <a:lnSpc>
                <a:spcPct val="100000"/>
              </a:lnSpc>
              <a:spcBef>
                <a:spcPts val="0"/>
              </a:spcBef>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151"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158" name="Title Text"/>
          <p:cNvSpPr txBox="1"/>
          <p:nvPr>
            <p:ph type="title"/>
          </p:nvPr>
        </p:nvSpPr>
        <p:spPr>
          <a:xfrm>
            <a:off x="3962400" y="549275"/>
            <a:ext cx="16459200" cy="2286000"/>
          </a:xfrm>
          <a:prstGeom prst="rect">
            <a:avLst/>
          </a:prstGeom>
        </p:spPr>
        <p:txBody>
          <a:bodyPr lIns="91439" tIns="91439" rIns="91439" bIns="91439" anchor="ctr"/>
          <a:lstStyle>
            <a:lvl1pPr algn="ctr" defTabSz="1828800">
              <a:lnSpc>
                <a:spcPct val="100000"/>
              </a:lnSpc>
              <a:defRPr b="0" spc="0" sz="8800">
                <a:latin typeface="Arial"/>
                <a:ea typeface="Arial"/>
                <a:cs typeface="Arial"/>
                <a:sym typeface="Arial"/>
              </a:defRPr>
            </a:lvl1pPr>
          </a:lstStyle>
          <a:p>
            <a:pPr/>
            <a:r>
              <a:t>Title Text</a:t>
            </a:r>
          </a:p>
        </p:txBody>
      </p:sp>
      <p:sp>
        <p:nvSpPr>
          <p:cNvPr id="159" name="Body Level One…"/>
          <p:cNvSpPr txBox="1"/>
          <p:nvPr>
            <p:ph type="body" sz="half" idx="1"/>
          </p:nvPr>
        </p:nvSpPr>
        <p:spPr>
          <a:xfrm>
            <a:off x="3962400" y="3200400"/>
            <a:ext cx="8077200" cy="9051925"/>
          </a:xfrm>
          <a:prstGeom prst="rect">
            <a:avLst/>
          </a:prstGeom>
        </p:spPr>
        <p:txBody>
          <a:bodyPr lIns="91439" tIns="91439" rIns="91439" bIns="91439"/>
          <a:lstStyle>
            <a:lvl1pPr marL="685800" indent="-685800" defTabSz="1828800">
              <a:lnSpc>
                <a:spcPct val="100000"/>
              </a:lnSpc>
              <a:spcBef>
                <a:spcPts val="1500"/>
              </a:spcBef>
              <a:buSzPct val="100000"/>
              <a:buChar char="»"/>
              <a:defRPr sz="6400">
                <a:latin typeface="Arial"/>
                <a:ea typeface="Arial"/>
                <a:cs typeface="Arial"/>
                <a:sym typeface="Arial"/>
              </a:defRPr>
            </a:lvl1pPr>
            <a:lvl2pPr marL="1110342" indent="-653142" defTabSz="1828800">
              <a:lnSpc>
                <a:spcPct val="100000"/>
              </a:lnSpc>
              <a:spcBef>
                <a:spcPts val="1500"/>
              </a:spcBef>
              <a:buSzPct val="100000"/>
              <a:buChar char="–"/>
              <a:defRPr sz="6400">
                <a:latin typeface="Arial"/>
                <a:ea typeface="Arial"/>
                <a:cs typeface="Arial"/>
                <a:sym typeface="Arial"/>
              </a:defRPr>
            </a:lvl2pPr>
            <a:lvl3pPr marL="1524000" defTabSz="1828800">
              <a:lnSpc>
                <a:spcPct val="100000"/>
              </a:lnSpc>
              <a:spcBef>
                <a:spcPts val="1500"/>
              </a:spcBef>
              <a:buSzPct val="100000"/>
              <a:defRPr sz="6400">
                <a:latin typeface="Arial"/>
                <a:ea typeface="Arial"/>
                <a:cs typeface="Arial"/>
                <a:sym typeface="Arial"/>
              </a:defRPr>
            </a:lvl3pPr>
            <a:lvl4pPr marL="2103120" indent="-731520" defTabSz="1828800">
              <a:lnSpc>
                <a:spcPct val="100000"/>
              </a:lnSpc>
              <a:spcBef>
                <a:spcPts val="1500"/>
              </a:spcBef>
              <a:buSzPct val="100000"/>
              <a:buChar char="–"/>
              <a:defRPr sz="6400">
                <a:latin typeface="Arial"/>
                <a:ea typeface="Arial"/>
                <a:cs typeface="Arial"/>
                <a:sym typeface="Arial"/>
              </a:defRPr>
            </a:lvl4pPr>
            <a:lvl5pPr marL="2641600" indent="-812800" defTabSz="1828800">
              <a:lnSpc>
                <a:spcPct val="100000"/>
              </a:lnSpc>
              <a:spcBef>
                <a:spcPts val="1500"/>
              </a:spcBef>
              <a:buSzPct val="100000"/>
              <a:buChar char="»"/>
              <a:defRPr sz="6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60" name="Slide Number"/>
          <p:cNvSpPr txBox="1"/>
          <p:nvPr>
            <p:ph type="sldNum" sz="quarter" idx="2"/>
          </p:nvPr>
        </p:nvSpPr>
        <p:spPr>
          <a:xfrm>
            <a:off x="19830484" y="12490450"/>
            <a:ext cx="591116" cy="577647"/>
          </a:xfrm>
          <a:prstGeom prst="rect">
            <a:avLst/>
          </a:prstGeom>
        </p:spPr>
        <p:txBody>
          <a:bodyPr lIns="91439" tIns="91439" rIns="91439" bIns="91439" anchor="t"/>
          <a:lstStyle>
            <a:lvl1pPr algn="r" defTabSz="1828800">
              <a:defRPr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67" name="Title Text"/>
          <p:cNvSpPr txBox="1"/>
          <p:nvPr>
            <p:ph type="title"/>
          </p:nvPr>
        </p:nvSpPr>
        <p:spPr>
          <a:xfrm>
            <a:off x="4387453" y="357187"/>
            <a:ext cx="15609094" cy="3036095"/>
          </a:xfrm>
          <a:prstGeom prst="rect">
            <a:avLst/>
          </a:prstGeom>
        </p:spPr>
        <p:txBody>
          <a:bodyPr lIns="71437" tIns="71437" rIns="71437" bIns="71437" anchor="ctr"/>
          <a:lstStyle>
            <a:lvl1pPr algn="ctr" defTabSz="821531">
              <a:lnSpc>
                <a:spcPct val="100000"/>
              </a:lnSpc>
              <a:defRPr b="0" spc="0" sz="11200">
                <a:latin typeface="Helvetica Neue Medium"/>
                <a:ea typeface="Helvetica Neue Medium"/>
                <a:cs typeface="Helvetica Neue Medium"/>
                <a:sym typeface="Helvetica Neue Medium"/>
              </a:defRPr>
            </a:lvl1pPr>
          </a:lstStyle>
          <a:p>
            <a:pPr/>
            <a:r>
              <a:t>Title Text</a:t>
            </a:r>
          </a:p>
        </p:txBody>
      </p:sp>
      <p:sp>
        <p:nvSpPr>
          <p:cNvPr id="168" name="Body Level One…"/>
          <p:cNvSpPr txBox="1"/>
          <p:nvPr>
            <p:ph type="body" idx="1"/>
          </p:nvPr>
        </p:nvSpPr>
        <p:spPr>
          <a:xfrm>
            <a:off x="4387453" y="3643312"/>
            <a:ext cx="15609094" cy="8840392"/>
          </a:xfrm>
          <a:prstGeom prst="rect">
            <a:avLst/>
          </a:prstGeom>
        </p:spPr>
        <p:txBody>
          <a:bodyPr lIns="71437" tIns="71437" rIns="71437" bIns="71437" anchor="ctr"/>
          <a:lstStyle>
            <a:lvl1pPr marL="611187" indent="-611187" defTabSz="821531">
              <a:lnSpc>
                <a:spcPct val="100000"/>
              </a:lnSpc>
              <a:spcBef>
                <a:spcPts val="5900"/>
              </a:spcBef>
              <a:buSzPct val="145000"/>
              <a:defRPr sz="4400"/>
            </a:lvl1pPr>
            <a:lvl2pPr marL="1055687" indent="-611187" defTabSz="821531">
              <a:lnSpc>
                <a:spcPct val="100000"/>
              </a:lnSpc>
              <a:spcBef>
                <a:spcPts val="5900"/>
              </a:spcBef>
              <a:buSzPct val="145000"/>
              <a:defRPr sz="4400"/>
            </a:lvl2pPr>
            <a:lvl3pPr marL="1500187" indent="-611187" defTabSz="821531">
              <a:lnSpc>
                <a:spcPct val="100000"/>
              </a:lnSpc>
              <a:spcBef>
                <a:spcPts val="5900"/>
              </a:spcBef>
              <a:buSzPct val="145000"/>
              <a:defRPr sz="4400"/>
            </a:lvl3pPr>
            <a:lvl4pPr marL="1944687" indent="-611187" defTabSz="821531">
              <a:lnSpc>
                <a:spcPct val="100000"/>
              </a:lnSpc>
              <a:spcBef>
                <a:spcPts val="5900"/>
              </a:spcBef>
              <a:buSzPct val="145000"/>
              <a:defRPr sz="4400"/>
            </a:lvl4pPr>
            <a:lvl5pPr marL="2389187" indent="-611187" defTabSz="821531">
              <a:lnSpc>
                <a:spcPct val="100000"/>
              </a:lnSpc>
              <a:spcBef>
                <a:spcPts val="5900"/>
              </a:spcBef>
              <a:buSzPct val="145000"/>
              <a:defRPr sz="4400"/>
            </a:lvl5pPr>
          </a:lstStyle>
          <a:p>
            <a:pPr/>
            <a:r>
              <a:t>Body Level One</a:t>
            </a:r>
          </a:p>
          <a:p>
            <a:pPr lvl="1"/>
            <a:r>
              <a:t>Body Level Two</a:t>
            </a:r>
          </a:p>
          <a:p>
            <a:pPr lvl="2"/>
            <a:r>
              <a:t>Body Level Three</a:t>
            </a:r>
          </a:p>
          <a:p>
            <a:pPr lvl="3"/>
            <a:r>
              <a:t>Body Level Four</a:t>
            </a:r>
          </a:p>
          <a:p>
            <a:pPr lvl="4"/>
            <a:r>
              <a:t>Body Level Five</a:t>
            </a:r>
          </a:p>
        </p:txBody>
      </p:sp>
      <p:sp>
        <p:nvSpPr>
          <p:cNvPr id="169" name="Slide Number"/>
          <p:cNvSpPr txBox="1"/>
          <p:nvPr>
            <p:ph type="sldNum" sz="quarter" idx="2"/>
          </p:nvPr>
        </p:nvSpPr>
        <p:spPr>
          <a:xfrm>
            <a:off x="11954103" y="13073062"/>
            <a:ext cx="466269" cy="477671"/>
          </a:xfrm>
          <a:prstGeom prst="rect">
            <a:avLst/>
          </a:prstGeom>
        </p:spPr>
        <p:txBody>
          <a:bodyPr lIns="71437" tIns="71437" rIns="71437" bIns="71437" anchor="t"/>
          <a:lstStyle>
            <a:lvl1pPr defTabSz="821531">
              <a:defRPr sz="22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Author and Date"/>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Author and Date</a:t>
            </a:r>
          </a:p>
        </p:txBody>
      </p:sp>
      <p:sp>
        <p:nvSpPr>
          <p:cNvPr id="24" name="Body Level One…"/>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Presentation Subtitle</a:t>
            </a:r>
          </a:p>
          <a:p>
            <a:pPr lvl="1"/>
            <a:r>
              <a:t/>
            </a:r>
          </a:p>
          <a:p>
            <a:pPr lvl="2"/>
            <a:r>
              <a:t/>
            </a:r>
          </a:p>
          <a:p>
            <a:pPr lvl="3"/>
            <a:r>
              <a:t/>
            </a:r>
          </a:p>
          <a:p>
            <a:pPr lvl="4"/>
            <a:r>
              <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Slide Title"/>
          <p:cNvSpPr txBox="1"/>
          <p:nvPr>
            <p:ph type="title" hasCustomPrompt="1"/>
          </p:nvPr>
        </p:nvSpPr>
        <p:spPr>
          <a:xfrm>
            <a:off x="1206500" y="1270000"/>
            <a:ext cx="9779000" cy="5882273"/>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prstGeom prst="rect">
            <a:avLst/>
          </a:prstGeom>
        </p:spPr>
        <p:txBody>
          <a:bodyPr/>
          <a:lstStyle/>
          <a:p>
            <a:pPr/>
            <a:r>
              <a:t>Slide Title</a:t>
            </a:r>
          </a:p>
        </p:txBody>
      </p:sp>
      <p:sp>
        <p:nvSpPr>
          <p:cNvPr id="43"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44"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numCol="2" spcCol="1098550"/>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Slide Subtitle"/>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61" name="Body Level One…"/>
          <p:cNvSpPr txBox="1"/>
          <p:nvPr>
            <p:ph type="body" sz="half" idx="1" hasCustomPrompt="1"/>
          </p:nvPr>
        </p:nvSpPr>
        <p:spPr>
          <a:xfrm>
            <a:off x="1206500" y="4248504"/>
            <a:ext cx="9779000" cy="8256630"/>
          </a:xfrm>
          <a:prstGeom prst="rect">
            <a:avLst/>
          </a:prstGeom>
        </p:spPr>
        <p:txBody>
          <a:bodyPr/>
          <a:lstStyle/>
          <a:p>
            <a:pPr/>
            <a:r>
              <a:t>Slide bullet text</a:t>
            </a:r>
          </a:p>
          <a:p>
            <a:pPr lvl="1"/>
            <a:r>
              <a:t/>
            </a:r>
          </a:p>
          <a:p>
            <a:pPr lvl="2"/>
            <a:r>
              <a:t/>
            </a:r>
          </a:p>
          <a:p>
            <a:pPr lvl="3"/>
            <a:r>
              <a:t/>
            </a:r>
          </a:p>
          <a:p>
            <a:pPr lvl="4"/>
            <a:r>
              <a:t/>
            </a:r>
          </a:p>
        </p:txBody>
      </p:sp>
      <p:sp>
        <p:nvSpPr>
          <p:cNvPr id="62" name="Bowl of pappardelle pasta with parsley butter, roasted hazelnuts, and shaved parmesan cheese"/>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71" name="Section Title"/>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7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9" name="Slide Title"/>
          <p:cNvSpPr txBox="1"/>
          <p:nvPr>
            <p:ph type="title" hasCustomPrompt="1"/>
          </p:nvPr>
        </p:nvSpPr>
        <p:spPr>
          <a:xfrm>
            <a:off x="1206500" y="1079500"/>
            <a:ext cx="21971000" cy="1434949"/>
          </a:xfrm>
          <a:prstGeom prst="rect">
            <a:avLst/>
          </a:prstGeom>
        </p:spPr>
        <p:txBody>
          <a:bodyPr/>
          <a:lstStyle/>
          <a:p>
            <a:pPr/>
            <a:r>
              <a:t>Slide Title</a:t>
            </a:r>
          </a:p>
        </p:txBody>
      </p:sp>
      <p:sp>
        <p:nvSpPr>
          <p:cNvPr id="80" name="Slide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Slide Subtitle</a:t>
            </a:r>
          </a:p>
        </p:txBody>
      </p:sp>
      <p:sp>
        <p:nvSpPr>
          <p:cNvPr id="8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8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89" name="Agenda Subtitle"/>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Agenda Subtitle</a:t>
            </a:r>
          </a:p>
        </p:txBody>
      </p:sp>
      <p:sp>
        <p:nvSpPr>
          <p:cNvPr id="90" name="Body Level One…"/>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Agenda Topics</a:t>
            </a:r>
          </a:p>
          <a:p>
            <a:pPr lvl="1"/>
            <a:r>
              <a:t/>
            </a:r>
          </a:p>
          <a:p>
            <a:pPr lvl="2"/>
            <a:r>
              <a:t/>
            </a:r>
          </a:p>
          <a:p>
            <a:pPr lvl="3"/>
            <a:r>
              <a:t/>
            </a:r>
          </a:p>
          <a:p>
            <a:pPr lvl="4"/>
            <a:r>
              <a:t/>
            </a:r>
          </a:p>
        </p:txBody>
      </p:sp>
      <p:sp>
        <p:nvSpPr>
          <p:cNvPr id="9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Slide Title"/>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3" name="Body Level One…"/>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Fission is in Fashion"/>
          <p:cNvSpPr txBox="1"/>
          <p:nvPr/>
        </p:nvSpPr>
        <p:spPr>
          <a:xfrm>
            <a:off x="801718" y="11458772"/>
            <a:ext cx="9232269"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spcBef>
                <a:spcPts val="4500"/>
              </a:spcBef>
              <a:defRPr sz="8300">
                <a:solidFill>
                  <a:srgbClr val="000000"/>
                </a:solidFill>
                <a:latin typeface="Snell Roundhand Bold"/>
                <a:ea typeface="Snell Roundhand Bold"/>
                <a:cs typeface="Snell Roundhand Bold"/>
                <a:sym typeface="Snell Roundhand Bold"/>
              </a:defRPr>
            </a:lvl1pPr>
          </a:lstStyle>
          <a:p>
            <a:pPr/>
            <a:r>
              <a:t>Fission is in Fashion</a:t>
            </a:r>
          </a:p>
        </p:txBody>
      </p:sp>
      <p:pic>
        <p:nvPicPr>
          <p:cNvPr id="179" name="Image" descr="Image"/>
          <p:cNvPicPr>
            <a:picLocks noChangeAspect="1"/>
          </p:cNvPicPr>
          <p:nvPr/>
        </p:nvPicPr>
        <p:blipFill>
          <a:blip r:embed="rId2">
            <a:extLst/>
          </a:blip>
          <a:stretch>
            <a:fillRect/>
          </a:stretch>
        </p:blipFill>
        <p:spPr>
          <a:xfrm>
            <a:off x="2122563" y="2827721"/>
            <a:ext cx="7020485" cy="8060558"/>
          </a:xfrm>
          <a:prstGeom prst="rect">
            <a:avLst/>
          </a:prstGeom>
          <a:ln w="12700">
            <a:miter lim="400000"/>
          </a:ln>
        </p:spPr>
      </p:pic>
      <p:sp>
        <p:nvSpPr>
          <p:cNvPr id="180" name="12 Buildings"/>
          <p:cNvSpPr txBox="1"/>
          <p:nvPr/>
        </p:nvSpPr>
        <p:spPr>
          <a:xfrm>
            <a:off x="603041" y="233612"/>
            <a:ext cx="23177917" cy="10686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spcBef>
                <a:spcPts val="4500"/>
              </a:spcBef>
              <a:defRPr b="1" sz="6400">
                <a:solidFill>
                  <a:srgbClr val="000000"/>
                </a:solidFill>
              </a:defRPr>
            </a:lvl1pPr>
          </a:lstStyle>
          <a:p>
            <a:pPr/>
            <a:r>
              <a:t>12 Buildings</a:t>
            </a:r>
          </a:p>
        </p:txBody>
      </p:sp>
      <p:sp>
        <p:nvSpPr>
          <p:cNvPr id="181" name="Cooling…"/>
          <p:cNvSpPr txBox="1"/>
          <p:nvPr/>
        </p:nvSpPr>
        <p:spPr>
          <a:xfrm>
            <a:off x="13169966" y="3699786"/>
            <a:ext cx="8422624" cy="541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4500"/>
              </a:spcBef>
              <a:defRPr sz="6400">
                <a:solidFill>
                  <a:srgbClr val="000000"/>
                </a:solidFill>
              </a:defRPr>
            </a:pPr>
            <a:r>
              <a:t>Cooling</a:t>
            </a:r>
          </a:p>
          <a:p>
            <a:pPr algn="l">
              <a:lnSpc>
                <a:spcPct val="90000"/>
              </a:lnSpc>
              <a:spcBef>
                <a:spcPts val="4500"/>
              </a:spcBef>
              <a:defRPr sz="6400">
                <a:solidFill>
                  <a:srgbClr val="000000"/>
                </a:solidFill>
              </a:defRPr>
            </a:pPr>
            <a:r>
              <a:t>Heating</a:t>
            </a:r>
          </a:p>
          <a:p>
            <a:pPr algn="l">
              <a:lnSpc>
                <a:spcPct val="90000"/>
              </a:lnSpc>
              <a:spcBef>
                <a:spcPts val="4500"/>
              </a:spcBef>
              <a:defRPr sz="6400">
                <a:solidFill>
                  <a:srgbClr val="000000"/>
                </a:solidFill>
              </a:defRPr>
            </a:pPr>
            <a:r>
              <a:t>Insulation</a:t>
            </a:r>
          </a:p>
          <a:p>
            <a:pPr algn="l">
              <a:lnSpc>
                <a:spcPct val="90000"/>
              </a:lnSpc>
              <a:spcBef>
                <a:spcPts val="4500"/>
              </a:spcBef>
              <a:defRPr sz="6400">
                <a:solidFill>
                  <a:srgbClr val="000000"/>
                </a:solidFill>
              </a:defRPr>
            </a:pPr>
            <a:r>
              <a:t>Co-generation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9" name="Air source heat pumps can do both heating and cooling."/>
          <p:cNvSpPr txBox="1"/>
          <p:nvPr/>
        </p:nvSpPr>
        <p:spPr>
          <a:xfrm>
            <a:off x="337609" y="255327"/>
            <a:ext cx="24018958" cy="11306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90000"/>
              </a:lnSpc>
              <a:spcBef>
                <a:spcPts val="4500"/>
              </a:spcBef>
              <a:defRPr b="1" sz="6800">
                <a:solidFill>
                  <a:srgbClr val="000000"/>
                </a:solidFill>
              </a:defRPr>
            </a:lvl1pPr>
          </a:lstStyle>
          <a:p>
            <a:pPr/>
            <a:r>
              <a:t>Air source heat pumps can do both heating and cooling.</a:t>
            </a:r>
          </a:p>
        </p:txBody>
      </p:sp>
      <p:sp>
        <p:nvSpPr>
          <p:cNvPr id="270" name="Coefficient of Performance = kW(t) output / kW(e) input…"/>
          <p:cNvSpPr txBox="1"/>
          <p:nvPr/>
        </p:nvSpPr>
        <p:spPr>
          <a:xfrm>
            <a:off x="13729346" y="1965207"/>
            <a:ext cx="10474876" cy="1076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4500"/>
              </a:spcBef>
              <a:defRPr sz="4800">
                <a:solidFill>
                  <a:srgbClr val="000000"/>
                </a:solidFill>
              </a:defRPr>
            </a:pPr>
            <a:r>
              <a:t>Coefficient of Performance</a:t>
            </a:r>
            <a:br/>
            <a:r>
              <a:t>= kW(t) output / kW(e) input</a:t>
            </a:r>
          </a:p>
          <a:p>
            <a:pPr algn="l">
              <a:lnSpc>
                <a:spcPct val="90000"/>
              </a:lnSpc>
              <a:spcBef>
                <a:spcPts val="4500"/>
              </a:spcBef>
              <a:defRPr sz="4800">
                <a:solidFill>
                  <a:srgbClr val="000000"/>
                </a:solidFill>
              </a:defRPr>
            </a:pPr>
            <a:r>
              <a:t>Gov’t: HSPF (BTU/Wh) = 3.41 x COP</a:t>
            </a:r>
          </a:p>
          <a:p>
            <a:pPr algn="l">
              <a:lnSpc>
                <a:spcPct val="90000"/>
              </a:lnSpc>
              <a:spcBef>
                <a:spcPts val="4500"/>
              </a:spcBef>
              <a:defRPr sz="4800">
                <a:solidFill>
                  <a:srgbClr val="000000"/>
                </a:solidFill>
              </a:defRPr>
            </a:pPr>
            <a:r>
              <a:t>Heating COP drops with temperature.</a:t>
            </a:r>
          </a:p>
          <a:p>
            <a:pPr algn="l">
              <a:lnSpc>
                <a:spcPct val="90000"/>
              </a:lnSpc>
              <a:spcBef>
                <a:spcPts val="4500"/>
              </a:spcBef>
              <a:defRPr sz="4800">
                <a:solidFill>
                  <a:srgbClr val="000000"/>
                </a:solidFill>
              </a:defRPr>
            </a:pPr>
            <a:r>
              <a:t>Utilities burn more natural gas as electricity demand goes up.</a:t>
            </a:r>
          </a:p>
          <a:p>
            <a:pPr algn="l">
              <a:lnSpc>
                <a:spcPct val="90000"/>
              </a:lnSpc>
              <a:spcBef>
                <a:spcPts val="4500"/>
              </a:spcBef>
              <a:defRPr sz="4800">
                <a:solidFill>
                  <a:srgbClr val="000000"/>
                </a:solidFill>
              </a:defRPr>
            </a:pPr>
            <a:r>
              <a:t>Below 20-35°F home furnaces use less natural gas than utility would.</a:t>
            </a:r>
          </a:p>
          <a:p>
            <a:pPr algn="l">
              <a:lnSpc>
                <a:spcPct val="90000"/>
              </a:lnSpc>
              <a:spcBef>
                <a:spcPts val="4500"/>
              </a:spcBef>
              <a:defRPr sz="4800">
                <a:solidFill>
                  <a:srgbClr val="000000"/>
                </a:solidFill>
              </a:defRPr>
            </a:pPr>
            <a:r>
              <a:t>Near 0°F COP ~1, like resistive heat.</a:t>
            </a:r>
          </a:p>
          <a:p>
            <a:pPr algn="l">
              <a:lnSpc>
                <a:spcPct val="90000"/>
              </a:lnSpc>
              <a:spcBef>
                <a:spcPts val="4500"/>
              </a:spcBef>
              <a:defRPr sz="4800">
                <a:solidFill>
                  <a:srgbClr val="000000"/>
                </a:solidFill>
              </a:defRPr>
            </a:pPr>
            <a:r>
              <a:t>Hybrid heating: keep gas or oil furnace for backup, for lower CO2.</a:t>
            </a:r>
          </a:p>
        </p:txBody>
      </p:sp>
      <p:pic>
        <p:nvPicPr>
          <p:cNvPr id="271" name="Image" descr="Image"/>
          <p:cNvPicPr>
            <a:picLocks noChangeAspect="1"/>
          </p:cNvPicPr>
          <p:nvPr/>
        </p:nvPicPr>
        <p:blipFill>
          <a:blip r:embed="rId2">
            <a:extLst/>
          </a:blip>
          <a:stretch>
            <a:fillRect/>
          </a:stretch>
        </p:blipFill>
        <p:spPr>
          <a:xfrm>
            <a:off x="207121" y="2119023"/>
            <a:ext cx="12994609" cy="7866572"/>
          </a:xfrm>
          <a:prstGeom prst="rect">
            <a:avLst/>
          </a:prstGeom>
          <a:ln w="12700">
            <a:miter lim="400000"/>
          </a:ln>
        </p:spPr>
      </p:pic>
      <p:sp>
        <p:nvSpPr>
          <p:cNvPr id="272" name="https://www.linkedin.com/pulse/lets-run-towards-hybrid-heat-pumps-benefits-climate-harvey-michaels/"/>
          <p:cNvSpPr txBox="1"/>
          <p:nvPr/>
        </p:nvSpPr>
        <p:spPr>
          <a:xfrm>
            <a:off x="55693" y="13314037"/>
            <a:ext cx="14272566"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https://www.linkedin.com/pulse/lets-run-towards-hybrid-heat-pumps-benefits-climate-harvey-michaels/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Well insulated buildings are #1 priority to reduce heat demand."/>
          <p:cNvSpPr txBox="1"/>
          <p:nvPr/>
        </p:nvSpPr>
        <p:spPr>
          <a:xfrm>
            <a:off x="289617" y="91599"/>
            <a:ext cx="23927515" cy="1031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200">
                <a:solidFill>
                  <a:srgbClr val="000000"/>
                </a:solidFill>
              </a:defRPr>
            </a:lvl1pPr>
          </a:lstStyle>
          <a:p>
            <a:pPr/>
            <a:r>
              <a:t>Well insulated buildings are #1 priority to reduce heat demand.</a:t>
            </a:r>
          </a:p>
        </p:txBody>
      </p:sp>
      <p:sp>
        <p:nvSpPr>
          <p:cNvPr id="275" name="Example specification: well sealed, well insulated Vermont 2000 sq ft home)…"/>
          <p:cNvSpPr txBox="1"/>
          <p:nvPr/>
        </p:nvSpPr>
        <p:spPr>
          <a:xfrm>
            <a:off x="347698" y="1494338"/>
            <a:ext cx="23811353" cy="6949025"/>
          </a:xfrm>
          <a:prstGeom prst="rect">
            <a:avLst/>
          </a:prstGeom>
          <a:solidFill>
            <a:schemeClr val="accent4">
              <a:hueOff val="348544"/>
              <a:lumOff val="7139"/>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2900"/>
              </a:spcBef>
              <a:defRPr b="1" sz="4800">
                <a:solidFill>
                  <a:srgbClr val="000000"/>
                </a:solidFill>
              </a:defRPr>
            </a:pPr>
            <a:r>
              <a:t>Example specification: well sealed, well insulated Vermont 2000 sq ft home)</a:t>
            </a:r>
          </a:p>
          <a:p>
            <a:pPr marL="609600" indent="-609600" algn="l">
              <a:lnSpc>
                <a:spcPct val="90000"/>
              </a:lnSpc>
              <a:spcBef>
                <a:spcPts val="2900"/>
              </a:spcBef>
              <a:buSzPct val="123000"/>
              <a:buChar char="•"/>
              <a:defRPr sz="4800">
                <a:solidFill>
                  <a:srgbClr val="000000"/>
                </a:solidFill>
              </a:defRPr>
            </a:pPr>
            <a:r>
              <a:t>Passive solar features</a:t>
            </a:r>
          </a:p>
          <a:p>
            <a:pPr marL="609600" indent="-609600" algn="l">
              <a:lnSpc>
                <a:spcPct val="90000"/>
              </a:lnSpc>
              <a:spcBef>
                <a:spcPts val="2900"/>
              </a:spcBef>
              <a:buSzPct val="123000"/>
              <a:buChar char="•"/>
              <a:defRPr sz="4800">
                <a:solidFill>
                  <a:srgbClr val="000000"/>
                </a:solidFill>
              </a:defRPr>
            </a:pPr>
            <a:r>
              <a:t>R40 walls</a:t>
            </a:r>
          </a:p>
          <a:p>
            <a:pPr marL="609600" indent="-609600" algn="l">
              <a:lnSpc>
                <a:spcPct val="90000"/>
              </a:lnSpc>
              <a:spcBef>
                <a:spcPts val="2900"/>
              </a:spcBef>
              <a:buSzPct val="123000"/>
              <a:buChar char="•"/>
              <a:defRPr sz="4800">
                <a:solidFill>
                  <a:srgbClr val="000000"/>
                </a:solidFill>
              </a:defRPr>
            </a:pPr>
            <a:r>
              <a:t>R60 ceiling</a:t>
            </a:r>
          </a:p>
          <a:p>
            <a:pPr marL="609600" indent="-609600" algn="l">
              <a:lnSpc>
                <a:spcPct val="90000"/>
              </a:lnSpc>
              <a:spcBef>
                <a:spcPts val="2900"/>
              </a:spcBef>
              <a:buSzPct val="123000"/>
              <a:buChar char="•"/>
              <a:defRPr sz="4800">
                <a:solidFill>
                  <a:srgbClr val="000000"/>
                </a:solidFill>
              </a:defRPr>
            </a:pPr>
            <a:r>
              <a:t>R20 basement</a:t>
            </a:r>
          </a:p>
          <a:p>
            <a:pPr marL="609600" indent="-609600" algn="l">
              <a:lnSpc>
                <a:spcPct val="90000"/>
              </a:lnSpc>
              <a:spcBef>
                <a:spcPts val="2900"/>
              </a:spcBef>
              <a:buSzPct val="123000"/>
              <a:buChar char="•"/>
              <a:defRPr sz="4800">
                <a:solidFill>
                  <a:srgbClr val="000000"/>
                </a:solidFill>
              </a:defRPr>
            </a:pPr>
            <a:r>
              <a:t>R7 triple-glazed windows</a:t>
            </a:r>
          </a:p>
          <a:p>
            <a:pPr marL="609600" indent="-609600" algn="l">
              <a:lnSpc>
                <a:spcPct val="90000"/>
              </a:lnSpc>
              <a:spcBef>
                <a:spcPts val="2900"/>
              </a:spcBef>
              <a:buSzPct val="123000"/>
              <a:buChar char="•"/>
              <a:defRPr sz="4800">
                <a:solidFill>
                  <a:srgbClr val="000000"/>
                </a:solidFill>
              </a:defRPr>
            </a:pPr>
            <a:r>
              <a:t>R8 doors</a:t>
            </a:r>
          </a:p>
        </p:txBody>
      </p:sp>
      <p:sp>
        <p:nvSpPr>
          <p:cNvPr id="276" name="Air in-leakage less than 1.0 air changes per hour at 50 pascal.…"/>
          <p:cNvSpPr txBox="1"/>
          <p:nvPr/>
        </p:nvSpPr>
        <p:spPr>
          <a:xfrm>
            <a:off x="8446140" y="2549666"/>
            <a:ext cx="15638108" cy="57890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09600" indent="-609600" algn="l">
              <a:lnSpc>
                <a:spcPct val="90000"/>
              </a:lnSpc>
              <a:spcBef>
                <a:spcPts val="4500"/>
              </a:spcBef>
              <a:buSzPct val="123000"/>
              <a:buChar char="•"/>
              <a:defRPr sz="4800">
                <a:solidFill>
                  <a:srgbClr val="000000"/>
                </a:solidFill>
              </a:defRPr>
            </a:pPr>
            <a:r>
              <a:t>Air in-leakage less than 1.0 air changes per hour at 50 pascal.</a:t>
            </a:r>
          </a:p>
          <a:p>
            <a:pPr marL="609600" indent="-609600" algn="l">
              <a:lnSpc>
                <a:spcPct val="90000"/>
              </a:lnSpc>
              <a:spcBef>
                <a:spcPts val="4500"/>
              </a:spcBef>
              <a:buSzPct val="123000"/>
              <a:buChar char="•"/>
              <a:defRPr sz="4800">
                <a:solidFill>
                  <a:srgbClr val="000000"/>
                </a:solidFill>
              </a:defRPr>
            </a:pPr>
            <a:r>
              <a:t>HVAC whole-house, forced-air ventilation of 0.5 air changes per hour.</a:t>
            </a:r>
          </a:p>
          <a:p>
            <a:pPr marL="609600" indent="-609600" algn="l">
              <a:lnSpc>
                <a:spcPct val="90000"/>
              </a:lnSpc>
              <a:spcBef>
                <a:spcPts val="4500"/>
              </a:spcBef>
              <a:buSzPct val="123000"/>
              <a:buChar char="•"/>
              <a:defRPr sz="4800">
                <a:solidFill>
                  <a:srgbClr val="000000"/>
                </a:solidFill>
              </a:defRPr>
            </a:pPr>
            <a:r>
              <a:t>Air-to-air heat recovery exchanger.</a:t>
            </a:r>
          </a:p>
          <a:p>
            <a:pPr marL="609600" indent="-609600" algn="l">
              <a:lnSpc>
                <a:spcPct val="90000"/>
              </a:lnSpc>
              <a:spcBef>
                <a:spcPts val="4500"/>
              </a:spcBef>
              <a:buSzPct val="123000"/>
              <a:buChar char="•"/>
              <a:defRPr sz="4800">
                <a:solidFill>
                  <a:srgbClr val="000000"/>
                </a:solidFill>
              </a:defRPr>
            </a:pPr>
            <a:r>
              <a:t>Space heating demand at -10°F, 6 kW(t).</a:t>
            </a:r>
          </a:p>
        </p:txBody>
      </p:sp>
      <p:sp>
        <p:nvSpPr>
          <p:cNvPr id="277" name="Text"/>
          <p:cNvSpPr txBox="1"/>
          <p:nvPr/>
        </p:nvSpPr>
        <p:spPr>
          <a:xfrm>
            <a:off x="11639600" y="6627317"/>
            <a:ext cx="673000" cy="461366"/>
          </a:xfrm>
          <a:prstGeom prst="rect">
            <a:avLst/>
          </a:prstGeom>
          <a:ln w="12700">
            <a:miter lim="400000"/>
          </a:ln>
        </p:spPr>
        <p:txBody>
          <a:bodyPr wrap="none" lIns="50800" tIns="50800" rIns="50800" bIns="50800" anchor="ctr">
            <a:spAutoFit/>
          </a:bodyPr>
          <a:lstStyle/>
          <a:p>
            <a:pPr/>
          </a:p>
        </p:txBody>
      </p:sp>
      <p:sp>
        <p:nvSpPr>
          <p:cNvPr id="278" name="Willem Post, P.E."/>
          <p:cNvSpPr txBox="1"/>
          <p:nvPr/>
        </p:nvSpPr>
        <p:spPr>
          <a:xfrm>
            <a:off x="21597429" y="13214093"/>
            <a:ext cx="239694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Willem Post, P.E.</a:t>
            </a:r>
          </a:p>
        </p:txBody>
      </p:sp>
      <p:sp>
        <p:nvSpPr>
          <p:cNvPr id="279" name="Caveats for air source heat pumps in Vermont:…"/>
          <p:cNvSpPr txBox="1"/>
          <p:nvPr/>
        </p:nvSpPr>
        <p:spPr>
          <a:xfrm>
            <a:off x="213417" y="9050727"/>
            <a:ext cx="24034519" cy="3556001"/>
          </a:xfrm>
          <a:prstGeom prst="rect">
            <a:avLst/>
          </a:prstGeom>
          <a:solidFill>
            <a:schemeClr val="accent6">
              <a:lumOff val="16165"/>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spcBef>
                <a:spcPts val="1600"/>
              </a:spcBef>
              <a:defRPr b="1" sz="4700">
                <a:solidFill>
                  <a:srgbClr val="000000"/>
                </a:solidFill>
                <a:latin typeface="Helvetica"/>
                <a:ea typeface="Helvetica"/>
                <a:cs typeface="Helvetica"/>
                <a:sym typeface="Helvetica"/>
              </a:defRPr>
            </a:pPr>
            <a:r>
              <a:t>Caveats for air source heat pumps in Vermont:</a:t>
            </a:r>
          </a:p>
          <a:p>
            <a:pPr marL="596900" indent="-596900" algn="l" defTabSz="457200">
              <a:spcBef>
                <a:spcPts val="1600"/>
              </a:spcBef>
              <a:buSzPct val="123000"/>
              <a:buChar char="•"/>
              <a:defRPr sz="4700">
                <a:solidFill>
                  <a:srgbClr val="000000"/>
                </a:solidFill>
                <a:latin typeface="Helvetica"/>
                <a:ea typeface="Helvetica"/>
                <a:cs typeface="Helvetica"/>
                <a:sym typeface="Helvetica"/>
              </a:defRPr>
            </a:pPr>
            <a:r>
              <a:t>At 44°F Mitsubishi heat pump delivers 6 kW(t), uses &lt; 2 kW(e); but at -10°F delivers nil.</a:t>
            </a:r>
          </a:p>
          <a:p>
            <a:pPr marL="596900" indent="-596900" algn="l" defTabSz="457200">
              <a:spcBef>
                <a:spcPts val="1600"/>
              </a:spcBef>
              <a:buSzPct val="123000"/>
              <a:buChar char="•"/>
              <a:defRPr sz="4700">
                <a:solidFill>
                  <a:srgbClr val="000000"/>
                </a:solidFill>
                <a:latin typeface="Helvetica"/>
                <a:ea typeface="Helvetica"/>
                <a:cs typeface="Helvetica"/>
                <a:sym typeface="Helvetica"/>
              </a:defRPr>
            </a:pPr>
            <a:r>
              <a:t>Home might survive -10°F with 6 kW(e) resistive heating (2 stovetop burners plus oven).</a:t>
            </a:r>
          </a:p>
          <a:p>
            <a:pPr marL="596900" indent="-596900" algn="l" defTabSz="457200">
              <a:spcBef>
                <a:spcPts val="1600"/>
              </a:spcBef>
              <a:buSzPct val="123000"/>
              <a:buChar char="•"/>
              <a:defRPr sz="4700">
                <a:solidFill>
                  <a:srgbClr val="000000"/>
                </a:solidFill>
                <a:latin typeface="Helvetica"/>
                <a:ea typeface="Helvetica"/>
                <a:cs typeface="Helvetica"/>
                <a:sym typeface="Helvetica"/>
              </a:defRPr>
            </a:pPr>
            <a:r>
              <a:t>Propane heater and tank are rational backup for power failure or extreme cold.</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Ground source heat pumps cost more."/>
          <p:cNvSpPr txBox="1"/>
          <p:nvPr/>
        </p:nvSpPr>
        <p:spPr>
          <a:xfrm>
            <a:off x="337609" y="255327"/>
            <a:ext cx="24018958" cy="11306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90000"/>
              </a:lnSpc>
              <a:spcBef>
                <a:spcPts val="4500"/>
              </a:spcBef>
              <a:defRPr b="1" sz="6800">
                <a:solidFill>
                  <a:srgbClr val="000000"/>
                </a:solidFill>
              </a:defRPr>
            </a:lvl1pPr>
          </a:lstStyle>
          <a:p>
            <a:pPr/>
            <a:r>
              <a:t>Ground source heat pumps cost more.</a:t>
            </a:r>
          </a:p>
        </p:txBody>
      </p:sp>
      <p:sp>
        <p:nvSpPr>
          <p:cNvPr id="282" name="HDPE tubing has ~50 year lifetime.…"/>
          <p:cNvSpPr txBox="1"/>
          <p:nvPr/>
        </p:nvSpPr>
        <p:spPr>
          <a:xfrm>
            <a:off x="713615" y="8047791"/>
            <a:ext cx="22956770" cy="4482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4500"/>
              </a:spcBef>
              <a:defRPr sz="4800">
                <a:solidFill>
                  <a:srgbClr val="000000"/>
                </a:solidFill>
              </a:defRPr>
            </a:pPr>
            <a:r>
              <a:t>HDPE tubing has ~50 year lifetime.</a:t>
            </a:r>
          </a:p>
          <a:p>
            <a:pPr algn="l">
              <a:lnSpc>
                <a:spcPct val="90000"/>
              </a:lnSpc>
              <a:spcBef>
                <a:spcPts val="4500"/>
              </a:spcBef>
              <a:defRPr sz="4800">
                <a:solidFill>
                  <a:srgbClr val="000000"/>
                </a:solidFill>
              </a:defRPr>
            </a:pPr>
            <a:r>
              <a:t>Suited to college campuses.</a:t>
            </a:r>
          </a:p>
          <a:p>
            <a:pPr algn="l">
              <a:lnSpc>
                <a:spcPct val="90000"/>
              </a:lnSpc>
              <a:spcBef>
                <a:spcPts val="4500"/>
              </a:spcBef>
              <a:defRPr sz="4800">
                <a:solidFill>
                  <a:srgbClr val="000000"/>
                </a:solidFill>
              </a:defRPr>
            </a:pPr>
            <a:r>
              <a:t>Harvard’s 19, 1500-foot-deep wells provide partial heating/cooling for 6 buuildings.</a:t>
            </a:r>
          </a:p>
          <a:p>
            <a:pPr algn="l">
              <a:lnSpc>
                <a:spcPct val="90000"/>
              </a:lnSpc>
              <a:spcBef>
                <a:spcPts val="4500"/>
              </a:spcBef>
              <a:defRPr sz="4800">
                <a:solidFill>
                  <a:srgbClr val="000000"/>
                </a:solidFill>
              </a:defRPr>
            </a:pPr>
            <a:r>
              <a:t>Economics? “…’simple payback’ is often a misleading metric…”</a:t>
            </a:r>
          </a:p>
        </p:txBody>
      </p:sp>
      <p:sp>
        <p:nvSpPr>
          <p:cNvPr id="283" name="https://www.nwf.org/~/media/PDFs/Campus-Ecology/Reports/Geothermal%20Guide%20FINAL%203-1-11.ashx"/>
          <p:cNvSpPr txBox="1"/>
          <p:nvPr/>
        </p:nvSpPr>
        <p:spPr>
          <a:xfrm>
            <a:off x="318151" y="13100767"/>
            <a:ext cx="15501214"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https://www.nwf.org/~/media/PDFs/Campus-Ecology/Reports/Geothermal%20Guide%20FINAL%203-1-11.ashx</a:t>
            </a:r>
          </a:p>
        </p:txBody>
      </p:sp>
      <p:pic>
        <p:nvPicPr>
          <p:cNvPr id="284" name="Image" descr="Image"/>
          <p:cNvPicPr>
            <a:picLocks noChangeAspect="1"/>
          </p:cNvPicPr>
          <p:nvPr/>
        </p:nvPicPr>
        <p:blipFill>
          <a:blip r:embed="rId2">
            <a:extLst/>
          </a:blip>
          <a:stretch>
            <a:fillRect/>
          </a:stretch>
        </p:blipFill>
        <p:spPr>
          <a:xfrm>
            <a:off x="152640" y="1562192"/>
            <a:ext cx="24384001" cy="5915207"/>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District heating can bypass thermal-electric, electric-thermal conversions."/>
          <p:cNvSpPr txBox="1"/>
          <p:nvPr/>
        </p:nvSpPr>
        <p:spPr>
          <a:xfrm>
            <a:off x="182521" y="120210"/>
            <a:ext cx="24018958" cy="20818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90000"/>
              </a:lnSpc>
              <a:spcBef>
                <a:spcPts val="4500"/>
              </a:spcBef>
              <a:defRPr b="1" sz="6800">
                <a:solidFill>
                  <a:srgbClr val="000000"/>
                </a:solidFill>
              </a:defRPr>
            </a:lvl1pPr>
          </a:lstStyle>
          <a:p>
            <a:pPr/>
            <a:r>
              <a:t>District heating can bypass thermal-electric, electric-thermal conversions.</a:t>
            </a:r>
          </a:p>
        </p:txBody>
      </p:sp>
      <p:sp>
        <p:nvSpPr>
          <p:cNvPr id="287" name="Electricity"/>
          <p:cNvSpPr txBox="1"/>
          <p:nvPr/>
        </p:nvSpPr>
        <p:spPr>
          <a:xfrm>
            <a:off x="11513065" y="4642080"/>
            <a:ext cx="4346167"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90000"/>
              </a:lnSpc>
              <a:spcBef>
                <a:spcPts val="4500"/>
              </a:spcBef>
              <a:defRPr b="1" sz="4500">
                <a:solidFill>
                  <a:srgbClr val="000000"/>
                </a:solidFill>
              </a:defRPr>
            </a:lvl1pPr>
          </a:lstStyle>
          <a:p>
            <a:pPr/>
            <a:r>
              <a:t>Electricity</a:t>
            </a:r>
          </a:p>
        </p:txBody>
      </p:sp>
      <p:sp>
        <p:nvSpPr>
          <p:cNvPr id="288" name="Thermal plant"/>
          <p:cNvSpPr/>
          <p:nvPr/>
        </p:nvSpPr>
        <p:spPr>
          <a:xfrm>
            <a:off x="2167591" y="4311484"/>
            <a:ext cx="2740914" cy="2827027"/>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4500">
                <a:solidFill>
                  <a:srgbClr val="000000"/>
                </a:solidFill>
                <a:latin typeface="Helvetica Neue Medium"/>
                <a:ea typeface="Helvetica Neue Medium"/>
                <a:cs typeface="Helvetica Neue Medium"/>
                <a:sym typeface="Helvetica Neue Medium"/>
              </a:defRPr>
            </a:lvl1pPr>
          </a:lstStyle>
          <a:p>
            <a:pPr/>
            <a:r>
              <a:t>Thermal plant</a:t>
            </a:r>
          </a:p>
        </p:txBody>
      </p:sp>
      <p:sp>
        <p:nvSpPr>
          <p:cNvPr id="289" name="Steam turbine generator"/>
          <p:cNvSpPr/>
          <p:nvPr/>
        </p:nvSpPr>
        <p:spPr>
          <a:xfrm>
            <a:off x="7617405" y="4311484"/>
            <a:ext cx="2740913" cy="2827027"/>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4500">
                <a:solidFill>
                  <a:srgbClr val="000000"/>
                </a:solidFill>
                <a:latin typeface="Helvetica Neue Medium"/>
                <a:ea typeface="Helvetica Neue Medium"/>
                <a:cs typeface="Helvetica Neue Medium"/>
                <a:sym typeface="Helvetica Neue Medium"/>
              </a:defRPr>
            </a:lvl1pPr>
          </a:lstStyle>
          <a:p>
            <a:pPr/>
            <a:r>
              <a:t>Steam turbine generator</a:t>
            </a:r>
          </a:p>
        </p:txBody>
      </p:sp>
      <p:sp>
        <p:nvSpPr>
          <p:cNvPr id="290" name="Heat pump"/>
          <p:cNvSpPr/>
          <p:nvPr/>
        </p:nvSpPr>
        <p:spPr>
          <a:xfrm>
            <a:off x="16122818" y="4311484"/>
            <a:ext cx="2740914" cy="2827027"/>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4500">
                <a:solidFill>
                  <a:srgbClr val="000000"/>
                </a:solidFill>
                <a:latin typeface="Helvetica Neue Medium"/>
                <a:ea typeface="Helvetica Neue Medium"/>
                <a:cs typeface="Helvetica Neue Medium"/>
                <a:sym typeface="Helvetica Neue Medium"/>
              </a:defRPr>
            </a:lvl1pPr>
          </a:lstStyle>
          <a:p>
            <a:pPr/>
            <a:r>
              <a:t>Heat pump</a:t>
            </a:r>
          </a:p>
        </p:txBody>
      </p:sp>
      <p:sp>
        <p:nvSpPr>
          <p:cNvPr id="291" name="Steam turbine generator"/>
          <p:cNvSpPr/>
          <p:nvPr/>
        </p:nvSpPr>
        <p:spPr>
          <a:xfrm>
            <a:off x="16122818" y="4311484"/>
            <a:ext cx="2499487" cy="2578014"/>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4500">
                <a:solidFill>
                  <a:srgbClr val="000000"/>
                </a:solidFill>
                <a:latin typeface="Helvetica Neue Medium"/>
                <a:ea typeface="Helvetica Neue Medium"/>
                <a:cs typeface="Helvetica Neue Medium"/>
                <a:sym typeface="Helvetica Neue Medium"/>
              </a:defRPr>
            </a:lvl1pPr>
          </a:lstStyle>
          <a:p>
            <a:pPr/>
            <a:r>
              <a:t>Steam turbine generator</a:t>
            </a:r>
          </a:p>
        </p:txBody>
      </p:sp>
      <p:sp>
        <p:nvSpPr>
          <p:cNvPr id="292" name="Heated building"/>
          <p:cNvSpPr/>
          <p:nvPr/>
        </p:nvSpPr>
        <p:spPr>
          <a:xfrm>
            <a:off x="20954981" y="4311484"/>
            <a:ext cx="2740913" cy="2827027"/>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4500">
                <a:solidFill>
                  <a:srgbClr val="000000"/>
                </a:solidFill>
                <a:latin typeface="Helvetica Neue Medium"/>
                <a:ea typeface="Helvetica Neue Medium"/>
                <a:cs typeface="Helvetica Neue Medium"/>
                <a:sym typeface="Helvetica Neue Medium"/>
              </a:defRPr>
            </a:lvl1pPr>
          </a:lstStyle>
          <a:p>
            <a:pPr/>
            <a:r>
              <a:t>Heated building</a:t>
            </a:r>
          </a:p>
        </p:txBody>
      </p:sp>
      <p:sp>
        <p:nvSpPr>
          <p:cNvPr id="293" name="Line"/>
          <p:cNvSpPr/>
          <p:nvPr/>
        </p:nvSpPr>
        <p:spPr>
          <a:xfrm>
            <a:off x="19127319" y="5724997"/>
            <a:ext cx="1564074" cy="1"/>
          </a:xfrm>
          <a:prstGeom prst="line">
            <a:avLst/>
          </a:prstGeom>
          <a:ln w="88900">
            <a:solidFill>
              <a:srgbClr val="000000"/>
            </a:solidFill>
            <a:miter lim="400000"/>
            <a:tailEnd type="triangle"/>
          </a:ln>
        </p:spPr>
        <p:txBody>
          <a:bodyPr lIns="50800" tIns="50800" rIns="50800" bIns="50800" anchor="ctr"/>
          <a:lstStyle/>
          <a:p>
            <a:pPr/>
          </a:p>
        </p:txBody>
      </p:sp>
      <p:sp>
        <p:nvSpPr>
          <p:cNvPr id="294" name="Line"/>
          <p:cNvSpPr/>
          <p:nvPr/>
        </p:nvSpPr>
        <p:spPr>
          <a:xfrm>
            <a:off x="10844559" y="5724997"/>
            <a:ext cx="4648735" cy="1"/>
          </a:xfrm>
          <a:prstGeom prst="line">
            <a:avLst/>
          </a:prstGeom>
          <a:ln w="88900">
            <a:solidFill>
              <a:srgbClr val="000000"/>
            </a:solidFill>
            <a:miter lim="400000"/>
            <a:tailEnd type="triangle"/>
          </a:ln>
        </p:spPr>
        <p:txBody>
          <a:bodyPr lIns="50800" tIns="50800" rIns="50800" bIns="50800" anchor="ctr"/>
          <a:lstStyle/>
          <a:p>
            <a:pPr/>
          </a:p>
        </p:txBody>
      </p:sp>
      <p:sp>
        <p:nvSpPr>
          <p:cNvPr id="295" name="Line"/>
          <p:cNvSpPr/>
          <p:nvPr/>
        </p:nvSpPr>
        <p:spPr>
          <a:xfrm>
            <a:off x="5191441" y="5724997"/>
            <a:ext cx="2143476" cy="1"/>
          </a:xfrm>
          <a:prstGeom prst="line">
            <a:avLst/>
          </a:prstGeom>
          <a:ln w="88900">
            <a:solidFill>
              <a:srgbClr val="000000"/>
            </a:solidFill>
            <a:miter lim="400000"/>
            <a:tailEnd type="triangle"/>
          </a:ln>
        </p:spPr>
        <p:txBody>
          <a:bodyPr lIns="50800" tIns="50800" rIns="50800" bIns="50800" anchor="ctr"/>
          <a:lstStyle/>
          <a:p>
            <a:pPr/>
          </a:p>
        </p:txBody>
      </p:sp>
      <p:sp>
        <p:nvSpPr>
          <p:cNvPr id="296" name="Line"/>
          <p:cNvSpPr/>
          <p:nvPr/>
        </p:nvSpPr>
        <p:spPr>
          <a:xfrm>
            <a:off x="807714" y="5724997"/>
            <a:ext cx="1076941" cy="1"/>
          </a:xfrm>
          <a:prstGeom prst="line">
            <a:avLst/>
          </a:prstGeom>
          <a:ln w="88900">
            <a:solidFill>
              <a:srgbClr val="000000"/>
            </a:solidFill>
            <a:miter lim="400000"/>
            <a:tailEnd type="triangle"/>
          </a:ln>
        </p:spPr>
        <p:txBody>
          <a:bodyPr lIns="50800" tIns="50800" rIns="50800" bIns="50800" anchor="ctr"/>
          <a:lstStyle/>
          <a:p>
            <a:pPr/>
          </a:p>
        </p:txBody>
      </p:sp>
      <p:sp>
        <p:nvSpPr>
          <p:cNvPr id="297" name="Heat"/>
          <p:cNvSpPr txBox="1"/>
          <p:nvPr/>
        </p:nvSpPr>
        <p:spPr>
          <a:xfrm>
            <a:off x="5394745" y="4642080"/>
            <a:ext cx="1736868"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90000"/>
              </a:lnSpc>
              <a:spcBef>
                <a:spcPts val="4500"/>
              </a:spcBef>
              <a:defRPr b="1" sz="4500">
                <a:solidFill>
                  <a:srgbClr val="000000"/>
                </a:solidFill>
              </a:defRPr>
            </a:lvl1pPr>
          </a:lstStyle>
          <a:p>
            <a:pPr/>
            <a:r>
              <a:t>Heat</a:t>
            </a:r>
          </a:p>
        </p:txBody>
      </p:sp>
      <p:sp>
        <p:nvSpPr>
          <p:cNvPr id="298" name="Heat"/>
          <p:cNvSpPr txBox="1"/>
          <p:nvPr/>
        </p:nvSpPr>
        <p:spPr>
          <a:xfrm>
            <a:off x="19127319" y="4642080"/>
            <a:ext cx="1736867"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90000"/>
              </a:lnSpc>
              <a:spcBef>
                <a:spcPts val="4500"/>
              </a:spcBef>
              <a:defRPr b="1" sz="4500">
                <a:solidFill>
                  <a:srgbClr val="000000"/>
                </a:solidFill>
              </a:defRPr>
            </a:lvl1pPr>
          </a:lstStyle>
          <a:p>
            <a:pPr/>
            <a:r>
              <a:t>Heat</a:t>
            </a:r>
          </a:p>
        </p:txBody>
      </p:sp>
      <p:sp>
        <p:nvSpPr>
          <p:cNvPr id="299" name="Fuel"/>
          <p:cNvSpPr txBox="1"/>
          <p:nvPr/>
        </p:nvSpPr>
        <p:spPr>
          <a:xfrm>
            <a:off x="676538" y="4642080"/>
            <a:ext cx="1736867"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90000"/>
              </a:lnSpc>
              <a:spcBef>
                <a:spcPts val="4500"/>
              </a:spcBef>
              <a:defRPr b="1" sz="4500">
                <a:solidFill>
                  <a:srgbClr val="000000"/>
                </a:solidFill>
              </a:defRPr>
            </a:lvl1pPr>
          </a:lstStyle>
          <a:p>
            <a:pPr/>
            <a:r>
              <a:t>Fuel</a:t>
            </a:r>
          </a:p>
        </p:txBody>
      </p:sp>
      <p:sp>
        <p:nvSpPr>
          <p:cNvPr id="300" name="Thermal plant"/>
          <p:cNvSpPr/>
          <p:nvPr/>
        </p:nvSpPr>
        <p:spPr>
          <a:xfrm>
            <a:off x="2157500" y="10143161"/>
            <a:ext cx="2740914" cy="2827026"/>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4500">
                <a:solidFill>
                  <a:srgbClr val="000000"/>
                </a:solidFill>
                <a:latin typeface="Helvetica Neue Medium"/>
                <a:ea typeface="Helvetica Neue Medium"/>
                <a:cs typeface="Helvetica Neue Medium"/>
                <a:sym typeface="Helvetica Neue Medium"/>
              </a:defRPr>
            </a:lvl1pPr>
          </a:lstStyle>
          <a:p>
            <a:pPr/>
            <a:r>
              <a:t>Thermal plant</a:t>
            </a:r>
          </a:p>
        </p:txBody>
      </p:sp>
      <p:sp>
        <p:nvSpPr>
          <p:cNvPr id="301" name="Heated building"/>
          <p:cNvSpPr/>
          <p:nvPr/>
        </p:nvSpPr>
        <p:spPr>
          <a:xfrm>
            <a:off x="20944890" y="10143161"/>
            <a:ext cx="2740913" cy="2827026"/>
          </a:xfrm>
          <a:prstGeom prst="rect">
            <a:avLst/>
          </a:prstGeom>
          <a:ln w="635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defTabSz="825500">
              <a:defRPr sz="4500">
                <a:solidFill>
                  <a:srgbClr val="000000"/>
                </a:solidFill>
                <a:latin typeface="Helvetica Neue Medium"/>
                <a:ea typeface="Helvetica Neue Medium"/>
                <a:cs typeface="Helvetica Neue Medium"/>
                <a:sym typeface="Helvetica Neue Medium"/>
              </a:defRPr>
            </a:lvl1pPr>
          </a:lstStyle>
          <a:p>
            <a:pPr/>
            <a:r>
              <a:t>Heated building</a:t>
            </a:r>
          </a:p>
        </p:txBody>
      </p:sp>
      <p:sp>
        <p:nvSpPr>
          <p:cNvPr id="302" name="Line"/>
          <p:cNvSpPr/>
          <p:nvPr/>
        </p:nvSpPr>
        <p:spPr>
          <a:xfrm>
            <a:off x="797623" y="11556673"/>
            <a:ext cx="1076941" cy="1"/>
          </a:xfrm>
          <a:prstGeom prst="line">
            <a:avLst/>
          </a:prstGeom>
          <a:ln w="88900">
            <a:solidFill>
              <a:srgbClr val="000000"/>
            </a:solidFill>
            <a:miter lim="400000"/>
            <a:tailEnd type="triangle"/>
          </a:ln>
        </p:spPr>
        <p:txBody>
          <a:bodyPr lIns="50800" tIns="50800" rIns="50800" bIns="50800" anchor="ctr"/>
          <a:lstStyle/>
          <a:p>
            <a:pPr/>
          </a:p>
        </p:txBody>
      </p:sp>
      <p:sp>
        <p:nvSpPr>
          <p:cNvPr id="303" name="Fuel"/>
          <p:cNvSpPr txBox="1"/>
          <p:nvPr/>
        </p:nvSpPr>
        <p:spPr>
          <a:xfrm>
            <a:off x="666447" y="10473756"/>
            <a:ext cx="1736867"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90000"/>
              </a:lnSpc>
              <a:spcBef>
                <a:spcPts val="4500"/>
              </a:spcBef>
              <a:defRPr b="1" sz="4500">
                <a:solidFill>
                  <a:srgbClr val="000000"/>
                </a:solidFill>
              </a:defRPr>
            </a:lvl1pPr>
          </a:lstStyle>
          <a:p>
            <a:pPr/>
            <a:r>
              <a:t>Fuel</a:t>
            </a:r>
          </a:p>
        </p:txBody>
      </p:sp>
      <p:sp>
        <p:nvSpPr>
          <p:cNvPr id="304" name="Line"/>
          <p:cNvSpPr/>
          <p:nvPr/>
        </p:nvSpPr>
        <p:spPr>
          <a:xfrm flipV="1">
            <a:off x="5181303" y="11309835"/>
            <a:ext cx="15501264" cy="134606"/>
          </a:xfrm>
          <a:prstGeom prst="line">
            <a:avLst/>
          </a:prstGeom>
          <a:ln w="88900">
            <a:solidFill>
              <a:srgbClr val="000000"/>
            </a:solidFill>
            <a:miter lim="400000"/>
            <a:tailEnd type="triangle"/>
          </a:ln>
        </p:spPr>
        <p:txBody>
          <a:bodyPr lIns="50800" tIns="50800" rIns="50800" bIns="50800" anchor="ctr"/>
          <a:lstStyle/>
          <a:p>
            <a:pPr/>
          </a:p>
        </p:txBody>
      </p:sp>
      <p:sp>
        <p:nvSpPr>
          <p:cNvPr id="305" name="Hot water"/>
          <p:cNvSpPr txBox="1"/>
          <p:nvPr/>
        </p:nvSpPr>
        <p:spPr>
          <a:xfrm>
            <a:off x="11166129" y="10277288"/>
            <a:ext cx="4346167" cy="783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90000"/>
              </a:lnSpc>
              <a:spcBef>
                <a:spcPts val="4500"/>
              </a:spcBef>
              <a:defRPr b="1" sz="4500">
                <a:solidFill>
                  <a:srgbClr val="000000"/>
                </a:solidFill>
              </a:defRPr>
            </a:lvl1pPr>
          </a:lstStyle>
          <a:p>
            <a:pPr/>
            <a:r>
              <a:t>Hot water</a:t>
            </a:r>
          </a:p>
        </p:txBody>
      </p:sp>
      <p:sp>
        <p:nvSpPr>
          <p:cNvPr id="306" name="Efficiency ~ 33%"/>
          <p:cNvSpPr txBox="1"/>
          <p:nvPr/>
        </p:nvSpPr>
        <p:spPr>
          <a:xfrm>
            <a:off x="7137675" y="3181757"/>
            <a:ext cx="5012423" cy="7713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90000"/>
              </a:lnSpc>
              <a:spcBef>
                <a:spcPts val="4500"/>
              </a:spcBef>
              <a:defRPr sz="4500">
                <a:solidFill>
                  <a:srgbClr val="000000"/>
                </a:solidFill>
              </a:defRPr>
            </a:lvl1pPr>
          </a:lstStyle>
          <a:p>
            <a:pPr/>
            <a:r>
              <a:t>Efficiency ~ 33%</a:t>
            </a:r>
          </a:p>
        </p:txBody>
      </p:sp>
      <p:sp>
        <p:nvSpPr>
          <p:cNvPr id="307" name="COP ~ 3"/>
          <p:cNvSpPr txBox="1"/>
          <p:nvPr/>
        </p:nvSpPr>
        <p:spPr>
          <a:xfrm>
            <a:off x="16037174" y="3181757"/>
            <a:ext cx="2912203" cy="7713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90000"/>
              </a:lnSpc>
              <a:spcBef>
                <a:spcPts val="4500"/>
              </a:spcBef>
              <a:defRPr sz="4500">
                <a:solidFill>
                  <a:srgbClr val="000000"/>
                </a:solidFill>
              </a:defRPr>
            </a:lvl1pPr>
          </a:lstStyle>
          <a:p>
            <a:pPr/>
            <a:r>
              <a:t>COP ~ 3 </a:t>
            </a:r>
          </a:p>
        </p:txBody>
      </p:sp>
      <p:sp>
        <p:nvSpPr>
          <p:cNvPr id="308" name="~ $1,500/kW"/>
          <p:cNvSpPr txBox="1"/>
          <p:nvPr/>
        </p:nvSpPr>
        <p:spPr>
          <a:xfrm>
            <a:off x="15595390" y="7703073"/>
            <a:ext cx="4212942" cy="77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90000"/>
              </a:lnSpc>
              <a:spcBef>
                <a:spcPts val="4500"/>
              </a:spcBef>
              <a:defRPr sz="4500">
                <a:solidFill>
                  <a:srgbClr val="000000"/>
                </a:solidFill>
              </a:defRPr>
            </a:lvl1pPr>
          </a:lstStyle>
          <a:p>
            <a:pPr/>
            <a:r>
              <a:t>~ $1,500/kW</a:t>
            </a:r>
          </a:p>
        </p:txBody>
      </p:sp>
      <p:sp>
        <p:nvSpPr>
          <p:cNvPr id="309" name="~ $1,000/kW"/>
          <p:cNvSpPr txBox="1"/>
          <p:nvPr/>
        </p:nvSpPr>
        <p:spPr>
          <a:xfrm>
            <a:off x="7144151" y="7703073"/>
            <a:ext cx="4212942" cy="77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90000"/>
              </a:lnSpc>
              <a:spcBef>
                <a:spcPts val="4500"/>
              </a:spcBef>
              <a:defRPr sz="4500">
                <a:solidFill>
                  <a:srgbClr val="000000"/>
                </a:solidFill>
              </a:defRPr>
            </a:lvl1pPr>
          </a:lstStyle>
          <a:p>
            <a:pPr/>
            <a:r>
              <a:t>~ $1,000/kW</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District heating reactors will be located in China cities."/>
          <p:cNvSpPr txBox="1"/>
          <p:nvPr/>
        </p:nvSpPr>
        <p:spPr>
          <a:xfrm>
            <a:off x="595331" y="56436"/>
            <a:ext cx="22228716" cy="10932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600">
                <a:solidFill>
                  <a:srgbClr val="000000"/>
                </a:solidFill>
              </a:defRPr>
            </a:lvl1pPr>
          </a:lstStyle>
          <a:p>
            <a:pPr/>
            <a:r>
              <a:t>District heating reactors will be located in China cities.</a:t>
            </a:r>
          </a:p>
        </p:txBody>
      </p:sp>
      <p:sp>
        <p:nvSpPr>
          <p:cNvPr id="312" name="CGN – The NHR200-II reactor is a low-temperature district heating reactor. Its design is described by CGN as “mature”, having passed National Nuclear Safety Administration review in the 1990s. In February 2018 it was announced that CGN and Tsinghua Unive"/>
          <p:cNvSpPr txBox="1"/>
          <p:nvPr/>
        </p:nvSpPr>
        <p:spPr>
          <a:xfrm>
            <a:off x="399425" y="1598822"/>
            <a:ext cx="23237023" cy="117431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4800">
                <a:solidFill>
                  <a:srgbClr val="000000"/>
                </a:solidFill>
              </a:defRPr>
            </a:pPr>
            <a:r>
              <a:rPr b="1"/>
              <a:t>CGN</a:t>
            </a:r>
            <a:r>
              <a:t> – The NHR200-II reactor is a low-temperature district heating reactor. Its design is described by CGN as “mature”, having passed National Nuclear Safety Administration review in the 1990s. In February 2018 it was announced that CGN and Tsinghua University were carrying out a feasibility study on constructing China’s first district heating nuclear plant using the NHR200-II design.</a:t>
            </a:r>
          </a:p>
          <a:p>
            <a:pPr algn="l">
              <a:defRPr sz="4800">
                <a:solidFill>
                  <a:srgbClr val="000000"/>
                </a:solidFill>
              </a:defRPr>
            </a:pPr>
          </a:p>
          <a:p>
            <a:pPr algn="l">
              <a:defRPr sz="4800">
                <a:solidFill>
                  <a:srgbClr val="000000"/>
                </a:solidFill>
              </a:defRPr>
            </a:pPr>
            <a:r>
              <a:rPr b="1"/>
              <a:t>CNNC</a:t>
            </a:r>
            <a:r>
              <a:t> – The District Heating Reactor-400 (DHR-400) or ‘Yanlong’ is a low-temperature </a:t>
            </a:r>
            <a:r>
              <a:rPr b="1"/>
              <a:t>400 MW pool-type reactor</a:t>
            </a:r>
            <a:r>
              <a:t>. It is designed to provide </a:t>
            </a:r>
            <a:r>
              <a:rPr b="1"/>
              <a:t>heat at 90°C for up to 200,000 three-bedroom apartments.</a:t>
            </a:r>
            <a:r>
              <a:t> The reactor prototype achieved 168 hours of continuous heat supply in November 2017 – seen by its developers, CNNC, as the first major step towards commercialization of the design.</a:t>
            </a:r>
          </a:p>
          <a:p>
            <a:pPr algn="l">
              <a:defRPr sz="4800">
                <a:solidFill>
                  <a:srgbClr val="000000"/>
                </a:solidFill>
              </a:defRPr>
            </a:pPr>
          </a:p>
          <a:p>
            <a:pPr algn="l">
              <a:defRPr sz="4800">
                <a:solidFill>
                  <a:srgbClr val="000000"/>
                </a:solidFill>
              </a:defRPr>
            </a:pPr>
            <a:r>
              <a:rPr b="1"/>
              <a:t>SPIC</a:t>
            </a:r>
            <a:r>
              <a:t> – The Advanced Happy200 is similar to the Yanlong, </a:t>
            </a:r>
            <a:r>
              <a:rPr b="1"/>
              <a:t>200 MW and producing hot water at 110°C</a:t>
            </a:r>
            <a:r>
              <a:t>. Pre-feasibility studies suggest first commissioning in 2022. In February 2019, SPIC contracted to build the Baishan Nuclear Energy Heating Demonstration Project in Jilin province.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District heating reactor"/>
          <p:cNvSpPr txBox="1"/>
          <p:nvPr/>
        </p:nvSpPr>
        <p:spPr>
          <a:xfrm>
            <a:off x="228243" y="275218"/>
            <a:ext cx="23927514" cy="10932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600">
                <a:solidFill>
                  <a:srgbClr val="000000"/>
                </a:solidFill>
              </a:defRPr>
            </a:lvl1pPr>
          </a:lstStyle>
          <a:p>
            <a:pPr/>
            <a:r>
              <a:t>District heating reactor</a:t>
            </a:r>
          </a:p>
        </p:txBody>
      </p:sp>
      <p:pic>
        <p:nvPicPr>
          <p:cNvPr id="315" name="Image" descr="Image"/>
          <p:cNvPicPr>
            <a:picLocks noChangeAspect="1"/>
          </p:cNvPicPr>
          <p:nvPr/>
        </p:nvPicPr>
        <p:blipFill>
          <a:blip r:embed="rId2">
            <a:extLst/>
          </a:blip>
          <a:stretch>
            <a:fillRect/>
          </a:stretch>
        </p:blipFill>
        <p:spPr>
          <a:xfrm>
            <a:off x="9791095" y="166092"/>
            <a:ext cx="14324531" cy="13383816"/>
          </a:xfrm>
          <a:prstGeom prst="rect">
            <a:avLst/>
          </a:prstGeom>
          <a:ln w="12700">
            <a:miter lim="400000"/>
          </a:ln>
        </p:spPr>
      </p:pic>
      <p:sp>
        <p:nvSpPr>
          <p:cNvPr id="316" name="https://aris.iaea.org/Publications/SMR-Book_2018.pdf"/>
          <p:cNvSpPr txBox="1"/>
          <p:nvPr/>
        </p:nvSpPr>
        <p:spPr>
          <a:xfrm>
            <a:off x="-231660" y="13284414"/>
            <a:ext cx="7500824"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https://aris.iaea.org/Publications/SMR-Book_2018.pdf</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8" name="Image" descr="Image"/>
          <p:cNvPicPr>
            <a:picLocks noChangeAspect="1"/>
          </p:cNvPicPr>
          <p:nvPr/>
        </p:nvPicPr>
        <p:blipFill>
          <a:blip r:embed="rId2">
            <a:extLst/>
          </a:blip>
          <a:stretch>
            <a:fillRect/>
          </a:stretch>
        </p:blipFill>
        <p:spPr>
          <a:xfrm>
            <a:off x="3565810" y="1557233"/>
            <a:ext cx="20844882" cy="12329816"/>
          </a:xfrm>
          <a:prstGeom prst="rect">
            <a:avLst/>
          </a:prstGeom>
          <a:ln w="12700">
            <a:miter lim="400000"/>
          </a:ln>
        </p:spPr>
      </p:pic>
      <p:sp>
        <p:nvSpPr>
          <p:cNvPr id="319" name="Co-generation uses rejected heat from steam turbine for district heating."/>
          <p:cNvSpPr txBox="1"/>
          <p:nvPr/>
        </p:nvSpPr>
        <p:spPr>
          <a:xfrm>
            <a:off x="228243" y="123056"/>
            <a:ext cx="23927514" cy="21092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600">
                <a:solidFill>
                  <a:srgbClr val="000000"/>
                </a:solidFill>
              </a:defRPr>
            </a:lvl1pPr>
          </a:lstStyle>
          <a:p>
            <a:pPr/>
            <a:r>
              <a:t>Co-generation uses rejected heat from steam turbine for district heating.</a:t>
            </a:r>
          </a:p>
        </p:txBody>
      </p:sp>
      <p:sp>
        <p:nvSpPr>
          <p:cNvPr id="320" name="https://royalsociety.org/-/media/policy/projects/nuclear-cogeneration/2020-10-7-nuclear-cogeneration-policy-briefing.pdf"/>
          <p:cNvSpPr txBox="1"/>
          <p:nvPr/>
        </p:nvSpPr>
        <p:spPr>
          <a:xfrm>
            <a:off x="300587" y="13174969"/>
            <a:ext cx="16600628" cy="4613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https://royalsociety.org/-/media/policy/projects/nuclear-cogeneration/2020-10-7-nuclear-cogeneration-policy-briefing.pdf</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 name="Do both!  China is using two Westinghouse AP1000 power reactors for district heating."/>
          <p:cNvSpPr txBox="1"/>
          <p:nvPr/>
        </p:nvSpPr>
        <p:spPr>
          <a:xfrm>
            <a:off x="512202" y="27954"/>
            <a:ext cx="23359596" cy="21092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600">
                <a:solidFill>
                  <a:srgbClr val="000000"/>
                </a:solidFill>
              </a:defRPr>
            </a:lvl1pPr>
          </a:lstStyle>
          <a:p>
            <a:pPr/>
            <a:r>
              <a:t>Do both!  China is using two Westinghouse AP1000 power reactors for district heating.</a:t>
            </a:r>
          </a:p>
        </p:txBody>
      </p:sp>
      <p:sp>
        <p:nvSpPr>
          <p:cNvPr id="323" name="Haiyang 1&amp;2 could heat 30 million square metres……"/>
          <p:cNvSpPr txBox="1"/>
          <p:nvPr/>
        </p:nvSpPr>
        <p:spPr>
          <a:xfrm>
            <a:off x="12304833" y="1629020"/>
            <a:ext cx="11434346" cy="109010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5900">
                <a:solidFill>
                  <a:srgbClr val="000000"/>
                </a:solidFill>
              </a:defRPr>
            </a:pPr>
            <a:r>
              <a:t>Haiyang 1&amp;2 could heat 30 million square metres…</a:t>
            </a:r>
          </a:p>
          <a:p>
            <a:pPr algn="l">
              <a:defRPr sz="5900">
                <a:solidFill>
                  <a:srgbClr val="000000"/>
                </a:solidFill>
              </a:defRPr>
            </a:pPr>
          </a:p>
          <a:p>
            <a:pPr algn="l">
              <a:defRPr sz="5900">
                <a:solidFill>
                  <a:srgbClr val="000000"/>
                </a:solidFill>
              </a:defRPr>
            </a:pPr>
            <a:r>
              <a:t>eventually provide heating to more than 200 million square metres of housing within 100 km </a:t>
            </a:r>
          </a:p>
          <a:p>
            <a:pPr algn="l">
              <a:defRPr sz="5900">
                <a:solidFill>
                  <a:srgbClr val="000000"/>
                </a:solidFill>
              </a:defRPr>
            </a:pPr>
            <a:r>
              <a:t> </a:t>
            </a:r>
          </a:p>
          <a:p>
            <a:pPr algn="l">
              <a:defRPr sz="5900">
                <a:solidFill>
                  <a:srgbClr val="000000"/>
                </a:solidFill>
              </a:defRPr>
            </a:pPr>
            <a:r>
              <a:t>avoiding the use of about 6.62 million tonnes of coal.</a:t>
            </a:r>
          </a:p>
          <a:p>
            <a:pPr algn="l">
              <a:defRPr sz="5900">
                <a:solidFill>
                  <a:srgbClr val="000000"/>
                </a:solidFill>
              </a:defRPr>
            </a:pPr>
          </a:p>
          <a:p>
            <a:pPr algn="l">
              <a:defRPr sz="5900">
                <a:solidFill>
                  <a:srgbClr val="000000"/>
                </a:solidFill>
              </a:defRPr>
            </a:pPr>
            <a:r>
              <a:t>Up to six CAP1000 units are planned for the Haiyang plant.</a:t>
            </a:r>
          </a:p>
        </p:txBody>
      </p:sp>
      <p:pic>
        <p:nvPicPr>
          <p:cNvPr id="324" name="Image" descr="Image"/>
          <p:cNvPicPr>
            <a:picLocks noChangeAspect="1"/>
          </p:cNvPicPr>
          <p:nvPr/>
        </p:nvPicPr>
        <p:blipFill>
          <a:blip r:embed="rId2">
            <a:extLst/>
          </a:blip>
          <a:stretch>
            <a:fillRect/>
          </a:stretch>
        </p:blipFill>
        <p:spPr>
          <a:xfrm>
            <a:off x="586125" y="2699255"/>
            <a:ext cx="10690419" cy="5860294"/>
          </a:xfrm>
          <a:prstGeom prst="rect">
            <a:avLst/>
          </a:prstGeom>
          <a:ln w="12700">
            <a:miter lim="400000"/>
          </a:ln>
        </p:spPr>
      </p:pic>
      <p:sp>
        <p:nvSpPr>
          <p:cNvPr id="325" name="Up to six CAP1000 units are planned for the Haiyang plant. SPIC says it will actively explore larger-scale, higher-efficiency, and longer-distance heating"/>
          <p:cNvSpPr txBox="1"/>
          <p:nvPr/>
        </p:nvSpPr>
        <p:spPr>
          <a:xfrm>
            <a:off x="1183133" y="14232822"/>
            <a:ext cx="22416478" cy="27857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5900">
                <a:solidFill>
                  <a:srgbClr val="000000"/>
                </a:solidFill>
              </a:defRPr>
            </a:lvl1pPr>
          </a:lstStyle>
          <a:p>
            <a:pPr/>
            <a:r>
              <a:t>Up to six CAP1000 units are planned for the Haiyang plant. SPIC says it will actively explore larger-scale, higher-efficiency, and longer-distance heating</a:t>
            </a:r>
          </a:p>
        </p:txBody>
      </p:sp>
      <p:sp>
        <p:nvSpPr>
          <p:cNvPr id="326" name="https://www.neimagazine.com/news/newssecond-phase-of-chinas-haiyang-nuclear-heating-project-begins-operation-9267335"/>
          <p:cNvSpPr txBox="1"/>
          <p:nvPr/>
        </p:nvSpPr>
        <p:spPr>
          <a:xfrm>
            <a:off x="415699" y="13150748"/>
            <a:ext cx="17438829"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https://www.neimagazine.com/news/newssecond-phase-of-chinas-haiyang-nuclear-heating-project-begins-operation-9267335</a:t>
            </a:r>
          </a:p>
        </p:txBody>
      </p:sp>
      <p:pic>
        <p:nvPicPr>
          <p:cNvPr id="327" name="Image" descr="Image"/>
          <p:cNvPicPr>
            <a:picLocks noChangeAspect="1"/>
          </p:cNvPicPr>
          <p:nvPr/>
        </p:nvPicPr>
        <p:blipFill>
          <a:blip r:embed="rId3">
            <a:extLst/>
          </a:blip>
          <a:stretch>
            <a:fillRect/>
          </a:stretch>
        </p:blipFill>
        <p:spPr>
          <a:xfrm>
            <a:off x="4761653" y="7708979"/>
            <a:ext cx="6554640" cy="5340276"/>
          </a:xfrm>
          <a:prstGeom prst="rect">
            <a:avLst/>
          </a:prstGeom>
          <a:ln w="12700">
            <a:miter lim="400000"/>
          </a:ln>
        </p:spPr>
      </p:pic>
      <p:sp>
        <p:nvSpPr>
          <p:cNvPr id="328" name="Haiyang…"/>
          <p:cNvSpPr txBox="1"/>
          <p:nvPr/>
        </p:nvSpPr>
        <p:spPr>
          <a:xfrm>
            <a:off x="650680" y="10116736"/>
            <a:ext cx="3766111" cy="25588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5400">
                <a:solidFill>
                  <a:srgbClr val="000000"/>
                </a:solidFill>
              </a:defRPr>
            </a:pPr>
            <a:r>
              <a:t>Haiyang </a:t>
            </a:r>
          </a:p>
          <a:p>
            <a:pPr algn="l">
              <a:defRPr sz="5400">
                <a:solidFill>
                  <a:srgbClr val="000000"/>
                </a:solidFill>
              </a:defRPr>
            </a:pPr>
            <a:r>
              <a:t>population 350,000</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Nuclear option to heat the campus…"/>
          <p:cNvSpPr txBox="1"/>
          <p:nvPr/>
        </p:nvSpPr>
        <p:spPr>
          <a:xfrm>
            <a:off x="480722" y="51651"/>
            <a:ext cx="23927514" cy="31515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sz="6900">
                <a:solidFill>
                  <a:srgbClr val="000000"/>
                </a:solidFill>
              </a:defRPr>
            </a:pPr>
            <a:r>
              <a:t>Nuclear option to heat the campus</a:t>
            </a:r>
          </a:p>
          <a:p>
            <a:pPr algn="l">
              <a:defRPr sz="6600">
                <a:solidFill>
                  <a:srgbClr val="000000"/>
                </a:solidFill>
              </a:defRPr>
            </a:pPr>
            <a:r>
              <a:t>Valley News July 5, 2021</a:t>
            </a:r>
          </a:p>
        </p:txBody>
      </p:sp>
      <p:sp>
        <p:nvSpPr>
          <p:cNvPr id="331" name="The University of Illinois is planning to heat its Urbana campus with a new, underground nuclear reactor with a fuel cartridge that lasts 20 years. The university is working with Seattle-based Ultra Safe Nuclear Corp. to partially replace a coal-fired pl"/>
          <p:cNvSpPr txBox="1"/>
          <p:nvPr/>
        </p:nvSpPr>
        <p:spPr>
          <a:xfrm>
            <a:off x="565303" y="2503016"/>
            <a:ext cx="22746375" cy="10487007"/>
          </a:xfrm>
          <a:prstGeom prst="rect">
            <a:avLst/>
          </a:prstGeom>
          <a:solidFill>
            <a:schemeClr val="accent4">
              <a:hueOff val="348544"/>
              <a:lumOff val="7139"/>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spcBef>
                <a:spcPts val="1000"/>
              </a:spcBef>
              <a:defRPr sz="5300">
                <a:solidFill>
                  <a:srgbClr val="333333"/>
                </a:solidFill>
                <a:latin typeface="Times New Roman"/>
                <a:ea typeface="Times New Roman"/>
                <a:cs typeface="Times New Roman"/>
                <a:sym typeface="Times New Roman"/>
              </a:defRPr>
            </a:pPr>
            <a:r>
              <a:t>The University of Illinois is planning to heat its Urbana campus with a new, underground nuclear reactor with a fuel cartridge that lasts 20 years. The university is working with Seattle-based Ultra Safe Nuclear Corp. to partially replace a coal-fired plant, seeking Department of Energy funding and preparing a Nuclear Regulatory Commission license application.</a:t>
            </a:r>
          </a:p>
          <a:p>
            <a:pPr algn="l" defTabSz="457200">
              <a:spcBef>
                <a:spcPts val="1000"/>
              </a:spcBef>
              <a:defRPr sz="5300">
                <a:solidFill>
                  <a:srgbClr val="333333"/>
                </a:solidFill>
                <a:latin typeface="Times New Roman"/>
                <a:ea typeface="Times New Roman"/>
                <a:cs typeface="Times New Roman"/>
                <a:sym typeface="Times New Roman"/>
              </a:defRPr>
            </a:pPr>
          </a:p>
          <a:p>
            <a:pPr algn="l" defTabSz="457200">
              <a:spcBef>
                <a:spcPts val="1000"/>
              </a:spcBef>
              <a:defRPr sz="5300">
                <a:solidFill>
                  <a:srgbClr val="333333"/>
                </a:solidFill>
                <a:latin typeface="Times New Roman"/>
                <a:ea typeface="Times New Roman"/>
                <a:cs typeface="Times New Roman"/>
                <a:sym typeface="Times New Roman"/>
              </a:defRPr>
            </a:pPr>
            <a:r>
              <a:t>Dartmouth College has already rebuilt its hot-water circulating district heating system in anticipation of plans for a wood chip burning plant, now dropped. Dartmouth continues to burn 3.5 million gallons of No. 6 fuel oil annually as it seeks a better energy source. The Ultra Safe Nuclear Corp. reactor generates 15 megawatts of heat, approximately the demand from the Dartmouth campus.</a:t>
            </a:r>
          </a:p>
          <a:p>
            <a:pPr algn="l" defTabSz="457200">
              <a:spcBef>
                <a:spcPts val="1000"/>
              </a:spcBef>
              <a:defRPr sz="5300">
                <a:solidFill>
                  <a:srgbClr val="333333"/>
                </a:solidFill>
                <a:latin typeface="Times New Roman"/>
                <a:ea typeface="Times New Roman"/>
                <a:cs typeface="Times New Roman"/>
                <a:sym typeface="Times New Roman"/>
              </a:defRPr>
            </a:pPr>
          </a:p>
          <a:p>
            <a:pPr algn="l" defTabSz="457200">
              <a:spcBef>
                <a:spcPts val="1000"/>
              </a:spcBef>
              <a:defRPr sz="5300">
                <a:solidFill>
                  <a:srgbClr val="333333"/>
                </a:solidFill>
                <a:latin typeface="Times New Roman"/>
                <a:ea typeface="Times New Roman"/>
                <a:cs typeface="Times New Roman"/>
                <a:sym typeface="Times New Roman"/>
              </a:defRPr>
            </a:pPr>
            <a:r>
              <a:t>ROBERT HARGRAVES</a:t>
            </a:r>
          </a:p>
        </p:txBody>
      </p:sp>
      <p:sp>
        <p:nvSpPr>
          <p:cNvPr id="332" name="https://www.vnews.com/Forum-July-5-41265620"/>
          <p:cNvSpPr txBox="1"/>
          <p:nvPr/>
        </p:nvSpPr>
        <p:spPr>
          <a:xfrm>
            <a:off x="558653" y="13167632"/>
            <a:ext cx="682112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https://www.vnews.com/Forum-July-5-41265620</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4" name="Image" descr="Image"/>
          <p:cNvPicPr>
            <a:picLocks noChangeAspect="1"/>
          </p:cNvPicPr>
          <p:nvPr/>
        </p:nvPicPr>
        <p:blipFill>
          <a:blip r:embed="rId2">
            <a:extLst/>
          </a:blip>
          <a:stretch>
            <a:fillRect/>
          </a:stretch>
        </p:blipFill>
        <p:spPr>
          <a:xfrm>
            <a:off x="1689509" y="372927"/>
            <a:ext cx="19856039" cy="12970146"/>
          </a:xfrm>
          <a:prstGeom prst="rect">
            <a:avLst/>
          </a:prstGeom>
          <a:ln w="12700">
            <a:miter lim="400000"/>
          </a:ln>
        </p:spPr>
      </p:pic>
      <p:sp>
        <p:nvSpPr>
          <p:cNvPr id="335" name="April 27, 2022"/>
          <p:cNvSpPr txBox="1"/>
          <p:nvPr/>
        </p:nvSpPr>
        <p:spPr>
          <a:xfrm>
            <a:off x="16762189" y="1141704"/>
            <a:ext cx="4328292" cy="7958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4600">
                <a:solidFill>
                  <a:srgbClr val="000000"/>
                </a:solidFill>
              </a:defRPr>
            </a:lvl1pPr>
          </a:lstStyle>
          <a:p>
            <a:pPr/>
            <a:r>
              <a:t>April 27, 2022</a:t>
            </a:r>
          </a:p>
        </p:txBody>
      </p:sp>
      <p:sp>
        <p:nvSpPr>
          <p:cNvPr id="336" name="https://www.purdue.edu/newsroom/releases/2022/Q2/purdue-and-duke-energy-to-explore-potential-for-clean,-nuclear-power-source-for-campus.html"/>
          <p:cNvSpPr txBox="1"/>
          <p:nvPr/>
        </p:nvSpPr>
        <p:spPr>
          <a:xfrm>
            <a:off x="172313" y="13143936"/>
            <a:ext cx="20627036"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https://www.purdue.edu/newsroom/releases/2022/Q2/purdue-and-duke-energy-to-explore-potential-for-clean,-nuclear-power-source-for-campus.html</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Electrified world power flow"/>
          <p:cNvSpPr txBox="1"/>
          <p:nvPr/>
        </p:nvSpPr>
        <p:spPr>
          <a:xfrm>
            <a:off x="1106199" y="-30278"/>
            <a:ext cx="24011895" cy="12670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821531">
              <a:spcBef>
                <a:spcPts val="5900"/>
              </a:spcBef>
              <a:defRPr b="1" sz="7700">
                <a:solidFill>
                  <a:srgbClr val="000000"/>
                </a:solidFill>
              </a:defRPr>
            </a:lvl1pPr>
          </a:lstStyle>
          <a:p>
            <a:pPr/>
            <a:r>
              <a:t>Electrified world power flow</a:t>
            </a:r>
          </a:p>
        </p:txBody>
      </p:sp>
      <p:sp>
        <p:nvSpPr>
          <p:cNvPr id="184" name="Line"/>
          <p:cNvSpPr/>
          <p:nvPr/>
        </p:nvSpPr>
        <p:spPr>
          <a:xfrm>
            <a:off x="4653464" y="4981151"/>
            <a:ext cx="12467207" cy="1491168"/>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185" name="Cheap, 24x7…"/>
          <p:cNvSpPr/>
          <p:nvPr/>
        </p:nvSpPr>
        <p:spPr>
          <a:xfrm>
            <a:off x="1062707" y="1581747"/>
            <a:ext cx="3378368" cy="9401824"/>
          </a:xfrm>
          <a:prstGeom prst="rect">
            <a:avLst/>
          </a:prstGeom>
          <a:solidFill>
            <a:srgbClr val="FFFC66"/>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1" sz="4000">
                <a:solidFill>
                  <a:srgbClr val="000000"/>
                </a:solidFill>
              </a:defRPr>
            </a:pPr>
            <a:r>
              <a:t>Cheap, 24x7 </a:t>
            </a:r>
          </a:p>
          <a:p>
            <a:pPr defTabSz="821531">
              <a:defRPr b="1" sz="4000">
                <a:solidFill>
                  <a:srgbClr val="000000"/>
                </a:solidFill>
              </a:defRPr>
            </a:pPr>
            <a:r>
              <a:t>liquid fission electricity</a:t>
            </a:r>
            <a:br/>
            <a:r>
              <a:t>12,000 GW</a:t>
            </a:r>
          </a:p>
        </p:txBody>
      </p:sp>
      <p:sp>
        <p:nvSpPr>
          <p:cNvPr id="186" name="C-synfuel 400 GW"/>
          <p:cNvSpPr/>
          <p:nvPr/>
        </p:nvSpPr>
        <p:spPr>
          <a:xfrm>
            <a:off x="10657495" y="7267611"/>
            <a:ext cx="2731723" cy="2313462"/>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1" sz="4000">
                <a:solidFill>
                  <a:srgbClr val="000000"/>
                </a:solidFill>
              </a:defRPr>
            </a:pPr>
            <a:r>
              <a:t>C-synfuel</a:t>
            </a:r>
            <a:br/>
            <a:r>
              <a:t>400 GW</a:t>
            </a:r>
          </a:p>
        </p:txBody>
      </p:sp>
      <p:sp>
        <p:nvSpPr>
          <p:cNvPr id="187" name="Biomass"/>
          <p:cNvSpPr/>
          <p:nvPr/>
        </p:nvSpPr>
        <p:spPr>
          <a:xfrm>
            <a:off x="1047426" y="11154896"/>
            <a:ext cx="3286695" cy="2005284"/>
          </a:xfrm>
          <a:prstGeom prst="rect">
            <a:avLst/>
          </a:prstGeom>
          <a:solidFill>
            <a:schemeClr val="accent3">
              <a:hueOff val="-274225"/>
              <a:satOff val="26768"/>
              <a:lumOff val="11368"/>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821531">
              <a:defRPr b="1" sz="4000">
                <a:solidFill>
                  <a:srgbClr val="000000"/>
                </a:solidFill>
              </a:defRPr>
            </a:lvl1pPr>
          </a:lstStyle>
          <a:p>
            <a:pPr/>
            <a:r>
              <a:t>Biomass</a:t>
            </a:r>
          </a:p>
        </p:txBody>
      </p:sp>
      <p:sp>
        <p:nvSpPr>
          <p:cNvPr id="188" name="Light industry"/>
          <p:cNvSpPr txBox="1"/>
          <p:nvPr/>
        </p:nvSpPr>
        <p:spPr>
          <a:xfrm>
            <a:off x="19911345" y="1901695"/>
            <a:ext cx="3476372"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Light industry</a:t>
            </a:r>
          </a:p>
        </p:txBody>
      </p:sp>
      <p:sp>
        <p:nvSpPr>
          <p:cNvPr id="189" name="Food"/>
          <p:cNvSpPr txBox="1"/>
          <p:nvPr/>
        </p:nvSpPr>
        <p:spPr>
          <a:xfrm>
            <a:off x="21021550" y="12319832"/>
            <a:ext cx="2430909"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1" sz="4000">
                <a:solidFill>
                  <a:srgbClr val="000000"/>
                </a:solidFill>
              </a:defRPr>
            </a:lvl1pPr>
          </a:lstStyle>
          <a:p>
            <a:pPr/>
            <a:r>
              <a:t>  Food</a:t>
            </a:r>
          </a:p>
        </p:txBody>
      </p:sp>
      <p:sp>
        <p:nvSpPr>
          <p:cNvPr id="190" name="Heavy transport"/>
          <p:cNvSpPr txBox="1"/>
          <p:nvPr/>
        </p:nvSpPr>
        <p:spPr>
          <a:xfrm>
            <a:off x="19405477" y="7630646"/>
            <a:ext cx="4023488" cy="750441"/>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Heavy transport</a:t>
            </a:r>
          </a:p>
        </p:txBody>
      </p:sp>
      <p:sp>
        <p:nvSpPr>
          <p:cNvPr id="191" name="Shipping"/>
          <p:cNvSpPr txBox="1"/>
          <p:nvPr/>
        </p:nvSpPr>
        <p:spPr>
          <a:xfrm>
            <a:off x="21021550" y="10668949"/>
            <a:ext cx="2281048" cy="750441"/>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Shipping</a:t>
            </a:r>
          </a:p>
        </p:txBody>
      </p:sp>
      <p:sp>
        <p:nvSpPr>
          <p:cNvPr id="192" name="Airplanes"/>
          <p:cNvSpPr txBox="1"/>
          <p:nvPr/>
        </p:nvSpPr>
        <p:spPr>
          <a:xfrm>
            <a:off x="20850797" y="9202425"/>
            <a:ext cx="2430908"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Airplanes</a:t>
            </a:r>
          </a:p>
        </p:txBody>
      </p:sp>
      <p:sp>
        <p:nvSpPr>
          <p:cNvPr id="193" name="Line"/>
          <p:cNvSpPr/>
          <p:nvPr/>
        </p:nvSpPr>
        <p:spPr>
          <a:xfrm>
            <a:off x="4383524" y="12961490"/>
            <a:ext cx="16113555" cy="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194" name="400 GW"/>
          <p:cNvSpPr txBox="1"/>
          <p:nvPr/>
        </p:nvSpPr>
        <p:spPr>
          <a:xfrm>
            <a:off x="7115821" y="11338296"/>
            <a:ext cx="1638529"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400 GW</a:t>
            </a:r>
          </a:p>
        </p:txBody>
      </p:sp>
      <p:sp>
        <p:nvSpPr>
          <p:cNvPr id="195" name="1700 GW"/>
          <p:cNvSpPr txBox="1"/>
          <p:nvPr/>
        </p:nvSpPr>
        <p:spPr>
          <a:xfrm>
            <a:off x="5480494" y="12381858"/>
            <a:ext cx="1864488"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1700 GW</a:t>
            </a:r>
          </a:p>
        </p:txBody>
      </p:sp>
      <p:sp>
        <p:nvSpPr>
          <p:cNvPr id="196" name="Line"/>
          <p:cNvSpPr/>
          <p:nvPr/>
        </p:nvSpPr>
        <p:spPr>
          <a:xfrm flipV="1">
            <a:off x="4472492" y="9620826"/>
            <a:ext cx="4336561" cy="179504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197" name="400 GW"/>
          <p:cNvSpPr txBox="1"/>
          <p:nvPr/>
        </p:nvSpPr>
        <p:spPr>
          <a:xfrm>
            <a:off x="19223237" y="10745108"/>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400 GW</a:t>
            </a:r>
          </a:p>
        </p:txBody>
      </p:sp>
      <p:sp>
        <p:nvSpPr>
          <p:cNvPr id="198" name="200 GW"/>
          <p:cNvSpPr txBox="1"/>
          <p:nvPr/>
        </p:nvSpPr>
        <p:spPr>
          <a:xfrm>
            <a:off x="8914009" y="9152926"/>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200 GW</a:t>
            </a:r>
          </a:p>
        </p:txBody>
      </p:sp>
      <p:sp>
        <p:nvSpPr>
          <p:cNvPr id="199" name="Line"/>
          <p:cNvSpPr/>
          <p:nvPr/>
        </p:nvSpPr>
        <p:spPr>
          <a:xfrm>
            <a:off x="4692970" y="6922101"/>
            <a:ext cx="5668646" cy="1744034"/>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00" name="300 GW"/>
          <p:cNvSpPr txBox="1"/>
          <p:nvPr/>
        </p:nvSpPr>
        <p:spPr>
          <a:xfrm>
            <a:off x="9019057" y="7638043"/>
            <a:ext cx="1638530"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300 GW</a:t>
            </a:r>
          </a:p>
        </p:txBody>
      </p:sp>
      <p:sp>
        <p:nvSpPr>
          <p:cNvPr id="201" name="Line"/>
          <p:cNvSpPr/>
          <p:nvPr/>
        </p:nvSpPr>
        <p:spPr>
          <a:xfrm>
            <a:off x="13495165" y="8576131"/>
            <a:ext cx="5395498" cy="880345"/>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02" name="400 GW"/>
          <p:cNvSpPr txBox="1"/>
          <p:nvPr/>
        </p:nvSpPr>
        <p:spPr>
          <a:xfrm>
            <a:off x="18994493" y="9192709"/>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400 GW</a:t>
            </a:r>
          </a:p>
        </p:txBody>
      </p:sp>
      <p:sp>
        <p:nvSpPr>
          <p:cNvPr id="203" name="Heating"/>
          <p:cNvSpPr txBox="1"/>
          <p:nvPr/>
        </p:nvSpPr>
        <p:spPr>
          <a:xfrm>
            <a:off x="20874939" y="578393"/>
            <a:ext cx="2382621"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821531">
              <a:defRPr b="1" sz="4000">
                <a:solidFill>
                  <a:srgbClr val="000000"/>
                </a:solidFill>
              </a:defRPr>
            </a:lvl1pPr>
          </a:lstStyle>
          <a:p>
            <a:pPr/>
            <a:r>
              <a:t>Heating</a:t>
            </a:r>
          </a:p>
        </p:txBody>
      </p:sp>
      <p:sp>
        <p:nvSpPr>
          <p:cNvPr id="204" name="Heavy industry"/>
          <p:cNvSpPr txBox="1"/>
          <p:nvPr/>
        </p:nvSpPr>
        <p:spPr>
          <a:xfrm>
            <a:off x="19753612" y="4625464"/>
            <a:ext cx="3741040" cy="750441"/>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Heavy industry</a:t>
            </a:r>
          </a:p>
        </p:txBody>
      </p:sp>
      <p:sp>
        <p:nvSpPr>
          <p:cNvPr id="205" name="Line"/>
          <p:cNvSpPr/>
          <p:nvPr/>
        </p:nvSpPr>
        <p:spPr>
          <a:xfrm>
            <a:off x="4809009" y="4603428"/>
            <a:ext cx="12745508" cy="460595"/>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06" name="1800 GW"/>
          <p:cNvSpPr txBox="1"/>
          <p:nvPr/>
        </p:nvSpPr>
        <p:spPr>
          <a:xfrm>
            <a:off x="17630930" y="4699357"/>
            <a:ext cx="1864488"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1800 GW</a:t>
            </a:r>
          </a:p>
        </p:txBody>
      </p:sp>
      <p:sp>
        <p:nvSpPr>
          <p:cNvPr id="207" name="Line"/>
          <p:cNvSpPr/>
          <p:nvPr/>
        </p:nvSpPr>
        <p:spPr>
          <a:xfrm flipV="1">
            <a:off x="4938052" y="2379795"/>
            <a:ext cx="13007814" cy="814322"/>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08" name="300 GW"/>
          <p:cNvSpPr txBox="1"/>
          <p:nvPr/>
        </p:nvSpPr>
        <p:spPr>
          <a:xfrm>
            <a:off x="17331542" y="6185934"/>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300 GW</a:t>
            </a:r>
          </a:p>
        </p:txBody>
      </p:sp>
      <p:sp>
        <p:nvSpPr>
          <p:cNvPr id="209" name="2500 GW"/>
          <p:cNvSpPr txBox="1"/>
          <p:nvPr/>
        </p:nvSpPr>
        <p:spPr>
          <a:xfrm>
            <a:off x="18881514" y="710653"/>
            <a:ext cx="1864488"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2500 GW</a:t>
            </a:r>
          </a:p>
        </p:txBody>
      </p:sp>
      <p:sp>
        <p:nvSpPr>
          <p:cNvPr id="210" name="Line"/>
          <p:cNvSpPr/>
          <p:nvPr/>
        </p:nvSpPr>
        <p:spPr>
          <a:xfrm>
            <a:off x="4672565" y="5365859"/>
            <a:ext cx="12917573" cy="242221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11" name="Line"/>
          <p:cNvSpPr/>
          <p:nvPr/>
        </p:nvSpPr>
        <p:spPr>
          <a:xfrm flipV="1">
            <a:off x="4877623" y="1132450"/>
            <a:ext cx="13868397" cy="1647382"/>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12" name="2700 GW"/>
          <p:cNvSpPr txBox="1"/>
          <p:nvPr/>
        </p:nvSpPr>
        <p:spPr>
          <a:xfrm>
            <a:off x="17991868" y="1982664"/>
            <a:ext cx="1864488"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2700 GW</a:t>
            </a:r>
          </a:p>
        </p:txBody>
      </p:sp>
      <p:sp>
        <p:nvSpPr>
          <p:cNvPr id="213" name="Building ops"/>
          <p:cNvSpPr txBox="1"/>
          <p:nvPr/>
        </p:nvSpPr>
        <p:spPr>
          <a:xfrm>
            <a:off x="20304090" y="3225657"/>
            <a:ext cx="3164460"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Building ops</a:t>
            </a:r>
          </a:p>
        </p:txBody>
      </p:sp>
      <p:sp>
        <p:nvSpPr>
          <p:cNvPr id="214" name="1700 GW"/>
          <p:cNvSpPr txBox="1"/>
          <p:nvPr/>
        </p:nvSpPr>
        <p:spPr>
          <a:xfrm>
            <a:off x="18195703" y="3325606"/>
            <a:ext cx="1864488"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1700 GW</a:t>
            </a:r>
          </a:p>
        </p:txBody>
      </p:sp>
      <p:sp>
        <p:nvSpPr>
          <p:cNvPr id="215" name="Line"/>
          <p:cNvSpPr/>
          <p:nvPr/>
        </p:nvSpPr>
        <p:spPr>
          <a:xfrm flipV="1">
            <a:off x="4685321" y="3712590"/>
            <a:ext cx="13266482" cy="380727"/>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16" name="Line"/>
          <p:cNvSpPr/>
          <p:nvPr/>
        </p:nvSpPr>
        <p:spPr>
          <a:xfrm>
            <a:off x="5007369" y="10336669"/>
            <a:ext cx="3475466" cy="330305"/>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17" name="Line"/>
          <p:cNvSpPr/>
          <p:nvPr/>
        </p:nvSpPr>
        <p:spPr>
          <a:xfrm>
            <a:off x="13666601" y="10618367"/>
            <a:ext cx="5298963" cy="462841"/>
          </a:xfrm>
          <a:prstGeom prst="line">
            <a:avLst/>
          </a:prstGeom>
          <a:ln w="25400">
            <a:solidFill>
              <a:srgbClr val="000000"/>
            </a:solidFill>
            <a:miter lim="400000"/>
            <a:tail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18" name="Line"/>
          <p:cNvSpPr/>
          <p:nvPr/>
        </p:nvSpPr>
        <p:spPr>
          <a:xfrm flipH="1" flipV="1">
            <a:off x="13446436" y="10993091"/>
            <a:ext cx="7056444" cy="1483578"/>
          </a:xfrm>
          <a:prstGeom prst="line">
            <a:avLst/>
          </a:prstGeom>
          <a:ln w="25400">
            <a:solidFill>
              <a:srgbClr val="000000"/>
            </a:solidFill>
            <a:miter lim="400000"/>
            <a:headEnd type="triangle"/>
          </a:ln>
        </p:spPr>
        <p:txBody>
          <a:bodyPr lIns="71437" tIns="71437" rIns="71437" bIns="71437" anchor="ctr"/>
          <a:lstStyle/>
          <a:p>
            <a:pPr defTabSz="821531">
              <a:defRPr sz="3000">
                <a:solidFill>
                  <a:srgbClr val="FFFFFF"/>
                </a:solidFill>
                <a:latin typeface="Helvetica Neue Medium"/>
                <a:ea typeface="Helvetica Neue Medium"/>
                <a:cs typeface="Helvetica Neue Medium"/>
                <a:sym typeface="Helvetica Neue Medium"/>
              </a:defRPr>
            </a:pPr>
          </a:p>
        </p:txBody>
      </p:sp>
      <p:sp>
        <p:nvSpPr>
          <p:cNvPr id="219" name="intermediate…"/>
          <p:cNvSpPr/>
          <p:nvPr/>
        </p:nvSpPr>
        <p:spPr>
          <a:xfrm>
            <a:off x="5737987" y="2150579"/>
            <a:ext cx="3286694" cy="6381564"/>
          </a:xfrm>
          <a:prstGeom prst="rect">
            <a:avLst/>
          </a:prstGeom>
          <a:solidFill>
            <a:schemeClr val="accent2">
              <a:hueOff val="-85258"/>
              <a:satOff val="14347"/>
              <a:lumOff val="22373"/>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1" sz="4000">
                <a:solidFill>
                  <a:srgbClr val="000000"/>
                </a:solidFill>
              </a:defRPr>
            </a:pPr>
            <a:r>
              <a:rPr b="0"/>
              <a:t>intermediate</a:t>
            </a:r>
            <a:endParaRPr b="0"/>
          </a:p>
          <a:p>
            <a:pPr defTabSz="821531">
              <a:defRPr b="1" sz="4000">
                <a:solidFill>
                  <a:srgbClr val="000000"/>
                </a:solidFill>
              </a:defRPr>
            </a:pPr>
            <a:br/>
            <a:r>
              <a:t>Hydrogen</a:t>
            </a:r>
            <a:br/>
            <a:r>
              <a:t>3,000 GW</a:t>
            </a:r>
          </a:p>
        </p:txBody>
      </p:sp>
      <p:sp>
        <p:nvSpPr>
          <p:cNvPr id="220" name="300 GW"/>
          <p:cNvSpPr txBox="1"/>
          <p:nvPr/>
        </p:nvSpPr>
        <p:spPr>
          <a:xfrm>
            <a:off x="18994493" y="11631419"/>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300 GW</a:t>
            </a:r>
          </a:p>
        </p:txBody>
      </p:sp>
      <p:sp>
        <p:nvSpPr>
          <p:cNvPr id="221" name="Ammonia 700 GW"/>
          <p:cNvSpPr/>
          <p:nvPr/>
        </p:nvSpPr>
        <p:spPr>
          <a:xfrm>
            <a:off x="10676038" y="9887439"/>
            <a:ext cx="2731722" cy="2313462"/>
          </a:xfrm>
          <a:prstGeom prst="rect">
            <a:avLst/>
          </a:prstGeom>
          <a:solidFill>
            <a:schemeClr val="accent4">
              <a:hueOff val="-858837"/>
              <a:lumOff val="-9791"/>
            </a:schemeClr>
          </a:solidFill>
          <a:ln w="12700">
            <a:miter lim="400000"/>
          </a:ln>
          <a:extLst>
            <a:ext uri="{C572A759-6A51-4108-AA02-DFA0A04FC94B}">
              <ma14:wrappingTextBoxFlag xmlns:ma14="http://schemas.microsoft.com/office/mac/drawingml/2011/main" val="1"/>
            </a:ext>
          </a:extLst>
        </p:spPr>
        <p:txBody>
          <a:bodyPr lIns="71437" tIns="71437" rIns="71437" bIns="71437" anchor="ctr"/>
          <a:lstStyle/>
          <a:p>
            <a:pPr defTabSz="821531">
              <a:defRPr b="1" sz="4000">
                <a:solidFill>
                  <a:srgbClr val="000000"/>
                </a:solidFill>
              </a:defRPr>
            </a:pPr>
            <a:r>
              <a:t>Ammonia</a:t>
            </a:r>
            <a:br/>
            <a:r>
              <a:t>700 GW</a:t>
            </a:r>
          </a:p>
        </p:txBody>
      </p:sp>
      <p:sp>
        <p:nvSpPr>
          <p:cNvPr id="222" name="800 GW"/>
          <p:cNvSpPr txBox="1"/>
          <p:nvPr/>
        </p:nvSpPr>
        <p:spPr>
          <a:xfrm>
            <a:off x="8760171" y="10387288"/>
            <a:ext cx="1638530" cy="626388"/>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800 GW</a:t>
            </a:r>
          </a:p>
        </p:txBody>
      </p:sp>
      <p:sp>
        <p:nvSpPr>
          <p:cNvPr id="223" name="Electric vehicles"/>
          <p:cNvSpPr txBox="1"/>
          <p:nvPr/>
        </p:nvSpPr>
        <p:spPr>
          <a:xfrm>
            <a:off x="19351021" y="6058868"/>
            <a:ext cx="4114420" cy="750440"/>
          </a:xfrm>
          <a:prstGeom prst="rect">
            <a:avLst/>
          </a:prstGeom>
          <a:solidFill>
            <a:srgbClr val="FF8DC6"/>
          </a:solidFill>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821531">
              <a:defRPr b="1" sz="4000">
                <a:solidFill>
                  <a:srgbClr val="000000"/>
                </a:solidFill>
              </a:defRPr>
            </a:lvl1pPr>
          </a:lstStyle>
          <a:p>
            <a:pPr/>
            <a:r>
              <a:t>Electric vehicles</a:t>
            </a:r>
          </a:p>
        </p:txBody>
      </p:sp>
      <p:sp>
        <p:nvSpPr>
          <p:cNvPr id="224" name="1600 GW"/>
          <p:cNvSpPr txBox="1"/>
          <p:nvPr/>
        </p:nvSpPr>
        <p:spPr>
          <a:xfrm>
            <a:off x="17485999" y="7638043"/>
            <a:ext cx="1864488" cy="626387"/>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defTabSz="821531">
              <a:defRPr b="1" sz="3200">
                <a:solidFill>
                  <a:srgbClr val="000000"/>
                </a:solidFill>
              </a:defRPr>
            </a:lvl1pPr>
          </a:lstStyle>
          <a:p>
            <a:pPr/>
            <a:r>
              <a:t>1600 GW</a:t>
            </a:r>
          </a:p>
        </p:txBody>
      </p:sp>
      <p:sp>
        <p:nvSpPr>
          <p:cNvPr id="226" name="Connection Line"/>
          <p:cNvSpPr/>
          <p:nvPr/>
        </p:nvSpPr>
        <p:spPr>
          <a:xfrm>
            <a:off x="4654382" y="10803697"/>
            <a:ext cx="15772424" cy="1916200"/>
          </a:xfrm>
          <a:custGeom>
            <a:avLst/>
            <a:gdLst/>
            <a:ahLst/>
            <a:cxnLst>
              <a:cxn ang="0">
                <a:pos x="wd2" y="hd2"/>
              </a:cxn>
              <a:cxn ang="5400000">
                <a:pos x="wd2" y="hd2"/>
              </a:cxn>
              <a:cxn ang="10800000">
                <a:pos x="wd2" y="hd2"/>
              </a:cxn>
              <a:cxn ang="16200000">
                <a:pos x="wd2" y="hd2"/>
              </a:cxn>
            </a:cxnLst>
            <a:rect l="0" t="0" r="r" b="b"/>
            <a:pathLst>
              <a:path w="21600" h="20789" fill="norm" stroke="1" extrusionOk="0">
                <a:moveTo>
                  <a:pt x="21600" y="20714"/>
                </a:moveTo>
                <a:cubicBezTo>
                  <a:pt x="9942" y="21600"/>
                  <a:pt x="2742" y="14695"/>
                  <a:pt x="0" y="0"/>
                </a:cubicBezTo>
              </a:path>
            </a:pathLst>
          </a:custGeom>
          <a:ln w="25400">
            <a:solidFill>
              <a:srgbClr val="000000"/>
            </a:solidFill>
            <a:miter lim="400000"/>
            <a:headEnd type="triangle"/>
          </a:ln>
        </p:spPr>
        <p:txBody>
          <a:bodyPr/>
          <a:lstStyle/>
          <a:p>
            <a:pP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Fission is in Fashion"/>
          <p:cNvSpPr txBox="1"/>
          <p:nvPr/>
        </p:nvSpPr>
        <p:spPr>
          <a:xfrm>
            <a:off x="801718" y="11458772"/>
            <a:ext cx="9232269"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spcBef>
                <a:spcPts val="4500"/>
              </a:spcBef>
              <a:defRPr sz="8300">
                <a:solidFill>
                  <a:srgbClr val="000000"/>
                </a:solidFill>
                <a:latin typeface="Snell Roundhand Bold"/>
                <a:ea typeface="Snell Roundhand Bold"/>
                <a:cs typeface="Snell Roundhand Bold"/>
                <a:sym typeface="Snell Roundhand Bold"/>
              </a:defRPr>
            </a:lvl1pPr>
          </a:lstStyle>
          <a:p>
            <a:pPr/>
            <a:r>
              <a:t>Fission is in Fashion</a:t>
            </a:r>
          </a:p>
        </p:txBody>
      </p:sp>
      <p:pic>
        <p:nvPicPr>
          <p:cNvPr id="339" name="Image" descr="Image"/>
          <p:cNvPicPr>
            <a:picLocks noChangeAspect="1"/>
          </p:cNvPicPr>
          <p:nvPr/>
        </p:nvPicPr>
        <p:blipFill>
          <a:blip r:embed="rId2">
            <a:extLst/>
          </a:blip>
          <a:stretch>
            <a:fillRect/>
          </a:stretch>
        </p:blipFill>
        <p:spPr>
          <a:xfrm>
            <a:off x="2122563" y="2827721"/>
            <a:ext cx="7020485" cy="8060558"/>
          </a:xfrm>
          <a:prstGeom prst="rect">
            <a:avLst/>
          </a:prstGeom>
          <a:ln w="12700">
            <a:miter lim="400000"/>
          </a:ln>
        </p:spPr>
      </p:pic>
      <p:sp>
        <p:nvSpPr>
          <p:cNvPr id="340" name="12 Buildings"/>
          <p:cNvSpPr txBox="1"/>
          <p:nvPr/>
        </p:nvSpPr>
        <p:spPr>
          <a:xfrm>
            <a:off x="603041" y="233612"/>
            <a:ext cx="23177917" cy="10686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spcBef>
                <a:spcPts val="4500"/>
              </a:spcBef>
              <a:defRPr b="1" sz="6400">
                <a:solidFill>
                  <a:srgbClr val="000000"/>
                </a:solidFill>
              </a:defRPr>
            </a:lvl1pPr>
          </a:lstStyle>
          <a:p>
            <a:pPr/>
            <a:r>
              <a:t>12 Buildings</a:t>
            </a:r>
          </a:p>
        </p:txBody>
      </p:sp>
      <p:sp>
        <p:nvSpPr>
          <p:cNvPr id="341" name="Cooling…"/>
          <p:cNvSpPr txBox="1"/>
          <p:nvPr/>
        </p:nvSpPr>
        <p:spPr>
          <a:xfrm>
            <a:off x="13169966" y="3699786"/>
            <a:ext cx="8422624" cy="541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4500"/>
              </a:spcBef>
              <a:defRPr sz="6400">
                <a:solidFill>
                  <a:srgbClr val="000000"/>
                </a:solidFill>
              </a:defRPr>
            </a:pPr>
            <a:r>
              <a:t>Cooling</a:t>
            </a:r>
          </a:p>
          <a:p>
            <a:pPr algn="l">
              <a:lnSpc>
                <a:spcPct val="90000"/>
              </a:lnSpc>
              <a:spcBef>
                <a:spcPts val="4500"/>
              </a:spcBef>
              <a:defRPr sz="6400">
                <a:solidFill>
                  <a:srgbClr val="000000"/>
                </a:solidFill>
              </a:defRPr>
            </a:pPr>
            <a:r>
              <a:t>Heating</a:t>
            </a:r>
          </a:p>
          <a:p>
            <a:pPr algn="l">
              <a:lnSpc>
                <a:spcPct val="90000"/>
              </a:lnSpc>
              <a:spcBef>
                <a:spcPts val="4500"/>
              </a:spcBef>
              <a:defRPr sz="6400">
                <a:solidFill>
                  <a:srgbClr val="000000"/>
                </a:solidFill>
              </a:defRPr>
            </a:pPr>
            <a:r>
              <a:t>Insulation</a:t>
            </a:r>
          </a:p>
          <a:p>
            <a:pPr algn="l">
              <a:lnSpc>
                <a:spcPct val="90000"/>
              </a:lnSpc>
              <a:spcBef>
                <a:spcPts val="4500"/>
              </a:spcBef>
              <a:defRPr sz="6400">
                <a:solidFill>
                  <a:srgbClr val="000000"/>
                </a:solidFill>
              </a:defRPr>
            </a:pPr>
            <a:r>
              <a:t>Co-generation</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Cooling consumes &gt; 8% of all electricity."/>
          <p:cNvSpPr txBox="1"/>
          <p:nvPr/>
        </p:nvSpPr>
        <p:spPr>
          <a:xfrm>
            <a:off x="228243" y="160918"/>
            <a:ext cx="23927514" cy="10932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600">
                <a:solidFill>
                  <a:srgbClr val="000000"/>
                </a:solidFill>
              </a:defRPr>
            </a:lvl1pPr>
          </a:lstStyle>
          <a:p>
            <a:pPr/>
            <a:r>
              <a:t>Cooling consumes &gt; 8% of all electricity.</a:t>
            </a:r>
          </a:p>
        </p:txBody>
      </p:sp>
      <p:sp>
        <p:nvSpPr>
          <p:cNvPr id="229" name="Responsible for 1 Gt CO2 emissions.…"/>
          <p:cNvSpPr txBox="1"/>
          <p:nvPr/>
        </p:nvSpPr>
        <p:spPr>
          <a:xfrm>
            <a:off x="399425" y="1465680"/>
            <a:ext cx="10780986" cy="28919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4600">
                <a:solidFill>
                  <a:srgbClr val="000000"/>
                </a:solidFill>
              </a:defRPr>
            </a:pPr>
            <a:r>
              <a:t>Responsible for 1 Gt CO2 emissions.</a:t>
            </a:r>
          </a:p>
          <a:p>
            <a:pPr algn="l">
              <a:defRPr sz="4600">
                <a:solidFill>
                  <a:srgbClr val="000000"/>
                </a:solidFill>
              </a:defRPr>
            </a:pPr>
            <a:r>
              <a:t>2 billion units in operation use </a:t>
            </a:r>
            <a:r>
              <a:rPr b="1" u="sng"/>
              <a:t>250 GW.</a:t>
            </a:r>
          </a:p>
          <a:p>
            <a:pPr algn="l">
              <a:defRPr sz="4600">
                <a:solidFill>
                  <a:srgbClr val="000000"/>
                </a:solidFill>
              </a:defRPr>
            </a:pPr>
            <a:r>
              <a:t>Unit sales increasing 10-15% per year.</a:t>
            </a:r>
          </a:p>
          <a:p>
            <a:pPr algn="l">
              <a:defRPr sz="4600">
                <a:solidFill>
                  <a:srgbClr val="000000"/>
                </a:solidFill>
              </a:defRPr>
            </a:pPr>
            <a:r>
              <a:t>Ave COP efficiency could double, to 6.</a:t>
            </a:r>
          </a:p>
        </p:txBody>
      </p:sp>
      <p:pic>
        <p:nvPicPr>
          <p:cNvPr id="230" name="Image" descr="Image"/>
          <p:cNvPicPr>
            <a:picLocks noChangeAspect="1"/>
          </p:cNvPicPr>
          <p:nvPr/>
        </p:nvPicPr>
        <p:blipFill>
          <a:blip r:embed="rId2">
            <a:extLst/>
          </a:blip>
          <a:srcRect l="0" t="9404" r="0" b="0"/>
          <a:stretch>
            <a:fillRect/>
          </a:stretch>
        </p:blipFill>
        <p:spPr>
          <a:xfrm>
            <a:off x="425677" y="5953718"/>
            <a:ext cx="9591518" cy="7220161"/>
          </a:xfrm>
          <a:prstGeom prst="rect">
            <a:avLst/>
          </a:prstGeom>
          <a:ln w="12700">
            <a:miter lim="400000"/>
          </a:ln>
        </p:spPr>
      </p:pic>
      <p:sp>
        <p:nvSpPr>
          <p:cNvPr id="231" name="Percentage of home with air conditioning"/>
          <p:cNvSpPr txBox="1"/>
          <p:nvPr/>
        </p:nvSpPr>
        <p:spPr>
          <a:xfrm>
            <a:off x="399425" y="5008062"/>
            <a:ext cx="10841344" cy="7461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a:defRPr b="1" sz="4300"/>
            </a:pPr>
            <a:r>
              <a:t>Percenta</a:t>
            </a:r>
            <a:r>
              <a:rPr>
                <a:solidFill>
                  <a:srgbClr val="000000"/>
                </a:solidFill>
              </a:rPr>
              <a:t>ge of home with air conditioning</a:t>
            </a:r>
          </a:p>
        </p:txBody>
      </p:sp>
      <p:sp>
        <p:nvSpPr>
          <p:cNvPr id="232" name="https://www.iea.org/reports/the-future-of-cooling"/>
          <p:cNvSpPr txBox="1"/>
          <p:nvPr/>
        </p:nvSpPr>
        <p:spPr>
          <a:xfrm>
            <a:off x="216469" y="13193400"/>
            <a:ext cx="6776924"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https://www.iea.org/reports/the-future-of-cooling</a:t>
            </a:r>
          </a:p>
        </p:txBody>
      </p:sp>
      <p:pic>
        <p:nvPicPr>
          <p:cNvPr id="233" name="Image" descr="Image"/>
          <p:cNvPicPr>
            <a:picLocks noChangeAspect="1"/>
          </p:cNvPicPr>
          <p:nvPr/>
        </p:nvPicPr>
        <p:blipFill>
          <a:blip r:embed="rId3">
            <a:extLst/>
          </a:blip>
          <a:stretch>
            <a:fillRect/>
          </a:stretch>
        </p:blipFill>
        <p:spPr>
          <a:xfrm>
            <a:off x="11711084" y="2890559"/>
            <a:ext cx="11433825" cy="9905127"/>
          </a:xfrm>
          <a:prstGeom prst="rect">
            <a:avLst/>
          </a:prstGeom>
          <a:ln w="12700">
            <a:miter lim="400000"/>
          </a:ln>
        </p:spPr>
      </p:pic>
      <p:sp>
        <p:nvSpPr>
          <p:cNvPr id="234" name="Air conditioning units will triple, with electricity consumption of 700 GW by 2050."/>
          <p:cNvSpPr txBox="1"/>
          <p:nvPr/>
        </p:nvSpPr>
        <p:spPr>
          <a:xfrm>
            <a:off x="12095401" y="1481741"/>
            <a:ext cx="11433825" cy="13688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sz="4200">
                <a:solidFill>
                  <a:srgbClr val="000000"/>
                </a:solidFill>
              </a:defRPr>
            </a:pPr>
            <a:r>
              <a:t>Air conditioning units will triple, with electricity consumption of </a:t>
            </a:r>
            <a:r>
              <a:rPr b="1" u="sng"/>
              <a:t>700 GW</a:t>
            </a:r>
            <a:r>
              <a:t> by 2050.</a:t>
            </a:r>
          </a:p>
        </p:txBody>
      </p:sp>
      <p:sp>
        <p:nvSpPr>
          <p:cNvPr id="235" name="https://www.technologyreview.com/2020/09/01/1007762/air-conditioning-grid-blackouts-california-climate-change/"/>
          <p:cNvSpPr txBox="1"/>
          <p:nvPr/>
        </p:nvSpPr>
        <p:spPr>
          <a:xfrm>
            <a:off x="8267372" y="13193400"/>
            <a:ext cx="15835885"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https://www.technologyreview.com/2020/09/01/1007762/air-conditioning-grid-blackouts-california-climate-change/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 name="Image" descr="Image"/>
          <p:cNvPicPr>
            <a:picLocks noChangeAspect="1"/>
          </p:cNvPicPr>
          <p:nvPr/>
        </p:nvPicPr>
        <p:blipFill>
          <a:blip r:embed="rId2">
            <a:extLst/>
          </a:blip>
          <a:stretch>
            <a:fillRect/>
          </a:stretch>
        </p:blipFill>
        <p:spPr>
          <a:xfrm>
            <a:off x="983759" y="1845860"/>
            <a:ext cx="22416482" cy="11541874"/>
          </a:xfrm>
          <a:prstGeom prst="rect">
            <a:avLst/>
          </a:prstGeom>
          <a:ln w="12700">
            <a:miter lim="400000"/>
          </a:ln>
        </p:spPr>
      </p:pic>
      <p:sp>
        <p:nvSpPr>
          <p:cNvPr id="238" name="Annual cooling degree days portend high GW demand as developing nations prosper (and global warming persists)."/>
          <p:cNvSpPr txBox="1"/>
          <p:nvPr/>
        </p:nvSpPr>
        <p:spPr>
          <a:xfrm>
            <a:off x="228243" y="67262"/>
            <a:ext cx="23927514" cy="21092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defRPr b="1" sz="6600">
                <a:solidFill>
                  <a:srgbClr val="000000"/>
                </a:solidFill>
              </a:defRPr>
            </a:pPr>
            <a:r>
              <a:t>Annual cooling degree days portend high GW demand as developing nations prosper </a:t>
            </a:r>
            <a:r>
              <a:rPr b="0"/>
              <a:t>(and global warming persists)</a:t>
            </a:r>
            <a:r>
              <a:t>.</a:t>
            </a:r>
          </a:p>
        </p:txBody>
      </p:sp>
      <p:sp>
        <p:nvSpPr>
          <p:cNvPr id="239" name="https://webstore.iea.org/download/direct/1036"/>
          <p:cNvSpPr txBox="1"/>
          <p:nvPr/>
        </p:nvSpPr>
        <p:spPr>
          <a:xfrm>
            <a:off x="222211" y="13272173"/>
            <a:ext cx="6455970"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https://webstore.iea.org/download/direct/1036</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Home heating demand varies by 20:1"/>
          <p:cNvSpPr txBox="1"/>
          <p:nvPr/>
        </p:nvSpPr>
        <p:spPr>
          <a:xfrm>
            <a:off x="1106278" y="436961"/>
            <a:ext cx="23927514" cy="10932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600">
                <a:solidFill>
                  <a:srgbClr val="000000"/>
                </a:solidFill>
              </a:defRPr>
            </a:lvl1pPr>
          </a:lstStyle>
          <a:p>
            <a:pPr/>
            <a:r>
              <a:t>Home heating demand varies by 20:1</a:t>
            </a:r>
          </a:p>
        </p:txBody>
      </p:sp>
      <p:pic>
        <p:nvPicPr>
          <p:cNvPr id="242" name="Image" descr="Image"/>
          <p:cNvPicPr>
            <a:picLocks noChangeAspect="1"/>
          </p:cNvPicPr>
          <p:nvPr/>
        </p:nvPicPr>
        <p:blipFill>
          <a:blip r:embed="rId2">
            <a:extLst/>
          </a:blip>
          <a:srcRect l="0" t="37547" r="0" b="0"/>
          <a:stretch>
            <a:fillRect/>
          </a:stretch>
        </p:blipFill>
        <p:spPr>
          <a:xfrm>
            <a:off x="-1745165" y="2354319"/>
            <a:ext cx="26934636" cy="10349804"/>
          </a:xfrm>
          <a:prstGeom prst="rect">
            <a:avLst/>
          </a:prstGeom>
          <a:ln w="12700">
            <a:miter lim="400000"/>
          </a:ln>
        </p:spPr>
      </p:pic>
      <p:sp>
        <p:nvSpPr>
          <p:cNvPr id="243" name="https://www.ovoenergy.com/guides/energy-guides/how-much-heating-energy-do-you-use.html"/>
          <p:cNvSpPr txBox="1"/>
          <p:nvPr/>
        </p:nvSpPr>
        <p:spPr>
          <a:xfrm>
            <a:off x="-31429" y="13166366"/>
            <a:ext cx="13540741"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r>
              <a:t>https://www.ovoenergy.com/guides/energy-guides/how-much-heating-energy-do-you-use.html</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5" name="Well insulated buildings are #1 priority to reduce heat demand."/>
          <p:cNvSpPr txBox="1"/>
          <p:nvPr/>
        </p:nvSpPr>
        <p:spPr>
          <a:xfrm>
            <a:off x="289617" y="91599"/>
            <a:ext cx="23927515" cy="1031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200">
                <a:solidFill>
                  <a:srgbClr val="000000"/>
                </a:solidFill>
              </a:defRPr>
            </a:lvl1pPr>
          </a:lstStyle>
          <a:p>
            <a:pPr/>
            <a:r>
              <a:t>Well insulated buildings are #1 priority to reduce heat demand.</a:t>
            </a:r>
          </a:p>
        </p:txBody>
      </p:sp>
      <p:sp>
        <p:nvSpPr>
          <p:cNvPr id="246" name="Example specification: well sealed, well insulated Vermont 2000 sq ft home)…"/>
          <p:cNvSpPr txBox="1"/>
          <p:nvPr/>
        </p:nvSpPr>
        <p:spPr>
          <a:xfrm>
            <a:off x="347698" y="1494338"/>
            <a:ext cx="23811353" cy="6949025"/>
          </a:xfrm>
          <a:prstGeom prst="rect">
            <a:avLst/>
          </a:prstGeom>
          <a:solidFill>
            <a:schemeClr val="accent4">
              <a:hueOff val="348544"/>
              <a:lumOff val="7139"/>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90000"/>
              </a:lnSpc>
              <a:spcBef>
                <a:spcPts val="2900"/>
              </a:spcBef>
              <a:defRPr b="1" sz="4800">
                <a:solidFill>
                  <a:srgbClr val="000000"/>
                </a:solidFill>
              </a:defRPr>
            </a:pPr>
            <a:r>
              <a:t>Example specification: well sealed, well insulated Vermont 2000 sq ft home)</a:t>
            </a:r>
          </a:p>
          <a:p>
            <a:pPr marL="609600" indent="-609600" algn="l">
              <a:lnSpc>
                <a:spcPct val="90000"/>
              </a:lnSpc>
              <a:spcBef>
                <a:spcPts val="2900"/>
              </a:spcBef>
              <a:buSzPct val="123000"/>
              <a:buChar char="•"/>
              <a:defRPr sz="4800">
                <a:solidFill>
                  <a:srgbClr val="000000"/>
                </a:solidFill>
              </a:defRPr>
            </a:pPr>
            <a:r>
              <a:t>Passive solar features</a:t>
            </a:r>
          </a:p>
          <a:p>
            <a:pPr marL="609600" indent="-609600" algn="l">
              <a:lnSpc>
                <a:spcPct val="90000"/>
              </a:lnSpc>
              <a:spcBef>
                <a:spcPts val="2900"/>
              </a:spcBef>
              <a:buSzPct val="123000"/>
              <a:buChar char="•"/>
              <a:defRPr sz="4800">
                <a:solidFill>
                  <a:srgbClr val="000000"/>
                </a:solidFill>
              </a:defRPr>
            </a:pPr>
            <a:r>
              <a:t>R40 walls</a:t>
            </a:r>
          </a:p>
          <a:p>
            <a:pPr marL="609600" indent="-609600" algn="l">
              <a:lnSpc>
                <a:spcPct val="90000"/>
              </a:lnSpc>
              <a:spcBef>
                <a:spcPts val="2900"/>
              </a:spcBef>
              <a:buSzPct val="123000"/>
              <a:buChar char="•"/>
              <a:defRPr sz="4800">
                <a:solidFill>
                  <a:srgbClr val="000000"/>
                </a:solidFill>
              </a:defRPr>
            </a:pPr>
            <a:r>
              <a:t>R60 ceiling</a:t>
            </a:r>
          </a:p>
          <a:p>
            <a:pPr marL="609600" indent="-609600" algn="l">
              <a:lnSpc>
                <a:spcPct val="90000"/>
              </a:lnSpc>
              <a:spcBef>
                <a:spcPts val="2900"/>
              </a:spcBef>
              <a:buSzPct val="123000"/>
              <a:buChar char="•"/>
              <a:defRPr sz="4800">
                <a:solidFill>
                  <a:srgbClr val="000000"/>
                </a:solidFill>
              </a:defRPr>
            </a:pPr>
            <a:r>
              <a:t>R20 basement</a:t>
            </a:r>
          </a:p>
          <a:p>
            <a:pPr marL="609600" indent="-609600" algn="l">
              <a:lnSpc>
                <a:spcPct val="90000"/>
              </a:lnSpc>
              <a:spcBef>
                <a:spcPts val="2900"/>
              </a:spcBef>
              <a:buSzPct val="123000"/>
              <a:buChar char="•"/>
              <a:defRPr sz="4800">
                <a:solidFill>
                  <a:srgbClr val="000000"/>
                </a:solidFill>
              </a:defRPr>
            </a:pPr>
            <a:r>
              <a:t>R7 triple-glazed windows</a:t>
            </a:r>
          </a:p>
          <a:p>
            <a:pPr marL="609600" indent="-609600" algn="l">
              <a:lnSpc>
                <a:spcPct val="90000"/>
              </a:lnSpc>
              <a:spcBef>
                <a:spcPts val="2900"/>
              </a:spcBef>
              <a:buSzPct val="123000"/>
              <a:buChar char="•"/>
              <a:defRPr sz="4800">
                <a:solidFill>
                  <a:srgbClr val="000000"/>
                </a:solidFill>
              </a:defRPr>
            </a:pPr>
            <a:r>
              <a:t>R8 doors</a:t>
            </a:r>
          </a:p>
        </p:txBody>
      </p:sp>
      <p:sp>
        <p:nvSpPr>
          <p:cNvPr id="247" name="Air in-leakage less than 1.0 air changes per hour at 50 pascal.…"/>
          <p:cNvSpPr txBox="1"/>
          <p:nvPr/>
        </p:nvSpPr>
        <p:spPr>
          <a:xfrm>
            <a:off x="8446140" y="2549666"/>
            <a:ext cx="15638108" cy="57890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09600" indent="-609600" algn="l">
              <a:lnSpc>
                <a:spcPct val="90000"/>
              </a:lnSpc>
              <a:spcBef>
                <a:spcPts val="4500"/>
              </a:spcBef>
              <a:buSzPct val="123000"/>
              <a:buChar char="•"/>
              <a:defRPr sz="4800">
                <a:solidFill>
                  <a:srgbClr val="000000"/>
                </a:solidFill>
              </a:defRPr>
            </a:pPr>
            <a:r>
              <a:t>Air in-leakage less than 1.0 air changes per hour at 50 pascal.</a:t>
            </a:r>
          </a:p>
          <a:p>
            <a:pPr marL="609600" indent="-609600" algn="l">
              <a:lnSpc>
                <a:spcPct val="90000"/>
              </a:lnSpc>
              <a:spcBef>
                <a:spcPts val="4500"/>
              </a:spcBef>
              <a:buSzPct val="123000"/>
              <a:buChar char="•"/>
              <a:defRPr sz="4800">
                <a:solidFill>
                  <a:srgbClr val="000000"/>
                </a:solidFill>
              </a:defRPr>
            </a:pPr>
            <a:r>
              <a:t>HVAC whole-house, forced-air ventilation of 0.5 air changes per hour.</a:t>
            </a:r>
          </a:p>
          <a:p>
            <a:pPr marL="609600" indent="-609600" algn="l">
              <a:lnSpc>
                <a:spcPct val="90000"/>
              </a:lnSpc>
              <a:spcBef>
                <a:spcPts val="4500"/>
              </a:spcBef>
              <a:buSzPct val="123000"/>
              <a:buChar char="•"/>
              <a:defRPr sz="4800">
                <a:solidFill>
                  <a:srgbClr val="000000"/>
                </a:solidFill>
              </a:defRPr>
            </a:pPr>
            <a:r>
              <a:t>Air-to-air heat recovery exchanger.</a:t>
            </a:r>
          </a:p>
          <a:p>
            <a:pPr marL="609600" indent="-609600" algn="l">
              <a:lnSpc>
                <a:spcPct val="90000"/>
              </a:lnSpc>
              <a:spcBef>
                <a:spcPts val="4500"/>
              </a:spcBef>
              <a:buSzPct val="123000"/>
              <a:buChar char="•"/>
              <a:defRPr sz="4800">
                <a:solidFill>
                  <a:srgbClr val="000000"/>
                </a:solidFill>
              </a:defRPr>
            </a:pPr>
            <a:r>
              <a:t>Space heating demand at -10°F, 6 kW(t).</a:t>
            </a:r>
          </a:p>
        </p:txBody>
      </p:sp>
      <p:sp>
        <p:nvSpPr>
          <p:cNvPr id="248" name="Text"/>
          <p:cNvSpPr txBox="1"/>
          <p:nvPr/>
        </p:nvSpPr>
        <p:spPr>
          <a:xfrm>
            <a:off x="11639600" y="6627317"/>
            <a:ext cx="673000" cy="461366"/>
          </a:xfrm>
          <a:prstGeom prst="rect">
            <a:avLst/>
          </a:prstGeom>
          <a:ln w="12700">
            <a:miter lim="400000"/>
          </a:ln>
        </p:spPr>
        <p:txBody>
          <a:bodyPr wrap="none" lIns="50800" tIns="50800" rIns="50800" bIns="50800" anchor="ctr">
            <a:spAutoFit/>
          </a:bodyPr>
          <a:lstStyle/>
          <a:p>
            <a:pPr/>
          </a:p>
        </p:txBody>
      </p:sp>
      <p:sp>
        <p:nvSpPr>
          <p:cNvPr id="249" name="Willem Post, P.E."/>
          <p:cNvSpPr txBox="1"/>
          <p:nvPr/>
        </p:nvSpPr>
        <p:spPr>
          <a:xfrm>
            <a:off x="21597429" y="13214093"/>
            <a:ext cx="2396948"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Willem Post, P.E.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 name="LEED, Passivehaus can be $$$ certification regimes."/>
          <p:cNvSpPr txBox="1"/>
          <p:nvPr/>
        </p:nvSpPr>
        <p:spPr>
          <a:xfrm>
            <a:off x="280094" y="218599"/>
            <a:ext cx="24383999" cy="105629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300">
                <a:solidFill>
                  <a:srgbClr val="000000"/>
                </a:solidFill>
              </a:defRPr>
            </a:lvl1pPr>
          </a:lstStyle>
          <a:p>
            <a:pPr/>
            <a:r>
              <a:t>LEED, Passivehaus can be $$$ certification regimes.</a:t>
            </a:r>
          </a:p>
        </p:txBody>
      </p:sp>
      <p:sp>
        <p:nvSpPr>
          <p:cNvPr id="252" name="THE UN-CERTIFIED BUT 'DAMN NEAR' PASSIVE HOUSE."/>
          <p:cNvSpPr txBox="1"/>
          <p:nvPr/>
        </p:nvSpPr>
        <p:spPr>
          <a:xfrm>
            <a:off x="13002938" y="8625417"/>
            <a:ext cx="11271375" cy="15323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4800">
                <a:solidFill>
                  <a:srgbClr val="000000"/>
                </a:solidFill>
              </a:defRPr>
            </a:lvl1pPr>
          </a:lstStyle>
          <a:p>
            <a:pPr/>
            <a:r>
              <a:t>THE UN-CERTIFIED BUT 'DAMN NEAR' PASSIVE HOUSE.</a:t>
            </a:r>
          </a:p>
        </p:txBody>
      </p:sp>
      <p:pic>
        <p:nvPicPr>
          <p:cNvPr id="253" name="Image" descr="Image"/>
          <p:cNvPicPr>
            <a:picLocks noChangeAspect="1"/>
          </p:cNvPicPr>
          <p:nvPr/>
        </p:nvPicPr>
        <p:blipFill>
          <a:blip r:embed="rId2">
            <a:extLst/>
          </a:blip>
          <a:stretch>
            <a:fillRect/>
          </a:stretch>
        </p:blipFill>
        <p:spPr>
          <a:xfrm>
            <a:off x="12923624" y="1973142"/>
            <a:ext cx="11430001" cy="6350001"/>
          </a:xfrm>
          <a:prstGeom prst="rect">
            <a:avLst/>
          </a:prstGeom>
          <a:ln w="12700">
            <a:miter lim="400000"/>
          </a:ln>
        </p:spPr>
      </p:pic>
      <p:sp>
        <p:nvSpPr>
          <p:cNvPr id="254" name="https://www.ecohome.net/guides/1482/the-un-certified-but-damn-near-passive-house/"/>
          <p:cNvSpPr txBox="1"/>
          <p:nvPr/>
        </p:nvSpPr>
        <p:spPr>
          <a:xfrm>
            <a:off x="12226534" y="13203427"/>
            <a:ext cx="11992357"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https://www.ecohome.net/guides/1482/the-un-certified-but-damn-near-passive-house/</a:t>
            </a:r>
          </a:p>
        </p:txBody>
      </p:sp>
      <p:pic>
        <p:nvPicPr>
          <p:cNvPr id="255" name="Image" descr="Image"/>
          <p:cNvPicPr>
            <a:picLocks noChangeAspect="1"/>
          </p:cNvPicPr>
          <p:nvPr/>
        </p:nvPicPr>
        <p:blipFill>
          <a:blip r:embed="rId3">
            <a:extLst/>
          </a:blip>
          <a:stretch>
            <a:fillRect/>
          </a:stretch>
        </p:blipFill>
        <p:spPr>
          <a:xfrm>
            <a:off x="918860" y="2041339"/>
            <a:ext cx="11039401" cy="6213607"/>
          </a:xfrm>
          <a:prstGeom prst="rect">
            <a:avLst/>
          </a:prstGeom>
          <a:ln w="12700">
            <a:miter lim="400000"/>
          </a:ln>
        </p:spPr>
      </p:pic>
      <p:sp>
        <p:nvSpPr>
          <p:cNvPr id="256" name="One of the first steps was to convince people to pay more for the construction of the building, instead of a cheaper building with higher energy bills."/>
          <p:cNvSpPr txBox="1"/>
          <p:nvPr/>
        </p:nvSpPr>
        <p:spPr>
          <a:xfrm>
            <a:off x="11246915" y="10684578"/>
            <a:ext cx="12801704" cy="19539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4100">
                <a:solidFill>
                  <a:srgbClr val="000000"/>
                </a:solidFill>
              </a:defRPr>
            </a:lvl1pPr>
          </a:lstStyle>
          <a:p>
            <a:pPr/>
            <a:r>
              <a:t>One of the first steps was to convince people to pay more for the construction of the building, instead of a cheaper building with higher energy bills.</a:t>
            </a:r>
          </a:p>
        </p:txBody>
      </p:sp>
      <p:sp>
        <p:nvSpPr>
          <p:cNvPr id="257" name="Making Passive House homes affordable"/>
          <p:cNvSpPr txBox="1"/>
          <p:nvPr/>
        </p:nvSpPr>
        <p:spPr>
          <a:xfrm>
            <a:off x="839861" y="1258198"/>
            <a:ext cx="11197400" cy="7835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lnSpc>
                <a:spcPct val="90000"/>
              </a:lnSpc>
              <a:spcBef>
                <a:spcPts val="4500"/>
              </a:spcBef>
              <a:defRPr b="1" sz="4500">
                <a:solidFill>
                  <a:srgbClr val="000000"/>
                </a:solidFill>
              </a:defRPr>
            </a:lvl1pPr>
          </a:lstStyle>
          <a:p>
            <a:pPr/>
            <a:r>
              <a:t>Making Passive House homes affordable</a:t>
            </a:r>
          </a:p>
        </p:txBody>
      </p:sp>
      <p:pic>
        <p:nvPicPr>
          <p:cNvPr id="258" name="Image" descr="Image"/>
          <p:cNvPicPr>
            <a:picLocks noChangeAspect="1"/>
          </p:cNvPicPr>
          <p:nvPr/>
        </p:nvPicPr>
        <p:blipFill>
          <a:blip r:embed="rId4">
            <a:extLst/>
          </a:blip>
          <a:stretch>
            <a:fillRect/>
          </a:stretch>
        </p:blipFill>
        <p:spPr>
          <a:xfrm>
            <a:off x="1851035" y="8432008"/>
            <a:ext cx="8522567" cy="5018718"/>
          </a:xfrm>
          <a:prstGeom prst="rect">
            <a:avLst/>
          </a:prstGeom>
          <a:ln w="12700">
            <a:miter lim="400000"/>
          </a:ln>
        </p:spPr>
      </p:pic>
      <p:sp>
        <p:nvSpPr>
          <p:cNvPr id="259" name="https://passipedia.org/planning/thermal_protection/integrated_thermal_protection"/>
          <p:cNvSpPr txBox="1"/>
          <p:nvPr/>
        </p:nvSpPr>
        <p:spPr>
          <a:xfrm>
            <a:off x="174830" y="13332921"/>
            <a:ext cx="11210241" cy="46136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https://passipedia.org/planning/thermal_protection/integrated_thermal_protection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1" name="Image" descr="Image"/>
          <p:cNvPicPr>
            <a:picLocks noChangeAspect="1"/>
          </p:cNvPicPr>
          <p:nvPr/>
        </p:nvPicPr>
        <p:blipFill>
          <a:blip r:embed="rId2">
            <a:extLst/>
          </a:blip>
          <a:stretch>
            <a:fillRect/>
          </a:stretch>
        </p:blipFill>
        <p:spPr>
          <a:xfrm>
            <a:off x="1885198" y="1036611"/>
            <a:ext cx="19211841" cy="12398872"/>
          </a:xfrm>
          <a:prstGeom prst="rect">
            <a:avLst/>
          </a:prstGeom>
          <a:ln w="12700">
            <a:miter lim="400000"/>
          </a:ln>
        </p:spPr>
      </p:pic>
      <p:sp>
        <p:nvSpPr>
          <p:cNvPr id="262" name="Ground source heat pump, air/air heat exchanger in air-tight home."/>
          <p:cNvSpPr txBox="1"/>
          <p:nvPr/>
        </p:nvSpPr>
        <p:spPr>
          <a:xfrm>
            <a:off x="315386" y="154277"/>
            <a:ext cx="24007227" cy="10069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5900">
                <a:solidFill>
                  <a:srgbClr val="000000"/>
                </a:solidFill>
              </a:defRPr>
            </a:lvl1pPr>
          </a:lstStyle>
          <a:p>
            <a:pPr/>
            <a:r>
              <a:t>Ground source heat pump, air/air heat exchanger in air-tight home.</a:t>
            </a:r>
          </a:p>
        </p:txBody>
      </p:sp>
      <p:sp>
        <p:nvSpPr>
          <p:cNvPr id="263" name="https://www.phius.org/what-is-passive-building/passive-house-principles"/>
          <p:cNvSpPr txBox="1"/>
          <p:nvPr/>
        </p:nvSpPr>
        <p:spPr>
          <a:xfrm>
            <a:off x="420726" y="13227438"/>
            <a:ext cx="10090710"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https://www.phius.org/what-is-passive-building/passive-house-principles</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Electric resistance heating is common in UK (and Quebec)."/>
          <p:cNvSpPr txBox="1"/>
          <p:nvPr/>
        </p:nvSpPr>
        <p:spPr>
          <a:xfrm>
            <a:off x="188386" y="154277"/>
            <a:ext cx="24007227" cy="10932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b="1" sz="6600">
                <a:solidFill>
                  <a:srgbClr val="000000"/>
                </a:solidFill>
              </a:defRPr>
            </a:lvl1pPr>
          </a:lstStyle>
          <a:p>
            <a:pPr/>
            <a:r>
              <a:t>Electric resistance heating is common in UK (and Quebec).</a:t>
            </a:r>
          </a:p>
        </p:txBody>
      </p:sp>
      <p:pic>
        <p:nvPicPr>
          <p:cNvPr id="266" name="Image" descr="Image"/>
          <p:cNvPicPr>
            <a:picLocks noChangeAspect="1"/>
          </p:cNvPicPr>
          <p:nvPr/>
        </p:nvPicPr>
        <p:blipFill>
          <a:blip r:embed="rId2">
            <a:extLst/>
          </a:blip>
          <a:stretch>
            <a:fillRect/>
          </a:stretch>
        </p:blipFill>
        <p:spPr>
          <a:xfrm>
            <a:off x="1841895" y="1633536"/>
            <a:ext cx="19250580" cy="12144409"/>
          </a:xfrm>
          <a:prstGeom prst="rect">
            <a:avLst/>
          </a:prstGeom>
          <a:ln w="12700">
            <a:miter lim="400000"/>
          </a:ln>
        </p:spPr>
      </p:pic>
      <p:sp>
        <p:nvSpPr>
          <p:cNvPr id="267" name="https://www.open.edu/openlearn/ocw/mod/oucontent/view.php?printable=1&amp;id=21281"/>
          <p:cNvSpPr txBox="1"/>
          <p:nvPr/>
        </p:nvSpPr>
        <p:spPr>
          <a:xfrm>
            <a:off x="1887282" y="13263056"/>
            <a:ext cx="11973459" cy="461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https://www.open.edu/openlearn/ocw/mod/oucontent/view.php?printable=1&amp;id=21281</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