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0" name="Shape 200"/>
          <p:cNvSpPr/>
          <p:nvPr>
            <p:ph type="sldImg"/>
          </p:nvPr>
        </p:nvSpPr>
        <p:spPr>
          <a:xfrm>
            <a:off x="1143000" y="685800"/>
            <a:ext cx="4572000" cy="3429000"/>
          </a:xfrm>
          <a:prstGeom prst="rect">
            <a:avLst/>
          </a:prstGeom>
        </p:spPr>
        <p:txBody>
          <a:bodyPr/>
          <a:lstStyle/>
          <a:p>
            <a:pPr/>
          </a:p>
        </p:txBody>
      </p:sp>
      <p:sp>
        <p:nvSpPr>
          <p:cNvPr id="201" name="Shape 2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www.energy.iastate.edu/Renewable/ammonia/ammonia/2008/Sammes_2008.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Green Revolution built on fertilizer</a:t>
            </a:r>
          </a:p>
          <a:p>
            <a:pPr defTabSz="914400">
              <a:lnSpc>
                <a:spcPct val="100000"/>
              </a:lnSpc>
              <a:spcBef>
                <a:spcPts val="400"/>
              </a:spcBef>
              <a:defRPr sz="1200">
                <a:latin typeface="Arial"/>
                <a:ea typeface="Arial"/>
                <a:cs typeface="Arial"/>
                <a:sym typeface="Arial"/>
              </a:defRPr>
            </a:pPr>
            <a:r>
              <a:t>Made from natural gas, today.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100 F temperature</a:t>
            </a:r>
          </a:p>
          <a:p>
            <a:pPr defTabSz="914400">
              <a:lnSpc>
                <a:spcPct val="100000"/>
              </a:lnSpc>
              <a:spcBef>
                <a:spcPts val="400"/>
              </a:spcBef>
              <a:defRPr sz="1200">
                <a:latin typeface="Arial"/>
                <a:ea typeface="Arial"/>
                <a:cs typeface="Arial"/>
                <a:sym typeface="Arial"/>
              </a:defRPr>
            </a:pPr>
            <a:r>
              <a:t>About the same danger as gasoline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u="sng">
                <a:solidFill>
                  <a:srgbClr val="009999"/>
                </a:solidFill>
                <a:uFill>
                  <a:solidFill>
                    <a:srgbClr val="009999"/>
                  </a:solidFill>
                </a:uFill>
                <a:hlinkClick r:id="rId3" invalidUrl="" action="" tgtFrame="" tooltip="" history="1" highlightClick="0" endSnd="0"/>
              </a:rPr>
              <a:t>http://www.energy.iastate.edu/Renewable/ammonia/ammonia/2008/Sammes_2008.pdf</a:t>
            </a:r>
            <a:r>
              <a:t> </a:t>
            </a:r>
          </a:p>
          <a:p>
            <a:pPr defTabSz="914400">
              <a:lnSpc>
                <a:spcPct val="100000"/>
              </a:lnSpc>
              <a:spcBef>
                <a:spcPts val="400"/>
              </a:spcBef>
              <a:defRPr sz="1200">
                <a:latin typeface="Arial"/>
                <a:ea typeface="Arial"/>
                <a:cs typeface="Arial"/>
                <a:sym typeface="Arial"/>
              </a:defRPr>
            </a:pPr>
            <a:r>
              <a:t>Solid state electrochemical process -</a:t>
            </a:r>
            <a:r>
              <a:rPr>
                <a:solidFill>
                  <a:srgbClr val="FF0000"/>
                </a:solidFill>
              </a:rPr>
              <a:t> </a:t>
            </a:r>
            <a:r>
              <a:t>works like a fuel cell in reverse </a:t>
            </a:r>
          </a:p>
          <a:p>
            <a:pPr defTabSz="914400">
              <a:lnSpc>
                <a:spcPct val="100000"/>
              </a:lnSpc>
              <a:spcBef>
                <a:spcPts val="400"/>
              </a:spcBef>
              <a:defRPr sz="1200">
                <a:latin typeface="Arial"/>
                <a:ea typeface="Arial"/>
                <a:cs typeface="Arial"/>
                <a:sym typeface="Arial"/>
              </a:defRPr>
            </a:pPr>
            <a:r>
              <a:t>550ºC steam adsorbs and decomposes on a electrocatalyst at the anodic side of a  proton conducting ceramic (PCC ) membrane</a:t>
            </a:r>
          </a:p>
          <a:p>
            <a:pPr defTabSz="914400">
              <a:lnSpc>
                <a:spcPct val="100000"/>
              </a:lnSpc>
              <a:spcBef>
                <a:spcPts val="400"/>
              </a:spcBef>
              <a:defRPr sz="1200">
                <a:latin typeface="Arial"/>
                <a:ea typeface="Arial"/>
                <a:cs typeface="Arial"/>
                <a:sym typeface="Arial"/>
              </a:defRPr>
            </a:pPr>
            <a:r>
              <a:t>Hydrogen atoms from the decomposed steam are stripped of their electrons by an external voltage and become protons.  Remaining oxygen atoms recombine and volatilize and are separated from the steam loop as a separate by-product.</a:t>
            </a:r>
          </a:p>
          <a:p>
            <a:pPr defTabSz="914400">
              <a:lnSpc>
                <a:spcPct val="100000"/>
              </a:lnSpc>
              <a:spcBef>
                <a:spcPts val="400"/>
              </a:spcBef>
              <a:defRPr sz="1200">
                <a:latin typeface="Arial"/>
                <a:ea typeface="Arial"/>
                <a:cs typeface="Arial"/>
                <a:sym typeface="Arial"/>
              </a:defRPr>
            </a:pPr>
            <a:r>
              <a:t>The resulting protons conduct through the PCC “electrolyte” via defect hopping and then…</a:t>
            </a:r>
            <a:endParaRPr>
              <a:solidFill>
                <a:srgbClr val="FF0000"/>
              </a:solidFill>
            </a:endParaRPr>
          </a:p>
          <a:p>
            <a:pPr defTabSz="914400">
              <a:lnSpc>
                <a:spcPct val="100000"/>
              </a:lnSpc>
              <a:spcBef>
                <a:spcPts val="400"/>
              </a:spcBef>
              <a:defRPr sz="1200">
                <a:latin typeface="Arial"/>
                <a:ea typeface="Arial"/>
                <a:cs typeface="Arial"/>
                <a:sym typeface="Arial"/>
              </a:defRPr>
            </a:pPr>
            <a:r>
              <a:t>Chemically combine with adsorbed nitrogen on the other (cathode)  side to form ammonia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p:spTree>
      <p:nvGrpSpPr>
        <p:cNvPr id="1" name=""/>
        <p:cNvGrpSpPr/>
        <p:nvPr/>
      </p:nvGrpSpPr>
      <p:grpSpPr>
        <a:xfrm>
          <a:off x="0" y="0"/>
          <a:ext cx="0" cy="0"/>
          <a:chOff x="0" y="0"/>
          <a:chExt cx="0" cy="0"/>
        </a:xfrm>
      </p:grpSpPr>
      <p:sp>
        <p:nvSpPr>
          <p:cNvPr id="149" name="Body Level One…"/>
          <p:cNvSpPr txBox="1"/>
          <p:nvPr>
            <p:ph type="body" idx="1"/>
          </p:nvPr>
        </p:nvSpPr>
        <p:spPr>
          <a:xfrm>
            <a:off x="3962400" y="549276"/>
            <a:ext cx="16459200" cy="11703051"/>
          </a:xfrm>
          <a:prstGeom prst="rect">
            <a:avLst/>
          </a:prstGeom>
        </p:spPr>
        <p:txBody>
          <a:bodyPr lIns="91439" tIns="91439" rIns="91439" bIns="91439"/>
          <a:lstStyle>
            <a:lvl1pPr marL="685800" indent="-685800" defTabSz="1828800">
              <a:lnSpc>
                <a:spcPct val="100000"/>
              </a:lnSpc>
              <a:spcBef>
                <a:spcPts val="1500"/>
              </a:spcBef>
              <a:buSzPct val="100000"/>
              <a:buFont typeface="Arial"/>
              <a:defRPr sz="6400">
                <a:latin typeface="Calibri"/>
                <a:ea typeface="Calibri"/>
                <a:cs typeface="Calibri"/>
                <a:sym typeface="Calibri"/>
              </a:defRPr>
            </a:lvl1pPr>
            <a:lvl2pPr marL="1110342" indent="-653142" defTabSz="1828800">
              <a:lnSpc>
                <a:spcPct val="100000"/>
              </a:lnSpc>
              <a:spcBef>
                <a:spcPts val="1500"/>
              </a:spcBef>
              <a:buSzPct val="100000"/>
              <a:buFont typeface="Arial"/>
              <a:buChar char="–"/>
              <a:defRPr sz="6400">
                <a:latin typeface="Calibri"/>
                <a:ea typeface="Calibri"/>
                <a:cs typeface="Calibri"/>
                <a:sym typeface="Calibri"/>
              </a:defRPr>
            </a:lvl2pPr>
            <a:lvl3pPr marL="1524000" defTabSz="1828800">
              <a:lnSpc>
                <a:spcPct val="100000"/>
              </a:lnSpc>
              <a:spcBef>
                <a:spcPts val="1500"/>
              </a:spcBef>
              <a:buSzPct val="100000"/>
              <a:buFont typeface="Arial"/>
              <a:defRPr sz="6400">
                <a:latin typeface="Calibri"/>
                <a:ea typeface="Calibri"/>
                <a:cs typeface="Calibri"/>
                <a:sym typeface="Calibri"/>
              </a:defRPr>
            </a:lvl3pPr>
            <a:lvl4pPr marL="2103120" indent="-731520" defTabSz="1828800">
              <a:lnSpc>
                <a:spcPct val="100000"/>
              </a:lnSpc>
              <a:spcBef>
                <a:spcPts val="1500"/>
              </a:spcBef>
              <a:buSzPct val="100000"/>
              <a:buFont typeface="Arial"/>
              <a:buChar char="–"/>
              <a:defRPr sz="6400">
                <a:latin typeface="Calibri"/>
                <a:ea typeface="Calibri"/>
                <a:cs typeface="Calibri"/>
                <a:sym typeface="Calibri"/>
              </a:defRPr>
            </a:lvl4pPr>
            <a:lvl5pPr marL="2560320" indent="-731520" defTabSz="1828800">
              <a:lnSpc>
                <a:spcPct val="100000"/>
              </a:lnSpc>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57" name="Body Level One…"/>
          <p:cNvSpPr txBox="1"/>
          <p:nvPr>
            <p:ph type="body" idx="1"/>
          </p:nvPr>
        </p:nvSpPr>
        <p:spPr>
          <a:xfrm>
            <a:off x="3962400" y="549275"/>
            <a:ext cx="16459200" cy="11703050"/>
          </a:xfrm>
          <a:prstGeom prst="rect">
            <a:avLst/>
          </a:prstGeom>
        </p:spPr>
        <p:txBody>
          <a:bodyPr lIns="91439" tIns="91439" rIns="91439" bIns="91439"/>
          <a:lstStyle>
            <a:lvl1pPr marL="685800" indent="-685800" defTabSz="1828800">
              <a:lnSpc>
                <a:spcPct val="100000"/>
              </a:lnSpc>
              <a:spcBef>
                <a:spcPts val="1500"/>
              </a:spcBef>
              <a:buSzPct val="100000"/>
              <a:buChar char="»"/>
              <a:defRPr sz="6400">
                <a:latin typeface="Arial"/>
                <a:ea typeface="Arial"/>
                <a:cs typeface="Arial"/>
                <a:sym typeface="Arial"/>
              </a:defRPr>
            </a:lvl1pPr>
            <a:lvl2pPr marL="1110342" indent="-653142" defTabSz="1828800">
              <a:lnSpc>
                <a:spcPct val="100000"/>
              </a:lnSpc>
              <a:spcBef>
                <a:spcPts val="1500"/>
              </a:spcBef>
              <a:buSzPct val="100000"/>
              <a:buChar char="–"/>
              <a:defRPr sz="6400">
                <a:latin typeface="Arial"/>
                <a:ea typeface="Arial"/>
                <a:cs typeface="Arial"/>
                <a:sym typeface="Arial"/>
              </a:defRPr>
            </a:lvl2pPr>
            <a:lvl3pPr marL="1524000" defTabSz="1828800">
              <a:lnSpc>
                <a:spcPct val="100000"/>
              </a:lnSpc>
              <a:spcBef>
                <a:spcPts val="1500"/>
              </a:spcBef>
              <a:buSzPct val="100000"/>
              <a:defRPr sz="6400">
                <a:latin typeface="Arial"/>
                <a:ea typeface="Arial"/>
                <a:cs typeface="Arial"/>
                <a:sym typeface="Arial"/>
              </a:defRPr>
            </a:lvl3pPr>
            <a:lvl4pPr marL="2103120" indent="-731520" defTabSz="1828800">
              <a:lnSpc>
                <a:spcPct val="100000"/>
              </a:lnSpc>
              <a:spcBef>
                <a:spcPts val="1500"/>
              </a:spcBef>
              <a:buSzPct val="100000"/>
              <a:buChar char="–"/>
              <a:defRPr sz="6400">
                <a:latin typeface="Arial"/>
                <a:ea typeface="Arial"/>
                <a:cs typeface="Arial"/>
                <a:sym typeface="Arial"/>
              </a:defRPr>
            </a:lvl4pPr>
            <a:lvl5pPr marL="2641600" indent="-812800" defTabSz="1828800">
              <a:lnSpc>
                <a:spcPct val="100000"/>
              </a:lnSpc>
              <a:spcBef>
                <a:spcPts val="1500"/>
              </a:spcBef>
              <a:buSzPct val="100000"/>
              <a:buChar char="»"/>
              <a:defRPr sz="6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19830484" y="12490450"/>
            <a:ext cx="591116" cy="577647"/>
          </a:xfrm>
          <a:prstGeom prst="rect">
            <a:avLst/>
          </a:prstGeom>
        </p:spPr>
        <p:txBody>
          <a:bodyPr lIns="91439" tIns="91439" rIns="91439" bIns="91439" anchor="t"/>
          <a:lstStyle>
            <a:lvl1pPr algn="r" defTabSz="18288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Text, and 2 Content">
    <p:spTree>
      <p:nvGrpSpPr>
        <p:cNvPr id="1" name=""/>
        <p:cNvGrpSpPr/>
        <p:nvPr/>
      </p:nvGrpSpPr>
      <p:grpSpPr>
        <a:xfrm>
          <a:off x="0" y="0"/>
          <a:ext cx="0" cy="0"/>
          <a:chOff x="0" y="0"/>
          <a:chExt cx="0" cy="0"/>
        </a:xfrm>
      </p:grpSpPr>
      <p:sp>
        <p:nvSpPr>
          <p:cNvPr id="165" name="Title Text"/>
          <p:cNvSpPr txBox="1"/>
          <p:nvPr>
            <p:ph type="title"/>
          </p:nvPr>
        </p:nvSpPr>
        <p:spPr>
          <a:xfrm>
            <a:off x="3962400" y="549276"/>
            <a:ext cx="16459200" cy="2286001"/>
          </a:xfrm>
          <a:prstGeom prst="rect">
            <a:avLst/>
          </a:prstGeom>
        </p:spPr>
        <p:txBody>
          <a:bodyPr lIns="91439" tIns="91439" rIns="91439" bIns="91439" anchor="ctr"/>
          <a:lstStyle>
            <a:lvl1pPr algn="ctr" defTabSz="1828800">
              <a:lnSpc>
                <a:spcPct val="100000"/>
              </a:lnSpc>
              <a:defRPr b="0" spc="0" sz="8800">
                <a:latin typeface="Calibri"/>
                <a:ea typeface="Calibri"/>
                <a:cs typeface="Calibri"/>
                <a:sym typeface="Calibri"/>
              </a:defRPr>
            </a:lvl1pPr>
          </a:lstStyle>
          <a:p>
            <a:pPr/>
            <a:r>
              <a:t>Title Text</a:t>
            </a:r>
          </a:p>
        </p:txBody>
      </p:sp>
      <p:sp>
        <p:nvSpPr>
          <p:cNvPr id="166" name="Body Level One…"/>
          <p:cNvSpPr txBox="1"/>
          <p:nvPr>
            <p:ph type="body" sz="half" idx="1"/>
          </p:nvPr>
        </p:nvSpPr>
        <p:spPr>
          <a:xfrm>
            <a:off x="3962400" y="3200400"/>
            <a:ext cx="8077200" cy="9051926"/>
          </a:xfrm>
          <a:prstGeom prst="rect">
            <a:avLst/>
          </a:prstGeom>
        </p:spPr>
        <p:txBody>
          <a:bodyPr lIns="91439" tIns="91439" rIns="91439" bIns="91439"/>
          <a:lstStyle>
            <a:lvl1pPr marL="685800" indent="-685800" defTabSz="1828800">
              <a:lnSpc>
                <a:spcPct val="100000"/>
              </a:lnSpc>
              <a:spcBef>
                <a:spcPts val="1500"/>
              </a:spcBef>
              <a:buSzPct val="100000"/>
              <a:buFont typeface="Arial"/>
              <a:defRPr sz="6400">
                <a:latin typeface="Calibri"/>
                <a:ea typeface="Calibri"/>
                <a:cs typeface="Calibri"/>
                <a:sym typeface="Calibri"/>
              </a:defRPr>
            </a:lvl1pPr>
            <a:lvl2pPr marL="1110342" indent="-653142" defTabSz="1828800">
              <a:lnSpc>
                <a:spcPct val="100000"/>
              </a:lnSpc>
              <a:spcBef>
                <a:spcPts val="1500"/>
              </a:spcBef>
              <a:buSzPct val="100000"/>
              <a:buFont typeface="Arial"/>
              <a:buChar char="–"/>
              <a:defRPr sz="6400">
                <a:latin typeface="Calibri"/>
                <a:ea typeface="Calibri"/>
                <a:cs typeface="Calibri"/>
                <a:sym typeface="Calibri"/>
              </a:defRPr>
            </a:lvl2pPr>
            <a:lvl3pPr marL="1524000" defTabSz="1828800">
              <a:lnSpc>
                <a:spcPct val="100000"/>
              </a:lnSpc>
              <a:spcBef>
                <a:spcPts val="1500"/>
              </a:spcBef>
              <a:buSzPct val="100000"/>
              <a:buFont typeface="Arial"/>
              <a:defRPr sz="6400">
                <a:latin typeface="Calibri"/>
                <a:ea typeface="Calibri"/>
                <a:cs typeface="Calibri"/>
                <a:sym typeface="Calibri"/>
              </a:defRPr>
            </a:lvl3pPr>
            <a:lvl4pPr marL="2103120" indent="-731520" defTabSz="1828800">
              <a:lnSpc>
                <a:spcPct val="100000"/>
              </a:lnSpc>
              <a:spcBef>
                <a:spcPts val="1500"/>
              </a:spcBef>
              <a:buSzPct val="100000"/>
              <a:buFont typeface="Arial"/>
              <a:buChar char="–"/>
              <a:defRPr sz="6400">
                <a:latin typeface="Calibri"/>
                <a:ea typeface="Calibri"/>
                <a:cs typeface="Calibri"/>
                <a:sym typeface="Calibri"/>
              </a:defRPr>
            </a:lvl4pPr>
            <a:lvl5pPr marL="2560320" indent="-731520" defTabSz="1828800">
              <a:lnSpc>
                <a:spcPct val="100000"/>
              </a:lnSpc>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74" name="Title Text"/>
          <p:cNvSpPr txBox="1"/>
          <p:nvPr>
            <p:ph type="title"/>
          </p:nvPr>
        </p:nvSpPr>
        <p:spPr>
          <a:xfrm>
            <a:off x="3962400" y="549275"/>
            <a:ext cx="16459200" cy="2286000"/>
          </a:xfrm>
          <a:prstGeom prst="rect">
            <a:avLst/>
          </a:prstGeom>
        </p:spPr>
        <p:txBody>
          <a:bodyPr lIns="91439" tIns="91439" rIns="91439" bIns="91439" anchor="ctr"/>
          <a:lstStyle>
            <a:lvl1pPr algn="ctr" defTabSz="1828800">
              <a:lnSpc>
                <a:spcPct val="100000"/>
              </a:lnSpc>
              <a:defRPr b="0" spc="0" sz="8800">
                <a:latin typeface="Arial"/>
                <a:ea typeface="Arial"/>
                <a:cs typeface="Arial"/>
                <a:sym typeface="Arial"/>
              </a:defRPr>
            </a:lvl1pPr>
          </a:lstStyle>
          <a:p>
            <a:pPr/>
            <a:r>
              <a:t>Title Text</a:t>
            </a:r>
          </a:p>
        </p:txBody>
      </p:sp>
      <p:sp>
        <p:nvSpPr>
          <p:cNvPr id="175" name="Body Level One…"/>
          <p:cNvSpPr txBox="1"/>
          <p:nvPr>
            <p:ph type="body" sz="half" idx="1"/>
          </p:nvPr>
        </p:nvSpPr>
        <p:spPr>
          <a:xfrm>
            <a:off x="3962400" y="3200400"/>
            <a:ext cx="8077200" cy="9051925"/>
          </a:xfrm>
          <a:prstGeom prst="rect">
            <a:avLst/>
          </a:prstGeom>
        </p:spPr>
        <p:txBody>
          <a:bodyPr lIns="91439" tIns="91439" rIns="91439" bIns="91439"/>
          <a:lstStyle>
            <a:lvl1pPr marL="685800" indent="-685800" defTabSz="1828800">
              <a:lnSpc>
                <a:spcPct val="100000"/>
              </a:lnSpc>
              <a:spcBef>
                <a:spcPts val="1500"/>
              </a:spcBef>
              <a:buSzPct val="100000"/>
              <a:buChar char="»"/>
              <a:defRPr sz="6400">
                <a:latin typeface="Arial"/>
                <a:ea typeface="Arial"/>
                <a:cs typeface="Arial"/>
                <a:sym typeface="Arial"/>
              </a:defRPr>
            </a:lvl1pPr>
            <a:lvl2pPr marL="1110342" indent="-653142" defTabSz="1828800">
              <a:lnSpc>
                <a:spcPct val="100000"/>
              </a:lnSpc>
              <a:spcBef>
                <a:spcPts val="1500"/>
              </a:spcBef>
              <a:buSzPct val="100000"/>
              <a:buChar char="–"/>
              <a:defRPr sz="6400">
                <a:latin typeface="Arial"/>
                <a:ea typeface="Arial"/>
                <a:cs typeface="Arial"/>
                <a:sym typeface="Arial"/>
              </a:defRPr>
            </a:lvl2pPr>
            <a:lvl3pPr marL="1524000" defTabSz="1828800">
              <a:lnSpc>
                <a:spcPct val="100000"/>
              </a:lnSpc>
              <a:spcBef>
                <a:spcPts val="1500"/>
              </a:spcBef>
              <a:buSzPct val="100000"/>
              <a:defRPr sz="6400">
                <a:latin typeface="Arial"/>
                <a:ea typeface="Arial"/>
                <a:cs typeface="Arial"/>
                <a:sym typeface="Arial"/>
              </a:defRPr>
            </a:lvl3pPr>
            <a:lvl4pPr marL="2103120" indent="-731520" defTabSz="1828800">
              <a:lnSpc>
                <a:spcPct val="100000"/>
              </a:lnSpc>
              <a:spcBef>
                <a:spcPts val="1500"/>
              </a:spcBef>
              <a:buSzPct val="100000"/>
              <a:buChar char="–"/>
              <a:defRPr sz="6400">
                <a:latin typeface="Arial"/>
                <a:ea typeface="Arial"/>
                <a:cs typeface="Arial"/>
                <a:sym typeface="Arial"/>
              </a:defRPr>
            </a:lvl4pPr>
            <a:lvl5pPr marL="2641600" indent="-812800" defTabSz="1828800">
              <a:lnSpc>
                <a:spcPct val="100000"/>
              </a:lnSpc>
              <a:spcBef>
                <a:spcPts val="1500"/>
              </a:spcBef>
              <a:buSzPct val="100000"/>
              <a:buChar char="»"/>
              <a:defRPr sz="6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xfrm>
            <a:off x="19830484" y="12490450"/>
            <a:ext cx="591116" cy="577647"/>
          </a:xfrm>
          <a:prstGeom prst="rect">
            <a:avLst/>
          </a:prstGeom>
        </p:spPr>
        <p:txBody>
          <a:bodyPr lIns="91439" tIns="91439" rIns="91439" bIns="91439" anchor="t"/>
          <a:lstStyle>
            <a:lvl1pPr algn="r" defTabSz="18288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83" name="Title Text"/>
          <p:cNvSpPr txBox="1"/>
          <p:nvPr>
            <p:ph type="title"/>
          </p:nvPr>
        </p:nvSpPr>
        <p:spPr>
          <a:xfrm>
            <a:off x="3962400" y="549275"/>
            <a:ext cx="16459200" cy="2286000"/>
          </a:xfrm>
          <a:prstGeom prst="rect">
            <a:avLst/>
          </a:prstGeom>
        </p:spPr>
        <p:txBody>
          <a:bodyPr lIns="91439" tIns="91439" rIns="91439" bIns="91439" anchor="ctr"/>
          <a:lstStyle>
            <a:lvl1pPr algn="ctr" defTabSz="1828800">
              <a:lnSpc>
                <a:spcPct val="100000"/>
              </a:lnSpc>
              <a:defRPr b="0" spc="0" sz="8800">
                <a:latin typeface="Arial"/>
                <a:ea typeface="Arial"/>
                <a:cs typeface="Arial"/>
                <a:sym typeface="Arial"/>
              </a:defRPr>
            </a:lvl1pPr>
          </a:lstStyle>
          <a:p>
            <a:pPr/>
            <a:r>
              <a:t>Title Text</a:t>
            </a:r>
          </a:p>
        </p:txBody>
      </p:sp>
      <p:sp>
        <p:nvSpPr>
          <p:cNvPr id="184" name="Body Level One…"/>
          <p:cNvSpPr txBox="1"/>
          <p:nvPr>
            <p:ph type="body" idx="1"/>
          </p:nvPr>
        </p:nvSpPr>
        <p:spPr>
          <a:xfrm>
            <a:off x="3962400" y="3200400"/>
            <a:ext cx="16459200" cy="9051925"/>
          </a:xfrm>
          <a:prstGeom prst="rect">
            <a:avLst/>
          </a:prstGeom>
        </p:spPr>
        <p:txBody>
          <a:bodyPr lIns="91439" tIns="91439" rIns="91439" bIns="91439"/>
          <a:lstStyle>
            <a:lvl1pPr marL="685800" indent="-685800" defTabSz="1828800">
              <a:lnSpc>
                <a:spcPct val="100000"/>
              </a:lnSpc>
              <a:spcBef>
                <a:spcPts val="1500"/>
              </a:spcBef>
              <a:buSzPct val="100000"/>
              <a:buChar char="»"/>
              <a:defRPr sz="6400">
                <a:latin typeface="Arial"/>
                <a:ea typeface="Arial"/>
                <a:cs typeface="Arial"/>
                <a:sym typeface="Arial"/>
              </a:defRPr>
            </a:lvl1pPr>
            <a:lvl2pPr marL="1110342" indent="-653142" defTabSz="1828800">
              <a:lnSpc>
                <a:spcPct val="100000"/>
              </a:lnSpc>
              <a:spcBef>
                <a:spcPts val="1500"/>
              </a:spcBef>
              <a:buSzPct val="100000"/>
              <a:buChar char="–"/>
              <a:defRPr sz="6400">
                <a:latin typeface="Arial"/>
                <a:ea typeface="Arial"/>
                <a:cs typeface="Arial"/>
                <a:sym typeface="Arial"/>
              </a:defRPr>
            </a:lvl2pPr>
            <a:lvl3pPr marL="1524000" defTabSz="1828800">
              <a:lnSpc>
                <a:spcPct val="100000"/>
              </a:lnSpc>
              <a:spcBef>
                <a:spcPts val="1500"/>
              </a:spcBef>
              <a:buSzPct val="100000"/>
              <a:defRPr sz="6400">
                <a:latin typeface="Arial"/>
                <a:ea typeface="Arial"/>
                <a:cs typeface="Arial"/>
                <a:sym typeface="Arial"/>
              </a:defRPr>
            </a:lvl3pPr>
            <a:lvl4pPr marL="2103120" indent="-731520" defTabSz="1828800">
              <a:lnSpc>
                <a:spcPct val="100000"/>
              </a:lnSpc>
              <a:spcBef>
                <a:spcPts val="1500"/>
              </a:spcBef>
              <a:buSzPct val="100000"/>
              <a:buChar char="–"/>
              <a:defRPr sz="6400">
                <a:latin typeface="Arial"/>
                <a:ea typeface="Arial"/>
                <a:cs typeface="Arial"/>
                <a:sym typeface="Arial"/>
              </a:defRPr>
            </a:lvl4pPr>
            <a:lvl5pPr marL="2641600" indent="-812800" defTabSz="1828800">
              <a:lnSpc>
                <a:spcPct val="100000"/>
              </a:lnSpc>
              <a:spcBef>
                <a:spcPts val="1500"/>
              </a:spcBef>
              <a:buSzPct val="100000"/>
              <a:buChar char="»"/>
              <a:defRPr sz="6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5" name="Slide Number"/>
          <p:cNvSpPr txBox="1"/>
          <p:nvPr>
            <p:ph type="sldNum" sz="quarter" idx="2"/>
          </p:nvPr>
        </p:nvSpPr>
        <p:spPr>
          <a:xfrm>
            <a:off x="19830484" y="12490450"/>
            <a:ext cx="591116" cy="577647"/>
          </a:xfrm>
          <a:prstGeom prst="rect">
            <a:avLst/>
          </a:prstGeom>
        </p:spPr>
        <p:txBody>
          <a:bodyPr lIns="91439" tIns="91439" rIns="91439" bIns="91439" anchor="t"/>
          <a:lstStyle>
            <a:lvl1pPr algn="r" defTabSz="18288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92" name="Title Text"/>
          <p:cNvSpPr txBox="1"/>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93"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defRPr sz="4400"/>
            </a:lvl1pPr>
            <a:lvl2pPr marL="1055687" indent="-611187" defTabSz="821531">
              <a:lnSpc>
                <a:spcPct val="100000"/>
              </a:lnSpc>
              <a:spcBef>
                <a:spcPts val="5900"/>
              </a:spcBef>
              <a:buSzPct val="145000"/>
              <a:defRPr sz="4400"/>
            </a:lvl2pPr>
            <a:lvl3pPr marL="1500187" indent="-611187" defTabSz="821531">
              <a:lnSpc>
                <a:spcPct val="100000"/>
              </a:lnSpc>
              <a:spcBef>
                <a:spcPts val="5900"/>
              </a:spcBef>
              <a:buSzPct val="145000"/>
              <a:defRPr sz="4400"/>
            </a:lvl3pPr>
            <a:lvl4pPr marL="1944687" indent="-611187" defTabSz="821531">
              <a:lnSpc>
                <a:spcPct val="100000"/>
              </a:lnSpc>
              <a:spcBef>
                <a:spcPts val="5900"/>
              </a:spcBef>
              <a:buSzPct val="145000"/>
              <a:defRPr sz="4400"/>
            </a:lvl4pPr>
            <a:lvl5pPr marL="2389187" indent="-611187" defTabSz="821531">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94"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nh3fuelassociation.org/2013/04/25/ammonia-fuel-marangoni-eco-explorer/" TargetMode="External"/><Relationship Id="rId3"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hyperlink" Target="http://www.energy.iastate.edu/Renewable/ammonia/ammonia/2008/Sammes_2008.pdf"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Fission is in Fashion"/>
          <p:cNvSpPr txBox="1"/>
          <p:nvPr/>
        </p:nvSpPr>
        <p:spPr>
          <a:xfrm>
            <a:off x="801718" y="11458772"/>
            <a:ext cx="9232269"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sz="8300">
                <a:solidFill>
                  <a:srgbClr val="000000"/>
                </a:solidFill>
                <a:latin typeface="Snell Roundhand Bold"/>
                <a:ea typeface="Snell Roundhand Bold"/>
                <a:cs typeface="Snell Roundhand Bold"/>
                <a:sym typeface="Snell Roundhand Bold"/>
              </a:defRPr>
            </a:lvl1pPr>
          </a:lstStyle>
          <a:p>
            <a:pPr/>
            <a:r>
              <a:t>Fission is in Fashion</a:t>
            </a:r>
          </a:p>
        </p:txBody>
      </p:sp>
      <p:pic>
        <p:nvPicPr>
          <p:cNvPr id="204" name="Image" descr="Image"/>
          <p:cNvPicPr>
            <a:picLocks noChangeAspect="1"/>
          </p:cNvPicPr>
          <p:nvPr/>
        </p:nvPicPr>
        <p:blipFill>
          <a:blip r:embed="rId2">
            <a:extLst/>
          </a:blip>
          <a:stretch>
            <a:fillRect/>
          </a:stretch>
        </p:blipFill>
        <p:spPr>
          <a:xfrm>
            <a:off x="2122563" y="2827721"/>
            <a:ext cx="7020485" cy="8060558"/>
          </a:xfrm>
          <a:prstGeom prst="rect">
            <a:avLst/>
          </a:prstGeom>
          <a:ln w="12700">
            <a:miter lim="400000"/>
          </a:ln>
        </p:spPr>
      </p:pic>
      <p:sp>
        <p:nvSpPr>
          <p:cNvPr id="205" name="10 Ammonia"/>
          <p:cNvSpPr txBox="1"/>
          <p:nvPr/>
        </p:nvSpPr>
        <p:spPr>
          <a:xfrm>
            <a:off x="603041" y="233612"/>
            <a:ext cx="23177917"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b="1" sz="6400">
                <a:solidFill>
                  <a:srgbClr val="000000"/>
                </a:solidFill>
              </a:defRPr>
            </a:lvl1pPr>
          </a:lstStyle>
          <a:p>
            <a:pPr/>
            <a:r>
              <a:t>10 Ammonia</a:t>
            </a:r>
          </a:p>
        </p:txBody>
      </p:sp>
      <p:sp>
        <p:nvSpPr>
          <p:cNvPr id="206" name="Green revolution…"/>
          <p:cNvSpPr txBox="1"/>
          <p:nvPr/>
        </p:nvSpPr>
        <p:spPr>
          <a:xfrm>
            <a:off x="11631956" y="2683768"/>
            <a:ext cx="12349299" cy="6872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400">
                <a:solidFill>
                  <a:srgbClr val="000000"/>
                </a:solidFill>
              </a:defRPr>
            </a:pPr>
            <a:r>
              <a:t>Green revolution</a:t>
            </a:r>
          </a:p>
          <a:p>
            <a:pPr algn="l">
              <a:lnSpc>
                <a:spcPct val="90000"/>
              </a:lnSpc>
              <a:spcBef>
                <a:spcPts val="4500"/>
              </a:spcBef>
              <a:defRPr sz="6400">
                <a:solidFill>
                  <a:srgbClr val="000000"/>
                </a:solidFill>
              </a:defRPr>
            </a:pPr>
            <a:r>
              <a:t>Feeds nearly half the world</a:t>
            </a:r>
          </a:p>
          <a:p>
            <a:pPr algn="l">
              <a:lnSpc>
                <a:spcPct val="90000"/>
              </a:lnSpc>
              <a:spcBef>
                <a:spcPts val="4500"/>
              </a:spcBef>
              <a:defRPr sz="6400">
                <a:solidFill>
                  <a:srgbClr val="000000"/>
                </a:solidFill>
              </a:defRPr>
            </a:pPr>
            <a:r>
              <a:t>Shipping use 7% of oil</a:t>
            </a:r>
          </a:p>
          <a:p>
            <a:pPr algn="l">
              <a:lnSpc>
                <a:spcPct val="90000"/>
              </a:lnSpc>
              <a:spcBef>
                <a:spcPts val="4500"/>
              </a:spcBef>
              <a:defRPr sz="6400">
                <a:solidFill>
                  <a:srgbClr val="000000"/>
                </a:solidFill>
              </a:defRPr>
            </a:pPr>
            <a:r>
              <a:t>Ammonia combustion engines</a:t>
            </a:r>
          </a:p>
          <a:p>
            <a:pPr algn="l">
              <a:lnSpc>
                <a:spcPct val="90000"/>
              </a:lnSpc>
              <a:spcBef>
                <a:spcPts val="4500"/>
              </a:spcBef>
              <a:defRPr sz="6400">
                <a:solidFill>
                  <a:srgbClr val="000000"/>
                </a:solidFill>
              </a:defRPr>
            </a:pPr>
            <a:r>
              <a:t>Solid oxide synthesis cells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NYK ammonia tanker will use ammonia in its fuel mix."/>
          <p:cNvSpPr txBox="1"/>
          <p:nvPr/>
        </p:nvSpPr>
        <p:spPr>
          <a:xfrm>
            <a:off x="228243" y="275218"/>
            <a:ext cx="23927514" cy="1192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7200">
                <a:solidFill>
                  <a:srgbClr val="000000"/>
                </a:solidFill>
              </a:defRPr>
            </a:lvl1pPr>
          </a:lstStyle>
          <a:p>
            <a:pPr/>
            <a:r>
              <a:t>NYK ammonia tanker will use ammonia in its fuel mix.</a:t>
            </a:r>
          </a:p>
        </p:txBody>
      </p:sp>
      <p:pic>
        <p:nvPicPr>
          <p:cNvPr id="299" name="Image" descr="Image"/>
          <p:cNvPicPr>
            <a:picLocks noChangeAspect="1"/>
          </p:cNvPicPr>
          <p:nvPr/>
        </p:nvPicPr>
        <p:blipFill>
          <a:blip r:embed="rId2">
            <a:extLst/>
          </a:blip>
          <a:stretch>
            <a:fillRect/>
          </a:stretch>
        </p:blipFill>
        <p:spPr>
          <a:xfrm>
            <a:off x="8278035" y="2686123"/>
            <a:ext cx="15151302" cy="10100869"/>
          </a:xfrm>
          <a:prstGeom prst="rect">
            <a:avLst/>
          </a:prstGeom>
          <a:ln w="12700">
            <a:miter lim="400000"/>
          </a:ln>
        </p:spPr>
      </p:pic>
      <p:sp>
        <p:nvSpPr>
          <p:cNvPr id="300" name="https://www.ammoniaenergy.org/articles/japans-nyk-and-partners-to-develop-ammonia-fueled-and-fueling-vessels/"/>
          <p:cNvSpPr txBox="1"/>
          <p:nvPr/>
        </p:nvSpPr>
        <p:spPr>
          <a:xfrm>
            <a:off x="60188" y="13176908"/>
            <a:ext cx="158977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https://www.ammoniaenergy.org/articles/japans-nyk-and-partners-to-develop-ammonia-fueled-and-fueling-vessels/</a:t>
            </a:r>
          </a:p>
        </p:txBody>
      </p:sp>
      <p:sp>
        <p:nvSpPr>
          <p:cNvPr id="301" name="NH3 speed of combustion is low, compared to CxHy fuels."/>
          <p:cNvSpPr txBox="1"/>
          <p:nvPr/>
        </p:nvSpPr>
        <p:spPr>
          <a:xfrm>
            <a:off x="612641" y="2139773"/>
            <a:ext cx="7353648" cy="3838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6200">
                <a:solidFill>
                  <a:srgbClr val="000000"/>
                </a:solidFill>
              </a:defRPr>
            </a:lvl1pPr>
          </a:lstStyle>
          <a:p>
            <a:pPr/>
            <a:r>
              <a:t>NH3 speed of combustion is low, compared to CxHy fuels.</a:t>
            </a:r>
          </a:p>
        </p:txBody>
      </p:sp>
      <p:pic>
        <p:nvPicPr>
          <p:cNvPr id="302" name="Image" descr="Image"/>
          <p:cNvPicPr>
            <a:picLocks noChangeAspect="1"/>
          </p:cNvPicPr>
          <p:nvPr/>
        </p:nvPicPr>
        <p:blipFill>
          <a:blip r:embed="rId3">
            <a:extLst/>
          </a:blip>
          <a:stretch>
            <a:fillRect/>
          </a:stretch>
        </p:blipFill>
        <p:spPr>
          <a:xfrm>
            <a:off x="232841" y="6040767"/>
            <a:ext cx="7353648" cy="6501559"/>
          </a:xfrm>
          <a:prstGeom prst="rect">
            <a:avLst/>
          </a:prstGeom>
          <a:ln w="12700">
            <a:miter lim="400000"/>
          </a:ln>
        </p:spPr>
      </p:pic>
      <p:sp>
        <p:nvSpPr>
          <p:cNvPr id="303" name="https://www.ammoniaenergy.org/wp-content/uploads/2019/08/20191112.1408-NH3FuelConf_Okafor1.pdf"/>
          <p:cNvSpPr txBox="1"/>
          <p:nvPr/>
        </p:nvSpPr>
        <p:spPr>
          <a:xfrm>
            <a:off x="117399" y="12846677"/>
            <a:ext cx="1457248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https://www.ammoniaenergy.org/wp-content/uploads/2019/08/20191112.1408-NH3FuelConf_Okafor1.pdf</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2">
            <a:extLst/>
          </a:blip>
          <a:srcRect l="18635" t="0" r="15937" b="0"/>
          <a:stretch>
            <a:fillRect/>
          </a:stretch>
        </p:blipFill>
        <p:spPr>
          <a:xfrm>
            <a:off x="12202553" y="48988"/>
            <a:ext cx="12126782" cy="13235041"/>
          </a:xfrm>
          <a:prstGeom prst="rect">
            <a:avLst/>
          </a:prstGeom>
          <a:ln w="12700">
            <a:miter lim="400000"/>
          </a:ln>
        </p:spPr>
      </p:pic>
      <p:pic>
        <p:nvPicPr>
          <p:cNvPr id="306" name="Image" descr="Image"/>
          <p:cNvPicPr>
            <a:picLocks noChangeAspect="1"/>
          </p:cNvPicPr>
          <p:nvPr/>
        </p:nvPicPr>
        <p:blipFill>
          <a:blip r:embed="rId2">
            <a:extLst/>
          </a:blip>
          <a:srcRect l="18635" t="0" r="15937" b="0"/>
          <a:stretch>
            <a:fillRect/>
          </a:stretch>
        </p:blipFill>
        <p:spPr>
          <a:xfrm>
            <a:off x="12329553" y="175988"/>
            <a:ext cx="12126782" cy="13235041"/>
          </a:xfrm>
          <a:prstGeom prst="rect">
            <a:avLst/>
          </a:prstGeom>
          <a:ln w="12700">
            <a:miter lim="400000"/>
          </a:ln>
        </p:spPr>
      </p:pic>
      <p:sp>
        <p:nvSpPr>
          <p:cNvPr id="307" name="H2 might be a combustion accelerator for a ship's ammonia engine."/>
          <p:cNvSpPr txBox="1"/>
          <p:nvPr/>
        </p:nvSpPr>
        <p:spPr>
          <a:xfrm>
            <a:off x="693144" y="128407"/>
            <a:ext cx="12126914" cy="34278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7200">
                <a:solidFill>
                  <a:srgbClr val="000000"/>
                </a:solidFill>
              </a:defRPr>
            </a:lvl1pPr>
          </a:lstStyle>
          <a:p>
            <a:pPr/>
            <a:r>
              <a:t>H2 might be a combustion accelerator for a ship's ammonia engine.</a:t>
            </a:r>
          </a:p>
        </p:txBody>
      </p:sp>
      <p:sp>
        <p:nvSpPr>
          <p:cNvPr id="308" name="https://www.ammoniaenergy.org/articles/ammonia-powered-internal-combustion-engines/"/>
          <p:cNvSpPr txBox="1"/>
          <p:nvPr/>
        </p:nvSpPr>
        <p:spPr>
          <a:xfrm>
            <a:off x="115836" y="13172034"/>
            <a:ext cx="1241999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https://www.ammoniaenergy.org/articles/ammonia-powered-internal-combustion-engines/</a:t>
            </a:r>
          </a:p>
        </p:txBody>
      </p:sp>
      <p:sp>
        <p:nvSpPr>
          <p:cNvPr id="309" name="Cracking (heating) NH3 yields H2 accelerant.…"/>
          <p:cNvSpPr txBox="1"/>
          <p:nvPr/>
        </p:nvSpPr>
        <p:spPr>
          <a:xfrm>
            <a:off x="503515" y="4242083"/>
            <a:ext cx="11644632" cy="87289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3500"/>
              </a:spcBef>
              <a:defRPr sz="6000">
                <a:solidFill>
                  <a:srgbClr val="000000"/>
                </a:solidFill>
              </a:defRPr>
            </a:pPr>
            <a:r>
              <a:t>Cracking (heating) NH3 yields H2 accelerant.</a:t>
            </a:r>
          </a:p>
          <a:p>
            <a:pPr algn="l">
              <a:spcBef>
                <a:spcPts val="3500"/>
              </a:spcBef>
              <a:defRPr sz="6000">
                <a:solidFill>
                  <a:srgbClr val="000000"/>
                </a:solidFill>
              </a:defRPr>
            </a:pPr>
            <a:r>
              <a:t>25:1 compression ratio allows NH3 compression ignition.</a:t>
            </a:r>
          </a:p>
          <a:p>
            <a:pPr algn="l">
              <a:spcBef>
                <a:spcPts val="3500"/>
              </a:spcBef>
              <a:defRPr sz="6000">
                <a:solidFill>
                  <a:srgbClr val="000000"/>
                </a:solidFill>
              </a:defRPr>
            </a:pPr>
            <a:r>
              <a:t>Emerging technology</a:t>
            </a:r>
          </a:p>
          <a:p>
            <a:pPr algn="l">
              <a:spcBef>
                <a:spcPts val="3500"/>
              </a:spcBef>
              <a:defRPr sz="6000">
                <a:solidFill>
                  <a:srgbClr val="000000"/>
                </a:solidFill>
              </a:defRPr>
            </a:pPr>
            <a:r>
              <a:t>Big (diesel) engine example</a:t>
            </a:r>
            <a:br/>
            <a:r>
              <a:t>- 80 MW power (100,000 hp)</a:t>
            </a:r>
            <a:br/>
            <a:r>
              <a:t>- &lt; 120 rpm</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MAN ES expects to deliver its first marine ammonia engine in 2024, retrofits in 2026."/>
          <p:cNvSpPr txBox="1"/>
          <p:nvPr/>
        </p:nvSpPr>
        <p:spPr>
          <a:xfrm>
            <a:off x="250132" y="71197"/>
            <a:ext cx="23400593" cy="2109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MAN ES expects to deliver its first marine ammonia engine in 2024, retrofits in 2026.</a:t>
            </a:r>
          </a:p>
        </p:txBody>
      </p:sp>
      <p:pic>
        <p:nvPicPr>
          <p:cNvPr id="312" name="Image" descr="Image"/>
          <p:cNvPicPr>
            <a:picLocks noChangeAspect="1"/>
          </p:cNvPicPr>
          <p:nvPr/>
        </p:nvPicPr>
        <p:blipFill>
          <a:blip r:embed="rId2">
            <a:extLst/>
          </a:blip>
          <a:stretch>
            <a:fillRect/>
          </a:stretch>
        </p:blipFill>
        <p:spPr>
          <a:xfrm>
            <a:off x="-30634" y="2796654"/>
            <a:ext cx="23400593" cy="10217907"/>
          </a:xfrm>
          <a:prstGeom prst="rect">
            <a:avLst/>
          </a:prstGeom>
          <a:ln w="12700">
            <a:miter lim="400000"/>
          </a:ln>
        </p:spPr>
      </p:pic>
      <p:sp>
        <p:nvSpPr>
          <p:cNvPr id="313" name="https://fathom.world/wp-content/uploads/2020/05/engineeringthefuturetwostrokegreenammoniaengine1589339239488.pdf"/>
          <p:cNvSpPr txBox="1"/>
          <p:nvPr/>
        </p:nvSpPr>
        <p:spPr>
          <a:xfrm>
            <a:off x="48632" y="13128257"/>
            <a:ext cx="168883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https://fathom.world/wp-content/uploads/2020/05/engineeringthefuturetwostrokegreenammoniaengine1589339239488.pdf</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png" descr="image.png"/>
          <p:cNvPicPr>
            <a:picLocks noChangeAspect="1"/>
          </p:cNvPicPr>
          <p:nvPr/>
        </p:nvPicPr>
        <p:blipFill>
          <a:blip r:embed="rId2">
            <a:extLst/>
          </a:blip>
          <a:stretch>
            <a:fillRect/>
          </a:stretch>
        </p:blipFill>
        <p:spPr>
          <a:xfrm>
            <a:off x="1424256" y="1872398"/>
            <a:ext cx="21535488" cy="11840780"/>
          </a:xfrm>
          <a:prstGeom prst="rect">
            <a:avLst/>
          </a:prstGeom>
          <a:ln w="12700">
            <a:miter lim="400000"/>
          </a:ln>
        </p:spPr>
      </p:pic>
      <p:sp>
        <p:nvSpPr>
          <p:cNvPr id="316" name="Ammonia fueled Belgium motor-buses."/>
          <p:cNvSpPr txBox="1"/>
          <p:nvPr/>
        </p:nvSpPr>
        <p:spPr>
          <a:xfrm>
            <a:off x="492826" y="314393"/>
            <a:ext cx="20751734" cy="119436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b="1" sz="7200">
                <a:solidFill>
                  <a:srgbClr val="000000"/>
                </a:solidFill>
                <a:latin typeface="Arial"/>
                <a:ea typeface="Arial"/>
                <a:cs typeface="Arial"/>
                <a:sym typeface="Arial"/>
              </a:defRPr>
            </a:lvl1pPr>
          </a:lstStyle>
          <a:p>
            <a:pPr/>
            <a:r>
              <a:t>Ammonia fueled Belgium motor-buses.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png" descr="image.png"/>
          <p:cNvPicPr>
            <a:picLocks noChangeAspect="1"/>
          </p:cNvPicPr>
          <p:nvPr/>
        </p:nvPicPr>
        <p:blipFill>
          <a:blip r:embed="rId2">
            <a:extLst/>
          </a:blip>
          <a:stretch>
            <a:fillRect/>
          </a:stretch>
        </p:blipFill>
        <p:spPr>
          <a:xfrm>
            <a:off x="1950955" y="2654484"/>
            <a:ext cx="20136163" cy="11071394"/>
          </a:xfrm>
          <a:prstGeom prst="rect">
            <a:avLst/>
          </a:prstGeom>
          <a:ln w="12700">
            <a:miter lim="400000"/>
          </a:ln>
        </p:spPr>
      </p:pic>
      <p:sp>
        <p:nvSpPr>
          <p:cNvPr id="319" name="The X-15 used ammonia fuel to set speed and altitude records in the 1960s."/>
          <p:cNvSpPr txBox="1"/>
          <p:nvPr/>
        </p:nvSpPr>
        <p:spPr>
          <a:xfrm>
            <a:off x="235242" y="329917"/>
            <a:ext cx="23567588" cy="223576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b="1" sz="7200">
                <a:solidFill>
                  <a:srgbClr val="000000"/>
                </a:solidFill>
                <a:latin typeface="Arial"/>
                <a:ea typeface="Arial"/>
                <a:cs typeface="Arial"/>
                <a:sym typeface="Arial"/>
              </a:defRPr>
            </a:lvl1pPr>
          </a:lstStyle>
          <a:p>
            <a:pPr/>
            <a:r>
              <a:t>The X-15 used ammonia fuel to set speed and altitude records in the 1960s.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41.png" descr="image41.png"/>
          <p:cNvPicPr>
            <a:picLocks noChangeAspect="1"/>
          </p:cNvPicPr>
          <p:nvPr/>
        </p:nvPicPr>
        <p:blipFill>
          <a:blip r:embed="rId2">
            <a:extLst/>
          </a:blip>
          <a:srcRect l="0" t="0" r="0" b="13558"/>
          <a:stretch>
            <a:fillRect/>
          </a:stretch>
        </p:blipFill>
        <p:spPr>
          <a:xfrm>
            <a:off x="686990" y="2263899"/>
            <a:ext cx="23010080" cy="11109556"/>
          </a:xfrm>
          <a:prstGeom prst="rect">
            <a:avLst/>
          </a:prstGeom>
          <a:ln w="12700">
            <a:miter lim="400000"/>
          </a:ln>
        </p:spPr>
      </p:pic>
      <p:sp>
        <p:nvSpPr>
          <p:cNvPr id="322" name="Trucks can run on ammonia fuel."/>
          <p:cNvSpPr txBox="1"/>
          <p:nvPr>
            <p:ph type="title"/>
          </p:nvPr>
        </p:nvSpPr>
        <p:spPr>
          <a:xfrm>
            <a:off x="308859" y="-301981"/>
            <a:ext cx="20732219" cy="2286001"/>
          </a:xfrm>
          <a:prstGeom prst="rect">
            <a:avLst/>
          </a:prstGeom>
        </p:spPr>
        <p:txBody>
          <a:bodyPr/>
          <a:lstStyle>
            <a:lvl1pPr algn="l">
              <a:defRPr b="1"/>
            </a:lvl1pPr>
          </a:lstStyle>
          <a:p>
            <a:pPr/>
            <a:r>
              <a:t>Trucks can run on ammonia fuel.</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ectangle 3"/>
          <p:cNvSpPr txBox="1"/>
          <p:nvPr>
            <p:ph type="title"/>
          </p:nvPr>
        </p:nvSpPr>
        <p:spPr>
          <a:xfrm>
            <a:off x="572889" y="-51"/>
            <a:ext cx="22689239" cy="2286001"/>
          </a:xfrm>
          <a:prstGeom prst="rect">
            <a:avLst/>
          </a:prstGeom>
        </p:spPr>
        <p:txBody>
          <a:bodyPr anchor="t"/>
          <a:lstStyle>
            <a:lvl1pPr algn="l" defTabSz="2413955">
              <a:lnSpc>
                <a:spcPct val="90000"/>
              </a:lnSpc>
              <a:spcBef>
                <a:spcPts val="4400"/>
              </a:spcBef>
              <a:defRPr b="1" sz="7227">
                <a:latin typeface="+mn-lt"/>
                <a:ea typeface="+mn-ea"/>
                <a:cs typeface="+mn-cs"/>
                <a:sym typeface="Helvetica Neue"/>
              </a:defRPr>
            </a:lvl1pPr>
          </a:lstStyle>
          <a:p>
            <a:pPr/>
            <a:r>
              <a:t>Internal combustion engines can run on ammonia fuel.</a:t>
            </a:r>
          </a:p>
        </p:txBody>
      </p:sp>
      <p:pic>
        <p:nvPicPr>
          <p:cNvPr id="325" name="Picture 5" descr="Picture 5">
            <a:hlinkClick r:id="rId2" invalidUrl="" action="" tgtFrame="" tooltip="" history="1" highlightClick="0" endSnd="0"/>
          </p:cNvPr>
          <p:cNvPicPr>
            <a:picLocks noChangeAspect="1"/>
          </p:cNvPicPr>
          <p:nvPr/>
        </p:nvPicPr>
        <p:blipFill>
          <a:blip r:embed="rId3">
            <a:extLst/>
          </a:blip>
          <a:stretch>
            <a:fillRect/>
          </a:stretch>
        </p:blipFill>
        <p:spPr>
          <a:xfrm>
            <a:off x="4843036" y="1691935"/>
            <a:ext cx="14697928" cy="9610183"/>
          </a:xfrm>
          <a:prstGeom prst="rect">
            <a:avLst/>
          </a:prstGeom>
          <a:ln w="12700">
            <a:miter lim="400000"/>
          </a:ln>
        </p:spPr>
      </p:pic>
      <p:sp>
        <p:nvSpPr>
          <p:cNvPr id="326" name="TextBox 2"/>
          <p:cNvSpPr txBox="1"/>
          <p:nvPr/>
        </p:nvSpPr>
        <p:spPr>
          <a:xfrm>
            <a:off x="5079296" y="11582400"/>
            <a:ext cx="16602594" cy="17352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5400">
                <a:solidFill>
                  <a:srgbClr val="000000"/>
                </a:solidFill>
                <a:latin typeface="Arial"/>
                <a:ea typeface="Arial"/>
                <a:cs typeface="Arial"/>
                <a:sym typeface="Arial"/>
              </a:defRPr>
            </a:pPr>
            <a:r>
              <a:t>Marangoni Toyota G86 Eco Explorer</a:t>
            </a:r>
          </a:p>
          <a:p>
            <a:pPr algn="l" defTabSz="1828800">
              <a:defRPr sz="5400">
                <a:solidFill>
                  <a:srgbClr val="000000"/>
                </a:solidFill>
                <a:latin typeface="Arial"/>
                <a:ea typeface="Arial"/>
                <a:cs typeface="Arial"/>
                <a:sym typeface="Arial"/>
              </a:defRPr>
            </a:pPr>
            <a:r>
              <a:t>180 km on 30 litres NH3 @ $0.20  ~19 miles/$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png" descr="image.png"/>
          <p:cNvPicPr>
            <a:picLocks noChangeAspect="1"/>
          </p:cNvPicPr>
          <p:nvPr/>
        </p:nvPicPr>
        <p:blipFill>
          <a:blip r:embed="rId2">
            <a:extLst/>
          </a:blip>
          <a:stretch>
            <a:fillRect/>
          </a:stretch>
        </p:blipFill>
        <p:spPr>
          <a:xfrm>
            <a:off x="8352184" y="2398135"/>
            <a:ext cx="15214152" cy="10706255"/>
          </a:xfrm>
          <a:prstGeom prst="rect">
            <a:avLst/>
          </a:prstGeom>
          <a:ln w="12700">
            <a:miter lim="400000"/>
          </a:ln>
        </p:spPr>
      </p:pic>
      <p:sp>
        <p:nvSpPr>
          <p:cNvPr id="329" name="Experience with producing, transporting, using ammonia."/>
          <p:cNvSpPr txBox="1"/>
          <p:nvPr/>
        </p:nvSpPr>
        <p:spPr>
          <a:xfrm>
            <a:off x="307128" y="198959"/>
            <a:ext cx="23769744" cy="1132944"/>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b="1" sz="6700">
                <a:solidFill>
                  <a:srgbClr val="000000"/>
                </a:solidFill>
                <a:latin typeface="Arial"/>
                <a:ea typeface="Arial"/>
                <a:cs typeface="Arial"/>
                <a:sym typeface="Arial"/>
              </a:defRPr>
            </a:lvl1pPr>
          </a:lstStyle>
          <a:p>
            <a:pPr/>
            <a:r>
              <a:t>Experience with producing, transporting, using ammonia.</a:t>
            </a:r>
          </a:p>
        </p:txBody>
      </p:sp>
      <p:sp>
        <p:nvSpPr>
          <p:cNvPr id="330" name="2nd most common chemical in use…"/>
          <p:cNvSpPr txBox="1"/>
          <p:nvPr/>
        </p:nvSpPr>
        <p:spPr>
          <a:xfrm>
            <a:off x="628917" y="2275510"/>
            <a:ext cx="7190771" cy="104194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09600" indent="-609600" algn="l">
              <a:spcBef>
                <a:spcPts val="3600"/>
              </a:spcBef>
              <a:buSzPct val="123000"/>
              <a:buChar char="•"/>
              <a:defRPr sz="5600">
                <a:solidFill>
                  <a:srgbClr val="000000"/>
                </a:solidFill>
              </a:defRPr>
            </a:pPr>
            <a:r>
              <a:t>2nd most common chemical in use</a:t>
            </a:r>
          </a:p>
          <a:p>
            <a:pPr marL="609600" indent="-609600" algn="l">
              <a:spcBef>
                <a:spcPts val="3600"/>
              </a:spcBef>
              <a:buSzPct val="123000"/>
              <a:buChar char="•"/>
              <a:defRPr sz="5600">
                <a:solidFill>
                  <a:srgbClr val="000000"/>
                </a:solidFill>
              </a:defRPr>
            </a:pPr>
            <a:r>
              <a:t>130  Mt/year</a:t>
            </a:r>
          </a:p>
          <a:p>
            <a:pPr marL="609600" indent="-609600" algn="l">
              <a:spcBef>
                <a:spcPts val="3600"/>
              </a:spcBef>
              <a:buSzPct val="123000"/>
              <a:buChar char="•"/>
              <a:defRPr sz="5600">
                <a:solidFill>
                  <a:srgbClr val="000000"/>
                </a:solidFill>
              </a:defRPr>
            </a:pPr>
            <a:r>
              <a:t>3000 miles of US pipelines</a:t>
            </a:r>
          </a:p>
          <a:p>
            <a:pPr marL="609600" indent="-609600" algn="l">
              <a:spcBef>
                <a:spcPts val="3600"/>
              </a:spcBef>
              <a:buSzPct val="123000"/>
              <a:buChar char="•"/>
              <a:defRPr sz="5600">
                <a:solidFill>
                  <a:srgbClr val="000000"/>
                </a:solidFill>
              </a:defRPr>
            </a:pPr>
            <a:r>
              <a:t>No corrosion or embrittlement problems</a:t>
            </a:r>
          </a:p>
          <a:p>
            <a:pPr marL="609600" indent="-609600" algn="l">
              <a:spcBef>
                <a:spcPts val="3600"/>
              </a:spcBef>
              <a:buSzPct val="123000"/>
              <a:buChar char="•"/>
              <a:defRPr sz="5600">
                <a:solidFill>
                  <a:srgbClr val="000000"/>
                </a:solidFill>
              </a:defRPr>
            </a:pPr>
            <a:r>
              <a:t>4.5 Mt of large-tank ammonia storage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Ammonia can be handled safely."/>
          <p:cNvSpPr txBox="1"/>
          <p:nvPr/>
        </p:nvSpPr>
        <p:spPr>
          <a:xfrm>
            <a:off x="537113" y="304800"/>
            <a:ext cx="14771935" cy="119436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1" sz="7200">
                <a:solidFill>
                  <a:srgbClr val="000000"/>
                </a:solidFill>
                <a:latin typeface="Arial"/>
                <a:ea typeface="Arial"/>
                <a:cs typeface="Arial"/>
                <a:sym typeface="Arial"/>
              </a:defRPr>
            </a:lvl1pPr>
          </a:lstStyle>
          <a:p>
            <a:pPr/>
            <a:r>
              <a:t>Ammonia can be handled safely.</a:t>
            </a:r>
          </a:p>
        </p:txBody>
      </p:sp>
      <p:sp>
        <p:nvSpPr>
          <p:cNvPr id="333" name="Vehicle pressure tanks ammonia   14 bar propane   12 bar natural gas  200 bar…"/>
          <p:cNvSpPr txBox="1"/>
          <p:nvPr/>
        </p:nvSpPr>
        <p:spPr>
          <a:xfrm>
            <a:off x="1171964" y="2190761"/>
            <a:ext cx="18807318" cy="1079879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spcBef>
                <a:spcPts val="2800"/>
              </a:spcBef>
              <a:defRPr b="1" sz="5200">
                <a:solidFill>
                  <a:srgbClr val="000000"/>
                </a:solidFill>
                <a:latin typeface="Arial"/>
                <a:ea typeface="Arial"/>
                <a:cs typeface="Arial"/>
                <a:sym typeface="Arial"/>
              </a:defRPr>
            </a:pPr>
            <a:r>
              <a:t>Vehicle pressure tanks</a:t>
            </a:r>
            <a:br/>
            <a:r>
              <a:rPr b="0"/>
              <a:t>ammonia	  14 bar</a:t>
            </a:r>
            <a:br>
              <a:rPr b="0"/>
            </a:br>
            <a:r>
              <a:rPr b="0"/>
              <a:t>propane	  12 bar</a:t>
            </a:r>
            <a:br>
              <a:rPr b="0"/>
            </a:br>
            <a:r>
              <a:rPr b="0"/>
              <a:t>natural gas  200 bar</a:t>
            </a:r>
          </a:p>
          <a:p>
            <a:pPr algn="l" defTabSz="1828800">
              <a:spcBef>
                <a:spcPts val="2800"/>
              </a:spcBef>
              <a:defRPr b="1" sz="5200">
                <a:solidFill>
                  <a:srgbClr val="000000"/>
                </a:solidFill>
                <a:latin typeface="Arial"/>
                <a:ea typeface="Arial"/>
                <a:cs typeface="Arial"/>
                <a:sym typeface="Arial"/>
              </a:defRPr>
            </a:pPr>
            <a:r>
              <a:t>Spill danger</a:t>
            </a:r>
            <a:br/>
            <a:r>
              <a:rPr b="0"/>
              <a:t>alerting odor</a:t>
            </a:r>
            <a:br>
              <a:rPr b="0"/>
            </a:br>
            <a:r>
              <a:rPr b="0"/>
              <a:t>lighter than air</a:t>
            </a:r>
            <a:br>
              <a:rPr b="0"/>
            </a:br>
            <a:r>
              <a:rPr b="0"/>
              <a:t>difficult to ignite; ignition temperature 650º C</a:t>
            </a:r>
            <a:br>
              <a:rPr b="0"/>
            </a:br>
            <a:r>
              <a:rPr b="0"/>
              <a:t>fire extinguished with plain water</a:t>
            </a:r>
          </a:p>
          <a:p>
            <a:pPr algn="l" defTabSz="1828800">
              <a:spcBef>
                <a:spcPts val="2800"/>
              </a:spcBef>
              <a:defRPr b="1" sz="5200">
                <a:solidFill>
                  <a:srgbClr val="000000"/>
                </a:solidFill>
                <a:latin typeface="Arial"/>
                <a:ea typeface="Arial"/>
                <a:cs typeface="Arial"/>
                <a:sym typeface="Arial"/>
              </a:defRPr>
            </a:pPr>
            <a:r>
              <a:t>Toxicity</a:t>
            </a:r>
            <a:br/>
            <a:r>
              <a:rPr b="0"/>
              <a:t>safety experience: 2</a:t>
            </a:r>
            <a:r>
              <a:rPr b="0" baseline="31076"/>
              <a:t>nd</a:t>
            </a:r>
            <a:r>
              <a:rPr b="0"/>
              <a:t> most common industrial chemical</a:t>
            </a:r>
            <a:br>
              <a:rPr b="0"/>
            </a:br>
            <a:r>
              <a:rPr b="0"/>
              <a:t>inhalation of 500 ppm is dangerous</a:t>
            </a:r>
            <a:br>
              <a:rPr b="0"/>
            </a:br>
            <a:r>
              <a:rPr b="0"/>
              <a:t>humans and mammals process NH3 in urea cycle (but not fish)</a:t>
            </a:r>
          </a:p>
        </p:txBody>
      </p:sp>
      <p:pic>
        <p:nvPicPr>
          <p:cNvPr id="334" name="image56.jpeg" descr="image56.jpeg"/>
          <p:cNvPicPr>
            <a:picLocks noChangeAspect="1"/>
          </p:cNvPicPr>
          <p:nvPr/>
        </p:nvPicPr>
        <p:blipFill>
          <a:blip r:embed="rId3">
            <a:extLst/>
          </a:blip>
          <a:stretch>
            <a:fillRect/>
          </a:stretch>
        </p:blipFill>
        <p:spPr>
          <a:xfrm>
            <a:off x="15718037" y="311376"/>
            <a:ext cx="8477251" cy="5175251"/>
          </a:xfrm>
          <a:prstGeom prst="rect">
            <a:avLst/>
          </a:prstGeom>
          <a:ln w="12700">
            <a:miter lim="400000"/>
          </a:ln>
        </p:spPr>
      </p:pic>
      <p:sp>
        <p:nvSpPr>
          <p:cNvPr id="335" name="About as dangerous as gasoline…"/>
          <p:cNvSpPr txBox="1"/>
          <p:nvPr/>
        </p:nvSpPr>
        <p:spPr>
          <a:xfrm>
            <a:off x="15890375" y="5567053"/>
            <a:ext cx="8132572" cy="2907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914400">
              <a:spcBef>
                <a:spcPts val="400"/>
              </a:spcBef>
              <a:defRPr sz="4100">
                <a:solidFill>
                  <a:srgbClr val="000000"/>
                </a:solidFill>
                <a:latin typeface="Arial"/>
                <a:ea typeface="Arial"/>
                <a:cs typeface="Arial"/>
                <a:sym typeface="Arial"/>
              </a:defRPr>
            </a:pPr>
            <a:r>
              <a:t>About as dangerous as gasoline</a:t>
            </a:r>
          </a:p>
          <a:p>
            <a:pPr algn="l" defTabSz="914400">
              <a:spcBef>
                <a:spcPts val="400"/>
              </a:spcBef>
              <a:defRPr sz="4100">
                <a:solidFill>
                  <a:srgbClr val="000000"/>
                </a:solidFill>
                <a:latin typeface="Arial"/>
                <a:ea typeface="Arial"/>
                <a:cs typeface="Arial"/>
                <a:sym typeface="Arial"/>
              </a:defRPr>
            </a:pPr>
          </a:p>
          <a:p>
            <a:pPr algn="l" defTabSz="914400">
              <a:spcBef>
                <a:spcPts val="400"/>
              </a:spcBef>
              <a:defRPr b="1" i="1" sz="5200">
                <a:solidFill>
                  <a:srgbClr val="000000"/>
                </a:solidFill>
                <a:latin typeface="Arial"/>
                <a:ea typeface="Arial"/>
                <a:cs typeface="Arial"/>
                <a:sym typeface="Arial"/>
              </a:defRPr>
            </a:pPr>
            <a:r>
              <a:t>Limit use to trained truck drivers and ship crews?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57.png" descr="image57.png"/>
          <p:cNvPicPr>
            <a:picLocks noChangeAspect="1"/>
          </p:cNvPicPr>
          <p:nvPr/>
        </p:nvPicPr>
        <p:blipFill>
          <a:blip r:embed="rId3">
            <a:extLst/>
          </a:blip>
          <a:srcRect l="11923" t="20048" r="15596" b="16142"/>
          <a:stretch>
            <a:fillRect/>
          </a:stretch>
        </p:blipFill>
        <p:spPr>
          <a:xfrm>
            <a:off x="7766744" y="1716087"/>
            <a:ext cx="15577958" cy="10283886"/>
          </a:xfrm>
          <a:prstGeom prst="rect">
            <a:avLst/>
          </a:prstGeom>
          <a:ln w="12700">
            <a:miter lim="400000"/>
          </a:ln>
        </p:spPr>
      </p:pic>
      <p:sp>
        <p:nvSpPr>
          <p:cNvPr id="340" name="Solid state ammonia synthesis can make NH3 from H2O, N2, and electricity."/>
          <p:cNvSpPr txBox="1"/>
          <p:nvPr/>
        </p:nvSpPr>
        <p:spPr>
          <a:xfrm>
            <a:off x="407194" y="-50801"/>
            <a:ext cx="23231126" cy="209139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lnSpc>
                <a:spcPct val="90000"/>
              </a:lnSpc>
              <a:spcBef>
                <a:spcPts val="4500"/>
              </a:spcBef>
              <a:defRPr b="1" sz="6600">
                <a:solidFill>
                  <a:srgbClr val="000000"/>
                </a:solidFill>
              </a:defRPr>
            </a:lvl1pPr>
          </a:lstStyle>
          <a:p>
            <a:pPr/>
            <a:r>
              <a:t>Solid state ammonia synthesis can make NH3 from H2O, N2, and electricity.</a:t>
            </a:r>
          </a:p>
        </p:txBody>
      </p:sp>
      <p:sp>
        <p:nvSpPr>
          <p:cNvPr id="341" name="Like a solid oxide fuel cell, in reverse…"/>
          <p:cNvSpPr txBox="1"/>
          <p:nvPr/>
        </p:nvSpPr>
        <p:spPr>
          <a:xfrm>
            <a:off x="1240930" y="2460988"/>
            <a:ext cx="5943601" cy="10706478"/>
          </a:xfrm>
          <a:prstGeom prst="rect">
            <a:avLst/>
          </a:prstGeom>
          <a:solidFill>
            <a:srgbClr val="CC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spcBef>
                <a:spcPts val="2800"/>
              </a:spcBef>
              <a:defRPr b="1" sz="4800">
                <a:solidFill>
                  <a:srgbClr val="000000"/>
                </a:solidFill>
                <a:latin typeface="Arial"/>
                <a:ea typeface="Arial"/>
                <a:cs typeface="Arial"/>
                <a:sym typeface="Arial"/>
              </a:defRPr>
            </a:pPr>
            <a:r>
              <a:t>Like a solid oxide fuel cell, in reverse</a:t>
            </a:r>
          </a:p>
          <a:p>
            <a:pPr algn="l" defTabSz="1828800">
              <a:spcBef>
                <a:spcPts val="2800"/>
              </a:spcBef>
              <a:defRPr b="1" sz="4800">
                <a:solidFill>
                  <a:srgbClr val="000000"/>
                </a:solidFill>
                <a:latin typeface="Arial"/>
                <a:ea typeface="Arial"/>
                <a:cs typeface="Arial"/>
                <a:sym typeface="Arial"/>
              </a:defRPr>
            </a:pPr>
            <a:r>
              <a:t>Proton conducting ceramic membrane</a:t>
            </a:r>
          </a:p>
          <a:p>
            <a:pPr algn="l" defTabSz="1828800">
              <a:spcBef>
                <a:spcPts val="2800"/>
              </a:spcBef>
              <a:defRPr b="1" sz="4800">
                <a:solidFill>
                  <a:srgbClr val="000000"/>
                </a:solidFill>
                <a:latin typeface="Arial"/>
                <a:ea typeface="Arial"/>
                <a:cs typeface="Arial"/>
                <a:sym typeface="Arial"/>
              </a:defRPr>
            </a:pPr>
            <a:r>
              <a:t>Advantages</a:t>
            </a:r>
            <a:br/>
            <a:r>
              <a:t>· </a:t>
            </a:r>
            <a:r>
              <a:rPr b="0"/>
              <a:t>Never any H</a:t>
            </a:r>
            <a:r>
              <a:rPr b="0" sz="4000"/>
              <a:t>2</a:t>
            </a:r>
            <a:r>
              <a:rPr b="0"/>
              <a:t> gas</a:t>
            </a:r>
            <a:br>
              <a:rPr b="0"/>
            </a:br>
            <a:r>
              <a:t>· </a:t>
            </a:r>
            <a:r>
              <a:rPr b="0"/>
              <a:t>Low pressure</a:t>
            </a:r>
            <a:br>
              <a:rPr b="0"/>
            </a:br>
            <a:r>
              <a:t>· </a:t>
            </a:r>
            <a:r>
              <a:rPr b="0"/>
              <a:t>Modular scale-up</a:t>
            </a:r>
          </a:p>
          <a:p>
            <a:pPr algn="l" defTabSz="1828800">
              <a:spcBef>
                <a:spcPts val="2800"/>
              </a:spcBef>
              <a:defRPr b="1" sz="4800">
                <a:solidFill>
                  <a:srgbClr val="000000"/>
                </a:solidFill>
                <a:latin typeface="Arial"/>
                <a:ea typeface="Arial"/>
                <a:cs typeface="Arial"/>
                <a:sym typeface="Arial"/>
              </a:defRPr>
            </a:pPr>
            <a:r>
              <a:t>5</a:t>
            </a:r>
            <a:r>
              <a:t>50º steam from liquid fission reheated to 650°</a:t>
            </a:r>
          </a:p>
          <a:p>
            <a:pPr algn="l" defTabSz="1828800">
              <a:spcBef>
                <a:spcPts val="2800"/>
              </a:spcBef>
              <a:defRPr b="1" sz="4800">
                <a:solidFill>
                  <a:srgbClr val="000000"/>
                </a:solidFill>
                <a:latin typeface="Arial"/>
                <a:ea typeface="Arial"/>
                <a:cs typeface="Arial"/>
                <a:sym typeface="Arial"/>
              </a:defRPr>
            </a:pPr>
            <a:r>
              <a:t>Safer, cheaper than Haber-Bosch</a:t>
            </a:r>
          </a:p>
        </p:txBody>
      </p:sp>
      <p:sp>
        <p:nvSpPr>
          <p:cNvPr id="342" name="http://www.energy.iastate.edu/Renewable/ammonia/ammonia/2008/Sammes_2008.pdf"/>
          <p:cNvSpPr txBox="1"/>
          <p:nvPr/>
        </p:nvSpPr>
        <p:spPr>
          <a:xfrm>
            <a:off x="13045439" y="13287375"/>
            <a:ext cx="8199121" cy="40483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spcBef>
                <a:spcPts val="900"/>
              </a:spcBef>
              <a:defRPr sz="1600">
                <a:solidFill>
                  <a:srgbClr val="000000"/>
                </a:solidFill>
                <a:latin typeface="Arial"/>
                <a:ea typeface="Arial"/>
                <a:cs typeface="Arial"/>
                <a:sym typeface="Arial"/>
              </a:defRPr>
            </a:pPr>
            <a:r>
              <a:rPr u="sng">
                <a:solidFill>
                  <a:srgbClr val="009999"/>
                </a:solidFill>
                <a:uFill>
                  <a:solidFill>
                    <a:srgbClr val="009999"/>
                  </a:solidFill>
                </a:uFill>
                <a:hlinkClick r:id="rId4" invalidUrl="" action="" tgtFrame="" tooltip="" history="1" highlightClick="0" endSnd="0"/>
              </a:rPr>
              <a:t>http://www.energy.iastate.edu/Renewable/ammonia/ammonia/2008/Sammes_2008.pdf</a:t>
            </a:r>
            <a:r>
              <a:t> </a:t>
            </a:r>
          </a:p>
        </p:txBody>
      </p:sp>
      <p:sp>
        <p:nvSpPr>
          <p:cNvPr id="343" name="~6800 kWh / ton"/>
          <p:cNvSpPr txBox="1"/>
          <p:nvPr/>
        </p:nvSpPr>
        <p:spPr>
          <a:xfrm>
            <a:off x="11978640" y="11887200"/>
            <a:ext cx="7896716" cy="119436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1" sz="7200">
                <a:solidFill>
                  <a:srgbClr val="000000"/>
                </a:solidFill>
                <a:latin typeface="Arial"/>
                <a:ea typeface="Arial"/>
                <a:cs typeface="Arial"/>
                <a:sym typeface="Arial"/>
              </a:defRPr>
            </a:lvl1pPr>
          </a:lstStyle>
          <a:p>
            <a:pPr/>
            <a:r>
              <a:t>~6800 kWh / ton</a:t>
            </a:r>
          </a:p>
        </p:txBody>
      </p:sp>
      <p:sp>
        <p:nvSpPr>
          <p:cNvPr id="344" name="http://www.energy.iastate.edu/Renewable/ammonia/ammonia/2008/Sammes_2008.pdf"/>
          <p:cNvSpPr txBox="1"/>
          <p:nvPr/>
        </p:nvSpPr>
        <p:spPr>
          <a:xfrm>
            <a:off x="113170" y="13287375"/>
            <a:ext cx="8199121" cy="40483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spcBef>
                <a:spcPts val="900"/>
              </a:spcBef>
              <a:defRPr sz="1600">
                <a:solidFill>
                  <a:srgbClr val="000000"/>
                </a:solidFill>
                <a:latin typeface="Arial"/>
                <a:ea typeface="Arial"/>
                <a:cs typeface="Arial"/>
                <a:sym typeface="Arial"/>
              </a:defRPr>
            </a:lvl1pPr>
          </a:lstStyle>
          <a:p>
            <a:pPr/>
            <a:r>
              <a:t>http://www.energy.iastate.edu/Renewable/ammonia/ammonia/2008/Sammes_2008.pdf</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Ammonia for fertilizer and for fuel"/>
          <p:cNvSpPr txBox="1"/>
          <p:nvPr/>
        </p:nvSpPr>
        <p:spPr>
          <a:xfrm>
            <a:off x="1106199" y="-30278"/>
            <a:ext cx="24011895" cy="1267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1531">
              <a:spcBef>
                <a:spcPts val="5900"/>
              </a:spcBef>
              <a:defRPr b="1" sz="7700">
                <a:solidFill>
                  <a:srgbClr val="000000"/>
                </a:solidFill>
              </a:defRPr>
            </a:lvl1pPr>
          </a:lstStyle>
          <a:p>
            <a:pPr/>
            <a:r>
              <a:t>Ammonia for fertilizer and for fuel</a:t>
            </a:r>
          </a:p>
        </p:txBody>
      </p:sp>
      <p:sp>
        <p:nvSpPr>
          <p:cNvPr id="209" name="Line"/>
          <p:cNvSpPr/>
          <p:nvPr/>
        </p:nvSpPr>
        <p:spPr>
          <a:xfrm>
            <a:off x="4653464" y="4981151"/>
            <a:ext cx="12467207" cy="1491168"/>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0" name="Cheap, 24x7…"/>
          <p:cNvSpPr/>
          <p:nvPr/>
        </p:nvSpPr>
        <p:spPr>
          <a:xfrm>
            <a:off x="1062707" y="1581747"/>
            <a:ext cx="3378368" cy="9401824"/>
          </a:xfrm>
          <a:prstGeom prst="rect">
            <a:avLst/>
          </a:prstGeom>
          <a:solidFill>
            <a:srgbClr val="FFFC66"/>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Cheap, 24x7 </a:t>
            </a:r>
          </a:p>
          <a:p>
            <a:pPr defTabSz="821531">
              <a:defRPr b="1" sz="4000">
                <a:solidFill>
                  <a:srgbClr val="000000"/>
                </a:solidFill>
              </a:defRPr>
            </a:pPr>
            <a:r>
              <a:t>liquid fission electricity</a:t>
            </a:r>
            <a:br/>
            <a:r>
              <a:t>12,000 GW</a:t>
            </a:r>
          </a:p>
        </p:txBody>
      </p:sp>
      <p:sp>
        <p:nvSpPr>
          <p:cNvPr id="211" name="C-synfuel 400 GW"/>
          <p:cNvSpPr/>
          <p:nvPr/>
        </p:nvSpPr>
        <p:spPr>
          <a:xfrm>
            <a:off x="10657495" y="7267611"/>
            <a:ext cx="2731723" cy="2313462"/>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C-synfuel</a:t>
            </a:r>
            <a:br/>
            <a:r>
              <a:t>400 GW</a:t>
            </a:r>
          </a:p>
        </p:txBody>
      </p:sp>
      <p:sp>
        <p:nvSpPr>
          <p:cNvPr id="212" name="Biomass"/>
          <p:cNvSpPr/>
          <p:nvPr/>
        </p:nvSpPr>
        <p:spPr>
          <a:xfrm>
            <a:off x="1047426" y="11154896"/>
            <a:ext cx="3286695" cy="2005284"/>
          </a:xfrm>
          <a:prstGeom prst="rect">
            <a:avLst/>
          </a:prstGeom>
          <a:solidFill>
            <a:schemeClr val="accent3">
              <a:hueOff val="-274225"/>
              <a:satOff val="26768"/>
              <a:lumOff val="11368"/>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4000">
                <a:solidFill>
                  <a:srgbClr val="000000"/>
                </a:solidFill>
              </a:defRPr>
            </a:lvl1pPr>
          </a:lstStyle>
          <a:p>
            <a:pPr/>
            <a:r>
              <a:t>Biomass</a:t>
            </a:r>
          </a:p>
        </p:txBody>
      </p:sp>
      <p:sp>
        <p:nvSpPr>
          <p:cNvPr id="213" name="Light industry"/>
          <p:cNvSpPr txBox="1"/>
          <p:nvPr/>
        </p:nvSpPr>
        <p:spPr>
          <a:xfrm>
            <a:off x="19911345" y="1901695"/>
            <a:ext cx="3476372"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Light industry</a:t>
            </a:r>
          </a:p>
        </p:txBody>
      </p:sp>
      <p:sp>
        <p:nvSpPr>
          <p:cNvPr id="214" name="Food"/>
          <p:cNvSpPr txBox="1"/>
          <p:nvPr/>
        </p:nvSpPr>
        <p:spPr>
          <a:xfrm>
            <a:off x="21021550" y="12319832"/>
            <a:ext cx="2430909"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1" sz="4000">
                <a:solidFill>
                  <a:srgbClr val="000000"/>
                </a:solidFill>
              </a:defRPr>
            </a:lvl1pPr>
          </a:lstStyle>
          <a:p>
            <a:pPr/>
            <a:r>
              <a:t>  Food</a:t>
            </a:r>
          </a:p>
        </p:txBody>
      </p:sp>
      <p:sp>
        <p:nvSpPr>
          <p:cNvPr id="215" name="Heavy transport"/>
          <p:cNvSpPr txBox="1"/>
          <p:nvPr/>
        </p:nvSpPr>
        <p:spPr>
          <a:xfrm>
            <a:off x="19405477" y="7630646"/>
            <a:ext cx="4023488"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Heavy transport</a:t>
            </a:r>
          </a:p>
        </p:txBody>
      </p:sp>
      <p:sp>
        <p:nvSpPr>
          <p:cNvPr id="216" name="Shipping"/>
          <p:cNvSpPr txBox="1"/>
          <p:nvPr/>
        </p:nvSpPr>
        <p:spPr>
          <a:xfrm>
            <a:off x="21021550" y="10668949"/>
            <a:ext cx="2281048"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Shipping</a:t>
            </a:r>
          </a:p>
        </p:txBody>
      </p:sp>
      <p:sp>
        <p:nvSpPr>
          <p:cNvPr id="217" name="Airplanes"/>
          <p:cNvSpPr txBox="1"/>
          <p:nvPr/>
        </p:nvSpPr>
        <p:spPr>
          <a:xfrm>
            <a:off x="20850797" y="9202425"/>
            <a:ext cx="2430908"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Airplanes</a:t>
            </a:r>
          </a:p>
        </p:txBody>
      </p:sp>
      <p:sp>
        <p:nvSpPr>
          <p:cNvPr id="218" name="Line"/>
          <p:cNvSpPr/>
          <p:nvPr/>
        </p:nvSpPr>
        <p:spPr>
          <a:xfrm>
            <a:off x="4383524" y="12961490"/>
            <a:ext cx="16113555"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9" name="400 GW"/>
          <p:cNvSpPr txBox="1"/>
          <p:nvPr/>
        </p:nvSpPr>
        <p:spPr>
          <a:xfrm>
            <a:off x="7115821" y="11338296"/>
            <a:ext cx="1638529"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220" name="1700 GW"/>
          <p:cNvSpPr txBox="1"/>
          <p:nvPr/>
        </p:nvSpPr>
        <p:spPr>
          <a:xfrm>
            <a:off x="5480494" y="12381858"/>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1700 GW</a:t>
            </a:r>
          </a:p>
        </p:txBody>
      </p:sp>
      <p:sp>
        <p:nvSpPr>
          <p:cNvPr id="221" name="Line"/>
          <p:cNvSpPr/>
          <p:nvPr/>
        </p:nvSpPr>
        <p:spPr>
          <a:xfrm flipV="1">
            <a:off x="4472492" y="9620826"/>
            <a:ext cx="4336561" cy="179504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22" name="400 GW"/>
          <p:cNvSpPr txBox="1"/>
          <p:nvPr/>
        </p:nvSpPr>
        <p:spPr>
          <a:xfrm>
            <a:off x="19223237" y="10745108"/>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223" name="200 GW"/>
          <p:cNvSpPr txBox="1"/>
          <p:nvPr/>
        </p:nvSpPr>
        <p:spPr>
          <a:xfrm>
            <a:off x="8914009" y="9152926"/>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200 GW</a:t>
            </a:r>
          </a:p>
        </p:txBody>
      </p:sp>
      <p:sp>
        <p:nvSpPr>
          <p:cNvPr id="224" name="Line"/>
          <p:cNvSpPr/>
          <p:nvPr/>
        </p:nvSpPr>
        <p:spPr>
          <a:xfrm>
            <a:off x="4692970" y="6922101"/>
            <a:ext cx="5668646" cy="1744034"/>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25" name="300 GW"/>
          <p:cNvSpPr txBox="1"/>
          <p:nvPr/>
        </p:nvSpPr>
        <p:spPr>
          <a:xfrm>
            <a:off x="9019057" y="7638043"/>
            <a:ext cx="1638530"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226" name="Line"/>
          <p:cNvSpPr/>
          <p:nvPr/>
        </p:nvSpPr>
        <p:spPr>
          <a:xfrm>
            <a:off x="13495165" y="8576131"/>
            <a:ext cx="5395498" cy="88034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27" name="400 GW"/>
          <p:cNvSpPr txBox="1"/>
          <p:nvPr/>
        </p:nvSpPr>
        <p:spPr>
          <a:xfrm>
            <a:off x="18994493" y="9192709"/>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228" name="Heating"/>
          <p:cNvSpPr txBox="1"/>
          <p:nvPr/>
        </p:nvSpPr>
        <p:spPr>
          <a:xfrm>
            <a:off x="20874939" y="578393"/>
            <a:ext cx="2382621"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1" sz="4000">
                <a:solidFill>
                  <a:srgbClr val="000000"/>
                </a:solidFill>
              </a:defRPr>
            </a:lvl1pPr>
          </a:lstStyle>
          <a:p>
            <a:pPr/>
            <a:r>
              <a:t>Heating</a:t>
            </a:r>
          </a:p>
        </p:txBody>
      </p:sp>
      <p:sp>
        <p:nvSpPr>
          <p:cNvPr id="229" name="Heavy industry"/>
          <p:cNvSpPr txBox="1"/>
          <p:nvPr/>
        </p:nvSpPr>
        <p:spPr>
          <a:xfrm>
            <a:off x="19753612" y="4625464"/>
            <a:ext cx="3741040"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Heavy industry</a:t>
            </a:r>
          </a:p>
        </p:txBody>
      </p:sp>
      <p:sp>
        <p:nvSpPr>
          <p:cNvPr id="230" name="Line"/>
          <p:cNvSpPr/>
          <p:nvPr/>
        </p:nvSpPr>
        <p:spPr>
          <a:xfrm>
            <a:off x="4809009" y="4603428"/>
            <a:ext cx="12745508" cy="46059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31" name="1800 GW"/>
          <p:cNvSpPr txBox="1"/>
          <p:nvPr/>
        </p:nvSpPr>
        <p:spPr>
          <a:xfrm>
            <a:off x="17630930" y="4699357"/>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1800 GW</a:t>
            </a:r>
          </a:p>
        </p:txBody>
      </p:sp>
      <p:sp>
        <p:nvSpPr>
          <p:cNvPr id="232" name="Line"/>
          <p:cNvSpPr/>
          <p:nvPr/>
        </p:nvSpPr>
        <p:spPr>
          <a:xfrm flipV="1">
            <a:off x="4938052" y="2379795"/>
            <a:ext cx="13007814" cy="814322"/>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33" name="300 GW"/>
          <p:cNvSpPr txBox="1"/>
          <p:nvPr/>
        </p:nvSpPr>
        <p:spPr>
          <a:xfrm>
            <a:off x="17331542" y="6185934"/>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234" name="2500 GW"/>
          <p:cNvSpPr txBox="1"/>
          <p:nvPr/>
        </p:nvSpPr>
        <p:spPr>
          <a:xfrm>
            <a:off x="18881514" y="710653"/>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2500 GW</a:t>
            </a:r>
          </a:p>
        </p:txBody>
      </p:sp>
      <p:sp>
        <p:nvSpPr>
          <p:cNvPr id="235" name="Line"/>
          <p:cNvSpPr/>
          <p:nvPr/>
        </p:nvSpPr>
        <p:spPr>
          <a:xfrm>
            <a:off x="4672565" y="5365859"/>
            <a:ext cx="12917573" cy="242221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36" name="Line"/>
          <p:cNvSpPr/>
          <p:nvPr/>
        </p:nvSpPr>
        <p:spPr>
          <a:xfrm flipV="1">
            <a:off x="4877623" y="1132450"/>
            <a:ext cx="13868397" cy="1647382"/>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37" name="2700 GW"/>
          <p:cNvSpPr txBox="1"/>
          <p:nvPr/>
        </p:nvSpPr>
        <p:spPr>
          <a:xfrm>
            <a:off x="17991868" y="1982664"/>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2700 GW</a:t>
            </a:r>
          </a:p>
        </p:txBody>
      </p:sp>
      <p:sp>
        <p:nvSpPr>
          <p:cNvPr id="238" name="Building ops"/>
          <p:cNvSpPr txBox="1"/>
          <p:nvPr/>
        </p:nvSpPr>
        <p:spPr>
          <a:xfrm>
            <a:off x="20304090" y="3225657"/>
            <a:ext cx="3164460"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Building ops</a:t>
            </a:r>
          </a:p>
        </p:txBody>
      </p:sp>
      <p:sp>
        <p:nvSpPr>
          <p:cNvPr id="239" name="1700 GW"/>
          <p:cNvSpPr txBox="1"/>
          <p:nvPr/>
        </p:nvSpPr>
        <p:spPr>
          <a:xfrm>
            <a:off x="18195703" y="3325606"/>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1700 GW</a:t>
            </a:r>
          </a:p>
        </p:txBody>
      </p:sp>
      <p:sp>
        <p:nvSpPr>
          <p:cNvPr id="240" name="Line"/>
          <p:cNvSpPr/>
          <p:nvPr/>
        </p:nvSpPr>
        <p:spPr>
          <a:xfrm flipV="1">
            <a:off x="4685321" y="3712590"/>
            <a:ext cx="13266482" cy="380727"/>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41" name="Line"/>
          <p:cNvSpPr/>
          <p:nvPr/>
        </p:nvSpPr>
        <p:spPr>
          <a:xfrm>
            <a:off x="5007369" y="10336669"/>
            <a:ext cx="3475466" cy="33030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42" name="Line"/>
          <p:cNvSpPr/>
          <p:nvPr/>
        </p:nvSpPr>
        <p:spPr>
          <a:xfrm>
            <a:off x="13666601" y="10618367"/>
            <a:ext cx="5298963" cy="46284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43" name="Line"/>
          <p:cNvSpPr/>
          <p:nvPr/>
        </p:nvSpPr>
        <p:spPr>
          <a:xfrm flipH="1" flipV="1">
            <a:off x="13446436" y="10993091"/>
            <a:ext cx="7056444" cy="1483578"/>
          </a:xfrm>
          <a:prstGeom prst="line">
            <a:avLst/>
          </a:prstGeom>
          <a:ln w="25400">
            <a:solidFill>
              <a:srgbClr val="000000"/>
            </a:solidFill>
            <a:miter lim="400000"/>
            <a:head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44" name="intermediate…"/>
          <p:cNvSpPr/>
          <p:nvPr/>
        </p:nvSpPr>
        <p:spPr>
          <a:xfrm>
            <a:off x="5737987" y="2150579"/>
            <a:ext cx="3286694" cy="6381564"/>
          </a:xfrm>
          <a:prstGeom prst="rect">
            <a:avLst/>
          </a:prstGeom>
          <a:solidFill>
            <a:schemeClr val="accent2">
              <a:hueOff val="-85258"/>
              <a:satOff val="14347"/>
              <a:lumOff val="22373"/>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rPr b="0"/>
              <a:t>intermediate</a:t>
            </a:r>
            <a:endParaRPr b="0"/>
          </a:p>
          <a:p>
            <a:pPr defTabSz="821531">
              <a:defRPr b="1" sz="4000">
                <a:solidFill>
                  <a:srgbClr val="000000"/>
                </a:solidFill>
              </a:defRPr>
            </a:pPr>
            <a:br/>
            <a:r>
              <a:t>Hydrogen</a:t>
            </a:r>
            <a:br/>
            <a:r>
              <a:t>3,000 GW</a:t>
            </a:r>
          </a:p>
        </p:txBody>
      </p:sp>
      <p:sp>
        <p:nvSpPr>
          <p:cNvPr id="245" name="300 GW"/>
          <p:cNvSpPr txBox="1"/>
          <p:nvPr/>
        </p:nvSpPr>
        <p:spPr>
          <a:xfrm>
            <a:off x="18994493" y="11631419"/>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246" name="Ammonia 700 GW"/>
          <p:cNvSpPr/>
          <p:nvPr/>
        </p:nvSpPr>
        <p:spPr>
          <a:xfrm>
            <a:off x="10676038" y="9887439"/>
            <a:ext cx="2731722" cy="231346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Ammonia</a:t>
            </a:r>
            <a:br/>
            <a:r>
              <a:t>700 GW</a:t>
            </a:r>
          </a:p>
        </p:txBody>
      </p:sp>
      <p:sp>
        <p:nvSpPr>
          <p:cNvPr id="247" name="800 GW"/>
          <p:cNvSpPr txBox="1"/>
          <p:nvPr/>
        </p:nvSpPr>
        <p:spPr>
          <a:xfrm>
            <a:off x="8760171" y="10387288"/>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800 GW</a:t>
            </a:r>
          </a:p>
        </p:txBody>
      </p:sp>
      <p:sp>
        <p:nvSpPr>
          <p:cNvPr id="248" name="Electric vehicles"/>
          <p:cNvSpPr txBox="1"/>
          <p:nvPr/>
        </p:nvSpPr>
        <p:spPr>
          <a:xfrm>
            <a:off x="19351021" y="6058868"/>
            <a:ext cx="4114420"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Electric vehicles</a:t>
            </a:r>
          </a:p>
        </p:txBody>
      </p:sp>
      <p:sp>
        <p:nvSpPr>
          <p:cNvPr id="249" name="1600 GW"/>
          <p:cNvSpPr txBox="1"/>
          <p:nvPr/>
        </p:nvSpPr>
        <p:spPr>
          <a:xfrm>
            <a:off x="17485999" y="7638043"/>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1600 GW</a:t>
            </a:r>
          </a:p>
        </p:txBody>
      </p:sp>
      <p:sp>
        <p:nvSpPr>
          <p:cNvPr id="251" name="Connection Line"/>
          <p:cNvSpPr/>
          <p:nvPr/>
        </p:nvSpPr>
        <p:spPr>
          <a:xfrm>
            <a:off x="4654382" y="10803697"/>
            <a:ext cx="15772424" cy="191620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21600" y="20714"/>
                </a:moveTo>
                <a:cubicBezTo>
                  <a:pt x="9942" y="21600"/>
                  <a:pt x="2742" y="14695"/>
                  <a:pt x="0" y="0"/>
                </a:cubicBezTo>
              </a:path>
            </a:pathLst>
          </a:custGeom>
          <a:ln w="25400">
            <a:solidFill>
              <a:srgbClr val="000000"/>
            </a:solidFill>
            <a:miter lim="400000"/>
            <a:headEnd type="triangle"/>
          </a:ln>
        </p:spPr>
        <p:txBody>
          <a:bodyPr/>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Haldor Topsoe solid oxide NH3 synthesis"/>
          <p:cNvSpPr txBox="1"/>
          <p:nvPr/>
        </p:nvSpPr>
        <p:spPr>
          <a:xfrm>
            <a:off x="240943" y="287918"/>
            <a:ext cx="23927514" cy="1093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Haldor Topsoe solid oxide NH3 synthesis</a:t>
            </a:r>
          </a:p>
        </p:txBody>
      </p:sp>
      <p:sp>
        <p:nvSpPr>
          <p:cNvPr id="349" name="https://www.ammoniaenergy.org/wp-content/uploads/2019/08/20191112.0800-NH3-Topsøe.pdf"/>
          <p:cNvSpPr txBox="1"/>
          <p:nvPr/>
        </p:nvSpPr>
        <p:spPr>
          <a:xfrm>
            <a:off x="82697" y="13250803"/>
            <a:ext cx="1320637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https://www.ammoniaenergy.org/wp-content/uploads/2019/08/20191112.0800-NH3-Topsøe.pdf</a:t>
            </a:r>
          </a:p>
        </p:txBody>
      </p:sp>
      <p:pic>
        <p:nvPicPr>
          <p:cNvPr id="350" name="Image" descr="Image"/>
          <p:cNvPicPr>
            <a:picLocks noChangeAspect="1"/>
          </p:cNvPicPr>
          <p:nvPr/>
        </p:nvPicPr>
        <p:blipFill>
          <a:blip r:embed="rId2">
            <a:extLst/>
          </a:blip>
          <a:stretch>
            <a:fillRect/>
          </a:stretch>
        </p:blipFill>
        <p:spPr>
          <a:xfrm>
            <a:off x="287780" y="2177195"/>
            <a:ext cx="22359470" cy="1115654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2">
            <a:extLst/>
          </a:blip>
          <a:stretch>
            <a:fillRect/>
          </a:stretch>
        </p:blipFill>
        <p:spPr>
          <a:xfrm>
            <a:off x="14541175" y="4691032"/>
            <a:ext cx="10240341" cy="5109549"/>
          </a:xfrm>
          <a:prstGeom prst="rect">
            <a:avLst/>
          </a:prstGeom>
          <a:ln w="12700">
            <a:miter lim="400000"/>
          </a:ln>
        </p:spPr>
      </p:pic>
      <p:sp>
        <p:nvSpPr>
          <p:cNvPr id="353" name="NH3 solid oxide fuel cell synthesis benefits:"/>
          <p:cNvSpPr txBox="1"/>
          <p:nvPr/>
        </p:nvSpPr>
        <p:spPr>
          <a:xfrm>
            <a:off x="228243" y="137622"/>
            <a:ext cx="23927514" cy="1093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NH3 solid oxide fuel cell synthesis benefits:</a:t>
            </a:r>
          </a:p>
        </p:txBody>
      </p:sp>
      <p:sp>
        <p:nvSpPr>
          <p:cNvPr id="354" name="https://www.ammoniaenergy.org/wp-content/uploads/2019/08/20191112.0800-NH3-Topsøe.pdf"/>
          <p:cNvSpPr txBox="1"/>
          <p:nvPr/>
        </p:nvSpPr>
        <p:spPr>
          <a:xfrm>
            <a:off x="10816042" y="13171912"/>
            <a:ext cx="1320637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https://www.ammoniaenergy.org/wp-content/uploads/2019/08/20191112.0800-NH3-Topsøe.pdf</a:t>
            </a:r>
          </a:p>
        </p:txBody>
      </p:sp>
      <p:sp>
        <p:nvSpPr>
          <p:cNvPr id="355" name="New Solid Oxide Electrolysis based synthesis gas process…"/>
          <p:cNvSpPr txBox="1"/>
          <p:nvPr/>
        </p:nvSpPr>
        <p:spPr>
          <a:xfrm>
            <a:off x="617684" y="1263395"/>
            <a:ext cx="13524873" cy="1206642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457200">
              <a:spcBef>
                <a:spcPts val="1200"/>
              </a:spcBef>
              <a:defRPr sz="4600">
                <a:solidFill>
                  <a:srgbClr val="002856"/>
                </a:solidFill>
              </a:defRPr>
            </a:pPr>
            <a:r>
              <a:rPr b="1"/>
              <a:t>New Solid Oxide Electrolysis based synthesis gas process</a:t>
            </a:r>
            <a:r>
              <a:t> </a:t>
            </a:r>
            <a:endParaRPr>
              <a:solidFill>
                <a:srgbClr val="000000"/>
              </a:solidFill>
            </a:endParaRPr>
          </a:p>
          <a:p>
            <a:pPr marL="889000" indent="-889000" algn="l" defTabSz="457200">
              <a:spcBef>
                <a:spcPts val="1200"/>
              </a:spcBef>
              <a:buSzPct val="100000"/>
              <a:buAutoNum type="arabicPeriod" startAt="1"/>
              <a:defRPr sz="4600">
                <a:solidFill>
                  <a:srgbClr val="002856"/>
                </a:solidFill>
              </a:defRPr>
            </a:pPr>
            <a:r>
              <a:t>Synergy with HB using steam from synthesis reaction </a:t>
            </a:r>
            <a:endParaRPr>
              <a:solidFill>
                <a:srgbClr val="000000"/>
              </a:solidFill>
            </a:endParaRPr>
          </a:p>
          <a:p>
            <a:pPr marL="889000" indent="-889000" algn="l" defTabSz="457200">
              <a:spcBef>
                <a:spcPts val="1200"/>
              </a:spcBef>
              <a:buSzPct val="100000"/>
              <a:buAutoNum type="arabicPeriod" startAt="1"/>
              <a:defRPr sz="4600">
                <a:solidFill>
                  <a:srgbClr val="002856"/>
                </a:solidFill>
              </a:defRPr>
            </a:pPr>
            <a:r>
              <a:t>Eliminates air separation unit due SOC built-in oxygen separation </a:t>
            </a:r>
            <a:endParaRPr>
              <a:solidFill>
                <a:srgbClr val="000000"/>
              </a:solidFill>
            </a:endParaRPr>
          </a:p>
          <a:p>
            <a:pPr marL="889000" indent="-889000" algn="l" defTabSz="457200">
              <a:spcBef>
                <a:spcPts val="1200"/>
              </a:spcBef>
              <a:buSzPct val="100000"/>
              <a:buAutoNum type="arabicPeriod" startAt="1"/>
              <a:defRPr sz="4600">
                <a:solidFill>
                  <a:srgbClr val="002856"/>
                </a:solidFill>
              </a:defRPr>
            </a:pPr>
            <a:r>
              <a:t>Utilize heat of air combustion to split steam</a:t>
            </a:r>
          </a:p>
          <a:p>
            <a:pPr marL="889000" indent="-889000" algn="l" defTabSz="457200">
              <a:spcBef>
                <a:spcPts val="1200"/>
              </a:spcBef>
              <a:buSzPct val="100000"/>
              <a:buAutoNum type="arabicPeriod" startAt="1"/>
              <a:defRPr sz="4600">
                <a:solidFill>
                  <a:srgbClr val="002856"/>
                </a:solidFill>
              </a:defRPr>
            </a:pPr>
            <a:r>
              <a:t>High efficiency </a:t>
            </a:r>
          </a:p>
          <a:p>
            <a:pPr marL="889000" indent="-889000" algn="l" defTabSz="457200">
              <a:spcBef>
                <a:spcPts val="1200"/>
              </a:spcBef>
              <a:buSzPct val="100000"/>
              <a:buAutoNum type="arabicPeriod" startAt="1"/>
              <a:defRPr sz="4600">
                <a:solidFill>
                  <a:srgbClr val="002856"/>
                </a:solidFill>
              </a:defRPr>
            </a:pPr>
            <a:endParaRPr>
              <a:solidFill>
                <a:srgbClr val="000000"/>
              </a:solidFill>
            </a:endParaRPr>
          </a:p>
          <a:p>
            <a:pPr algn="l" defTabSz="457200">
              <a:spcBef>
                <a:spcPts val="1200"/>
              </a:spcBef>
              <a:defRPr b="1" sz="4600">
                <a:solidFill>
                  <a:srgbClr val="002856"/>
                </a:solidFill>
              </a:defRPr>
            </a:pPr>
            <a:r>
              <a:t>Ammonia is the perfect fuel for Solid Oxide Fuel Cells </a:t>
            </a:r>
            <a:endParaRPr>
              <a:solidFill>
                <a:srgbClr val="000000"/>
              </a:solidFill>
            </a:endParaRPr>
          </a:p>
          <a:p>
            <a:pPr marL="889000" indent="-889000" algn="l" defTabSz="457200">
              <a:spcBef>
                <a:spcPts val="1200"/>
              </a:spcBef>
              <a:buSzPct val="100000"/>
              <a:buAutoNum type="arabicPeriod" startAt="1"/>
              <a:defRPr sz="4600">
                <a:solidFill>
                  <a:srgbClr val="002856"/>
                </a:solidFill>
              </a:defRPr>
            </a:pPr>
            <a:r>
              <a:t>No fuel processing </a:t>
            </a:r>
            <a:endParaRPr>
              <a:solidFill>
                <a:srgbClr val="000000"/>
              </a:solidFill>
            </a:endParaRPr>
          </a:p>
          <a:p>
            <a:pPr marL="889000" indent="-889000" algn="l" defTabSz="457200">
              <a:spcBef>
                <a:spcPts val="1200"/>
              </a:spcBef>
              <a:buSzPct val="100000"/>
              <a:buAutoNum type="arabicPeriod" startAt="1"/>
              <a:defRPr sz="4600">
                <a:solidFill>
                  <a:srgbClr val="002856"/>
                </a:solidFill>
              </a:defRPr>
            </a:pPr>
            <a:r>
              <a:t>No carbon problems =&gt; no need for steam addition</a:t>
            </a:r>
            <a:endParaRPr>
              <a:solidFill>
                <a:srgbClr val="000000"/>
              </a:solidFill>
            </a:endParaRPr>
          </a:p>
          <a:p>
            <a:pPr marL="889000" indent="-889000" algn="l" defTabSz="457200">
              <a:spcBef>
                <a:spcPts val="1200"/>
              </a:spcBef>
              <a:buSzPct val="100000"/>
              <a:buAutoNum type="arabicPeriod" startAt="1"/>
              <a:defRPr sz="4600">
                <a:solidFill>
                  <a:srgbClr val="002856"/>
                </a:solidFill>
              </a:defRPr>
            </a:pPr>
            <a:r>
              <a:t>Cooling by ammonia cracking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he Future is Here for Solid Oxide Electrolysis Cells…"/>
          <p:cNvSpPr txBox="1"/>
          <p:nvPr/>
        </p:nvSpPr>
        <p:spPr>
          <a:xfrm>
            <a:off x="229480" y="101421"/>
            <a:ext cx="24052039" cy="18861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6600">
                <a:solidFill>
                  <a:srgbClr val="000000"/>
                </a:solidFill>
              </a:defRPr>
            </a:pPr>
            <a:r>
              <a:t>The Future is Here for Solid Oxide Electrolysis Cells</a:t>
            </a:r>
          </a:p>
          <a:p>
            <a:pPr algn="l">
              <a:defRPr b="1" sz="6600">
                <a:solidFill>
                  <a:srgbClr val="000000"/>
                </a:solidFill>
              </a:defRPr>
            </a:pPr>
            <a:r>
              <a:rPr b="0" sz="5300"/>
              <a:t>(Oct 22, 2020, Ammonia Energy Association, Science)</a:t>
            </a:r>
          </a:p>
        </p:txBody>
      </p:sp>
      <p:sp>
        <p:nvSpPr>
          <p:cNvPr id="358" name="“the initial electrochemical performance of state-of-the-art SOEC single cells has more than doubled, while long-term durability has been improved by a factor of ∼100. Similar improvements in performance and durability have been achieved on the stack lev"/>
          <p:cNvSpPr txBox="1"/>
          <p:nvPr/>
        </p:nvSpPr>
        <p:spPr>
          <a:xfrm>
            <a:off x="350056" y="2244135"/>
            <a:ext cx="23211767" cy="10781131"/>
          </a:xfrm>
          <a:prstGeom prst="rect">
            <a:avLst/>
          </a:prstGeom>
          <a:solidFill>
            <a:schemeClr val="accent4">
              <a:hueOff val="348544"/>
              <a:lumOff val="713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4916" indent="-814916" algn="l">
              <a:buSzPct val="100000"/>
              <a:buAutoNum type="arabicPeriod" startAt="1"/>
              <a:defRPr sz="4400">
                <a:solidFill>
                  <a:srgbClr val="000000"/>
                </a:solidFill>
              </a:defRPr>
            </a:pPr>
            <a:r>
              <a:t> “the initial electrochemical performance of state-of-the-art SOEC single cells has more than doubled, while long-term durability has been improved by a factor of ∼100. Similar improvements in performance and durability have been achieved on the stack level.”</a:t>
            </a:r>
          </a:p>
          <a:p>
            <a:pPr algn="l">
              <a:defRPr sz="4400">
                <a:solidFill>
                  <a:srgbClr val="000000"/>
                </a:solidFill>
              </a:defRPr>
            </a:pPr>
          </a:p>
          <a:p>
            <a:pPr marL="814916" indent="-814916" algn="l">
              <a:buSzPct val="100000"/>
              <a:buAutoNum type="arabicPeriod" startAt="2"/>
              <a:defRPr sz="4400">
                <a:solidFill>
                  <a:srgbClr val="000000"/>
                </a:solidFill>
              </a:defRPr>
            </a:pPr>
            <a:r>
              <a:t>“unrivaled conversion efficiencies — a result of favorable thermodynamics and kinetics at higher operating temperatures.”</a:t>
            </a:r>
          </a:p>
          <a:p>
            <a:pPr algn="l">
              <a:defRPr sz="4400">
                <a:solidFill>
                  <a:srgbClr val="000000"/>
                </a:solidFill>
              </a:defRPr>
            </a:pPr>
          </a:p>
          <a:p>
            <a:pPr marL="814916" indent="-814916" algn="l">
              <a:buSzPct val="100000"/>
              <a:buAutoNum type="arabicPeriod" startAt="3"/>
              <a:defRPr sz="4400">
                <a:solidFill>
                  <a:srgbClr val="000000"/>
                </a:solidFill>
              </a:defRPr>
            </a:pPr>
            <a:r>
              <a:t>ability to be “operated in reverse, [so that] an SOEC functions as a solid oxide fuel cell (SOFC),”</a:t>
            </a:r>
          </a:p>
          <a:p>
            <a:pPr algn="l">
              <a:defRPr sz="4400">
                <a:solidFill>
                  <a:srgbClr val="000000"/>
                </a:solidFill>
              </a:defRPr>
            </a:pPr>
          </a:p>
          <a:p>
            <a:pPr marL="814916" indent="-814916" algn="l">
              <a:buSzPct val="100000"/>
              <a:buAutoNum type="arabicPeriod" startAt="4"/>
              <a:defRPr sz="4400">
                <a:solidFill>
                  <a:srgbClr val="000000"/>
                </a:solidFill>
              </a:defRPr>
            </a:pPr>
            <a:r>
              <a:t>solid oxide cells providing </a:t>
            </a:r>
            <a:r>
              <a:rPr b="1" u="sng"/>
              <a:t>1000 GW</a:t>
            </a:r>
            <a:r>
              <a:t> of power in fuel cell mode would require just 1 month’s worth of global ZrO2 production and 21 months’ worth of Y2O3, compared to...</a:t>
            </a:r>
          </a:p>
          <a:p>
            <a:pPr algn="l">
              <a:defRPr sz="4400">
                <a:solidFill>
                  <a:srgbClr val="000000"/>
                </a:solidFill>
              </a:defRPr>
            </a:pPr>
          </a:p>
          <a:p>
            <a:pPr marL="814916" indent="-814916" algn="l">
              <a:buSzPct val="100000"/>
              <a:buAutoNum type="arabicPeriod" startAt="5"/>
              <a:defRPr sz="4400">
                <a:solidFill>
                  <a:srgbClr val="000000"/>
                </a:solidFill>
              </a:defRPr>
            </a:pPr>
            <a:r>
              <a:t>1000 GW-hours from Li-ion batteries requires ∼160 years of Li production (2012),    and</a:t>
            </a:r>
            <a:br/>
            <a:r>
              <a:t>1000 GW-days from a PEM fuel cell system requires 53 months’ global Pt production.</a:t>
            </a:r>
          </a:p>
        </p:txBody>
      </p:sp>
      <p:sp>
        <p:nvSpPr>
          <p:cNvPr id="359" name="https://science.sciencemag.org/content/370/6513/eaba6118"/>
          <p:cNvSpPr txBox="1"/>
          <p:nvPr/>
        </p:nvSpPr>
        <p:spPr>
          <a:xfrm>
            <a:off x="334443" y="13256426"/>
            <a:ext cx="837133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https://science.sciencemag.org/content/370/6513/eaba6118</a:t>
            </a:r>
          </a:p>
        </p:txBody>
      </p:sp>
      <p:sp>
        <p:nvSpPr>
          <p:cNvPr id="360" name="https://www.ammoniaenergy.org/articles/the-future-is-here-for-solid-oxide-electrolysis-cell-technology"/>
          <p:cNvSpPr txBox="1"/>
          <p:nvPr/>
        </p:nvSpPr>
        <p:spPr>
          <a:xfrm>
            <a:off x="9892154" y="13256426"/>
            <a:ext cx="14241831" cy="461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a:solidFill>
                  <a:srgbClr val="000000"/>
                </a:solidFill>
              </a:defRPr>
            </a:lvl1pPr>
          </a:lstStyle>
          <a:p>
            <a:pPr/>
            <a:r>
              <a:t>https://www.ammoniaenergy.org/articles/the-future-is-here-for-solid-oxide-electrolysis-cell-technology</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Haldor Topsoe NH3 synthesis process: 7.2 kWh/kg"/>
          <p:cNvSpPr txBox="1"/>
          <p:nvPr/>
        </p:nvSpPr>
        <p:spPr>
          <a:xfrm>
            <a:off x="228243" y="275218"/>
            <a:ext cx="23927514" cy="1093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Haldor Topsoe NH3 synthesis process: 7.2 kWh/kg</a:t>
            </a:r>
          </a:p>
        </p:txBody>
      </p:sp>
      <p:pic>
        <p:nvPicPr>
          <p:cNvPr id="363" name="Image" descr="Image"/>
          <p:cNvPicPr>
            <a:picLocks noChangeAspect="1"/>
          </p:cNvPicPr>
          <p:nvPr/>
        </p:nvPicPr>
        <p:blipFill>
          <a:blip r:embed="rId2">
            <a:extLst/>
          </a:blip>
          <a:stretch>
            <a:fillRect/>
          </a:stretch>
        </p:blipFill>
        <p:spPr>
          <a:xfrm>
            <a:off x="10008048" y="1398691"/>
            <a:ext cx="17681641" cy="10918618"/>
          </a:xfrm>
          <a:prstGeom prst="rect">
            <a:avLst/>
          </a:prstGeom>
          <a:ln w="12700">
            <a:miter lim="400000"/>
          </a:ln>
        </p:spPr>
      </p:pic>
      <p:sp>
        <p:nvSpPr>
          <p:cNvPr id="364" name="https://www.ammoniaenergy.org/wp-content/uploads/2019/08/20191112.0800-NH3-Topsøe.pdf"/>
          <p:cNvSpPr txBox="1"/>
          <p:nvPr/>
        </p:nvSpPr>
        <p:spPr>
          <a:xfrm>
            <a:off x="112473" y="13259466"/>
            <a:ext cx="1320637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https://www.ammoniaenergy.org/wp-content/uploads/2019/08/20191112.0800-NH3-Topsøe.pdf</a:t>
            </a:r>
          </a:p>
        </p:txBody>
      </p:sp>
      <p:sp>
        <p:nvSpPr>
          <p:cNvPr id="365" name="At $0.03/kWh electricity…"/>
          <p:cNvSpPr txBox="1"/>
          <p:nvPr/>
        </p:nvSpPr>
        <p:spPr>
          <a:xfrm>
            <a:off x="1080467" y="2315691"/>
            <a:ext cx="8754406" cy="513903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spcBef>
                <a:spcPts val="2800"/>
              </a:spcBef>
              <a:defRPr sz="7800">
                <a:solidFill>
                  <a:srgbClr val="000000"/>
                </a:solidFill>
                <a:latin typeface="Arial"/>
                <a:ea typeface="Arial"/>
                <a:cs typeface="Arial"/>
                <a:sym typeface="Arial"/>
              </a:defRPr>
            </a:pPr>
            <a:r>
              <a:t>At $0.03/kWh electricity</a:t>
            </a:r>
          </a:p>
          <a:p>
            <a:pPr algn="l" defTabSz="1828800">
              <a:spcBef>
                <a:spcPts val="2800"/>
              </a:spcBef>
              <a:defRPr sz="7800">
                <a:solidFill>
                  <a:srgbClr val="000000"/>
                </a:solidFill>
                <a:latin typeface="Arial"/>
                <a:ea typeface="Arial"/>
                <a:cs typeface="Arial"/>
                <a:sym typeface="Arial"/>
              </a:defRPr>
            </a:pPr>
            <a:r>
              <a:t>ammonia costs 22 cents/kg</a:t>
            </a:r>
          </a:p>
        </p:txBody>
      </p:sp>
      <p:sp>
        <p:nvSpPr>
          <p:cNvPr id="366" name="Confirming Darryl Siemer's decade-old estimate."/>
          <p:cNvSpPr txBox="1"/>
          <p:nvPr/>
        </p:nvSpPr>
        <p:spPr>
          <a:xfrm>
            <a:off x="726284" y="9808216"/>
            <a:ext cx="10287636"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i="1" sz="3700">
                <a:solidFill>
                  <a:srgbClr val="000000"/>
                </a:solidFill>
              </a:defRPr>
            </a:lvl1pPr>
          </a:lstStyle>
          <a:p>
            <a:pPr/>
            <a:r>
              <a:t>Confirming Darryl Siemer's decade-old estimate.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Green Energy Oman proposes wind and sun to power hydrogen-ammonia production."/>
          <p:cNvSpPr txBox="1"/>
          <p:nvPr/>
        </p:nvSpPr>
        <p:spPr>
          <a:xfrm>
            <a:off x="407999" y="98103"/>
            <a:ext cx="23927514" cy="23853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7500">
                <a:solidFill>
                  <a:srgbClr val="000000"/>
                </a:solidFill>
              </a:defRPr>
            </a:lvl1pPr>
          </a:lstStyle>
          <a:p>
            <a:pPr/>
            <a:r>
              <a:t>Green Energy Oman proposes wind and sun to power hydrogen-ammonia production.</a:t>
            </a:r>
          </a:p>
        </p:txBody>
      </p:sp>
      <p:sp>
        <p:nvSpPr>
          <p:cNvPr id="369" name="https://intercontinentalenergy.com/green-energy-oman"/>
          <p:cNvSpPr txBox="1"/>
          <p:nvPr/>
        </p:nvSpPr>
        <p:spPr>
          <a:xfrm>
            <a:off x="648915" y="13216840"/>
            <a:ext cx="756087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https://intercontinentalenergy.com/green-energy-oman</a:t>
            </a:r>
          </a:p>
        </p:txBody>
      </p:sp>
      <p:pic>
        <p:nvPicPr>
          <p:cNvPr id="370" name="Image" descr="Image"/>
          <p:cNvPicPr>
            <a:picLocks noChangeAspect="1"/>
          </p:cNvPicPr>
          <p:nvPr/>
        </p:nvPicPr>
        <p:blipFill>
          <a:blip r:embed="rId2">
            <a:extLst/>
          </a:blip>
          <a:stretch>
            <a:fillRect/>
          </a:stretch>
        </p:blipFill>
        <p:spPr>
          <a:xfrm>
            <a:off x="352309" y="2776159"/>
            <a:ext cx="12840263" cy="10442573"/>
          </a:xfrm>
          <a:prstGeom prst="rect">
            <a:avLst/>
          </a:prstGeom>
          <a:ln w="12700">
            <a:miter lim="400000"/>
          </a:ln>
        </p:spPr>
      </p:pic>
      <p:sp>
        <p:nvSpPr>
          <p:cNvPr id="371" name="25 GW(e)…"/>
          <p:cNvSpPr txBox="1"/>
          <p:nvPr/>
        </p:nvSpPr>
        <p:spPr>
          <a:xfrm>
            <a:off x="13989901" y="2914295"/>
            <a:ext cx="9650933" cy="1016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50000"/>
              </a:lnSpc>
              <a:defRPr sz="6700">
                <a:solidFill>
                  <a:srgbClr val="000000"/>
                </a:solidFill>
              </a:defRPr>
            </a:pPr>
            <a:r>
              <a:t>25 GW(e)</a:t>
            </a:r>
          </a:p>
          <a:p>
            <a:pPr algn="l">
              <a:lnSpc>
                <a:spcPct val="150000"/>
              </a:lnSpc>
              <a:defRPr sz="6700">
                <a:solidFill>
                  <a:srgbClr val="000000"/>
                </a:solidFill>
              </a:defRPr>
            </a:pPr>
            <a:r>
              <a:t>wind at night, sun in day</a:t>
            </a:r>
          </a:p>
          <a:p>
            <a:pPr algn="l">
              <a:lnSpc>
                <a:spcPct val="150000"/>
              </a:lnSpc>
              <a:defRPr sz="6700">
                <a:solidFill>
                  <a:srgbClr val="000000"/>
                </a:solidFill>
              </a:defRPr>
            </a:pPr>
            <a:r>
              <a:t>70% capacity factor</a:t>
            </a:r>
          </a:p>
          <a:p>
            <a:pPr algn="l">
              <a:lnSpc>
                <a:spcPct val="150000"/>
              </a:lnSpc>
              <a:defRPr sz="6700">
                <a:solidFill>
                  <a:srgbClr val="000000"/>
                </a:solidFill>
              </a:defRPr>
            </a:pPr>
            <a:r>
              <a:t>$30 billion</a:t>
            </a:r>
          </a:p>
          <a:p>
            <a:pPr algn="l">
              <a:lnSpc>
                <a:spcPct val="150000"/>
              </a:lnSpc>
              <a:defRPr sz="6700">
                <a:solidFill>
                  <a:srgbClr val="000000"/>
                </a:solidFill>
              </a:defRPr>
            </a:pPr>
            <a:r>
              <a:t>6,500 km2</a:t>
            </a:r>
          </a:p>
          <a:p>
            <a:pPr algn="l">
              <a:lnSpc>
                <a:spcPct val="150000"/>
              </a:lnSpc>
              <a:defRPr sz="6700">
                <a:solidFill>
                  <a:srgbClr val="000000"/>
                </a:solidFill>
              </a:defRPr>
            </a:pPr>
            <a:r>
              <a:t>10 MT/year ammonia</a:t>
            </a:r>
          </a:p>
          <a:p>
            <a:pPr algn="l">
              <a:lnSpc>
                <a:spcPct val="150000"/>
              </a:lnSpc>
              <a:defRPr sz="6700">
                <a:solidFill>
                  <a:srgbClr val="000000"/>
                </a:solidFill>
              </a:defRPr>
            </a:pPr>
            <a:r>
              <a:t>  = 5.7 GW(t)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Ammonia for fertilizer and for fuel"/>
          <p:cNvSpPr txBox="1"/>
          <p:nvPr/>
        </p:nvSpPr>
        <p:spPr>
          <a:xfrm>
            <a:off x="1106199" y="-30278"/>
            <a:ext cx="24011895" cy="1267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1531">
              <a:spcBef>
                <a:spcPts val="5900"/>
              </a:spcBef>
              <a:defRPr b="1" sz="7700">
                <a:solidFill>
                  <a:srgbClr val="000000"/>
                </a:solidFill>
              </a:defRPr>
            </a:lvl1pPr>
          </a:lstStyle>
          <a:p>
            <a:pPr/>
            <a:r>
              <a:t>Ammonia for fertilizer and for fuel</a:t>
            </a:r>
          </a:p>
        </p:txBody>
      </p:sp>
      <p:sp>
        <p:nvSpPr>
          <p:cNvPr id="374" name="Line"/>
          <p:cNvSpPr/>
          <p:nvPr/>
        </p:nvSpPr>
        <p:spPr>
          <a:xfrm>
            <a:off x="4653464" y="4981151"/>
            <a:ext cx="12467207" cy="1491168"/>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75" name="Cheap, 24x7…"/>
          <p:cNvSpPr/>
          <p:nvPr/>
        </p:nvSpPr>
        <p:spPr>
          <a:xfrm>
            <a:off x="1062707" y="1581747"/>
            <a:ext cx="3378368" cy="9401824"/>
          </a:xfrm>
          <a:prstGeom prst="rect">
            <a:avLst/>
          </a:prstGeom>
          <a:solidFill>
            <a:srgbClr val="FFFC66"/>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Cheap, 24x7 </a:t>
            </a:r>
          </a:p>
          <a:p>
            <a:pPr defTabSz="821531">
              <a:defRPr b="1" sz="4000">
                <a:solidFill>
                  <a:srgbClr val="000000"/>
                </a:solidFill>
              </a:defRPr>
            </a:pPr>
            <a:r>
              <a:t>liquid fission electricity</a:t>
            </a:r>
            <a:br/>
            <a:r>
              <a:t>12,000 GW</a:t>
            </a:r>
          </a:p>
        </p:txBody>
      </p:sp>
      <p:sp>
        <p:nvSpPr>
          <p:cNvPr id="376" name="C-synfuel 400 GW"/>
          <p:cNvSpPr/>
          <p:nvPr/>
        </p:nvSpPr>
        <p:spPr>
          <a:xfrm>
            <a:off x="10657495" y="7267611"/>
            <a:ext cx="2731723" cy="2313462"/>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C-synfuel</a:t>
            </a:r>
            <a:br/>
            <a:r>
              <a:t>400 GW</a:t>
            </a:r>
          </a:p>
        </p:txBody>
      </p:sp>
      <p:sp>
        <p:nvSpPr>
          <p:cNvPr id="377" name="Biomass"/>
          <p:cNvSpPr/>
          <p:nvPr/>
        </p:nvSpPr>
        <p:spPr>
          <a:xfrm>
            <a:off x="1047426" y="11154896"/>
            <a:ext cx="3286695" cy="2005284"/>
          </a:xfrm>
          <a:prstGeom prst="rect">
            <a:avLst/>
          </a:prstGeom>
          <a:solidFill>
            <a:schemeClr val="accent3">
              <a:hueOff val="-274225"/>
              <a:satOff val="26768"/>
              <a:lumOff val="11368"/>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4000">
                <a:solidFill>
                  <a:srgbClr val="000000"/>
                </a:solidFill>
              </a:defRPr>
            </a:lvl1pPr>
          </a:lstStyle>
          <a:p>
            <a:pPr/>
            <a:r>
              <a:t>Biomass</a:t>
            </a:r>
          </a:p>
        </p:txBody>
      </p:sp>
      <p:sp>
        <p:nvSpPr>
          <p:cNvPr id="378" name="Light industry"/>
          <p:cNvSpPr txBox="1"/>
          <p:nvPr/>
        </p:nvSpPr>
        <p:spPr>
          <a:xfrm>
            <a:off x="19911345" y="1901695"/>
            <a:ext cx="3476372"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Light industry</a:t>
            </a:r>
          </a:p>
        </p:txBody>
      </p:sp>
      <p:sp>
        <p:nvSpPr>
          <p:cNvPr id="379" name="Food"/>
          <p:cNvSpPr txBox="1"/>
          <p:nvPr/>
        </p:nvSpPr>
        <p:spPr>
          <a:xfrm>
            <a:off x="21021550" y="12319832"/>
            <a:ext cx="2430909"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1" sz="4000">
                <a:solidFill>
                  <a:srgbClr val="000000"/>
                </a:solidFill>
              </a:defRPr>
            </a:lvl1pPr>
          </a:lstStyle>
          <a:p>
            <a:pPr/>
            <a:r>
              <a:t>  Food</a:t>
            </a:r>
          </a:p>
        </p:txBody>
      </p:sp>
      <p:sp>
        <p:nvSpPr>
          <p:cNvPr id="380" name="Heavy transport"/>
          <p:cNvSpPr txBox="1"/>
          <p:nvPr/>
        </p:nvSpPr>
        <p:spPr>
          <a:xfrm>
            <a:off x="19405477" y="7630646"/>
            <a:ext cx="4023488"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Heavy transport</a:t>
            </a:r>
          </a:p>
        </p:txBody>
      </p:sp>
      <p:sp>
        <p:nvSpPr>
          <p:cNvPr id="381" name="Shipping"/>
          <p:cNvSpPr txBox="1"/>
          <p:nvPr/>
        </p:nvSpPr>
        <p:spPr>
          <a:xfrm>
            <a:off x="21021550" y="10668949"/>
            <a:ext cx="2281048"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Shipping</a:t>
            </a:r>
          </a:p>
        </p:txBody>
      </p:sp>
      <p:sp>
        <p:nvSpPr>
          <p:cNvPr id="382" name="Airplanes"/>
          <p:cNvSpPr txBox="1"/>
          <p:nvPr/>
        </p:nvSpPr>
        <p:spPr>
          <a:xfrm>
            <a:off x="20850797" y="9202425"/>
            <a:ext cx="2430908"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Airplanes</a:t>
            </a:r>
          </a:p>
        </p:txBody>
      </p:sp>
      <p:sp>
        <p:nvSpPr>
          <p:cNvPr id="383" name="Line"/>
          <p:cNvSpPr/>
          <p:nvPr/>
        </p:nvSpPr>
        <p:spPr>
          <a:xfrm>
            <a:off x="4383524" y="12961490"/>
            <a:ext cx="16113555"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84" name="400 GW"/>
          <p:cNvSpPr txBox="1"/>
          <p:nvPr/>
        </p:nvSpPr>
        <p:spPr>
          <a:xfrm>
            <a:off x="7115821" y="11338296"/>
            <a:ext cx="1638529"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385" name="1700 GW"/>
          <p:cNvSpPr txBox="1"/>
          <p:nvPr/>
        </p:nvSpPr>
        <p:spPr>
          <a:xfrm>
            <a:off x="5480494" y="12381858"/>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1700 GW</a:t>
            </a:r>
          </a:p>
        </p:txBody>
      </p:sp>
      <p:sp>
        <p:nvSpPr>
          <p:cNvPr id="386" name="Line"/>
          <p:cNvSpPr/>
          <p:nvPr/>
        </p:nvSpPr>
        <p:spPr>
          <a:xfrm flipV="1">
            <a:off x="4472492" y="9620826"/>
            <a:ext cx="4336561" cy="179504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87" name="400 GW"/>
          <p:cNvSpPr txBox="1"/>
          <p:nvPr/>
        </p:nvSpPr>
        <p:spPr>
          <a:xfrm>
            <a:off x="19223237" y="10745108"/>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388" name="200 GW"/>
          <p:cNvSpPr txBox="1"/>
          <p:nvPr/>
        </p:nvSpPr>
        <p:spPr>
          <a:xfrm>
            <a:off x="8914009" y="9152926"/>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200 GW</a:t>
            </a:r>
          </a:p>
        </p:txBody>
      </p:sp>
      <p:sp>
        <p:nvSpPr>
          <p:cNvPr id="389" name="Line"/>
          <p:cNvSpPr/>
          <p:nvPr/>
        </p:nvSpPr>
        <p:spPr>
          <a:xfrm>
            <a:off x="4692970" y="6922101"/>
            <a:ext cx="5668646" cy="1744034"/>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90" name="300 GW"/>
          <p:cNvSpPr txBox="1"/>
          <p:nvPr/>
        </p:nvSpPr>
        <p:spPr>
          <a:xfrm>
            <a:off x="9019057" y="7638043"/>
            <a:ext cx="1638530"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391" name="Line"/>
          <p:cNvSpPr/>
          <p:nvPr/>
        </p:nvSpPr>
        <p:spPr>
          <a:xfrm>
            <a:off x="13495165" y="8576131"/>
            <a:ext cx="5395498" cy="88034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92" name="400 GW"/>
          <p:cNvSpPr txBox="1"/>
          <p:nvPr/>
        </p:nvSpPr>
        <p:spPr>
          <a:xfrm>
            <a:off x="18994493" y="9192709"/>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393" name="Heating"/>
          <p:cNvSpPr txBox="1"/>
          <p:nvPr/>
        </p:nvSpPr>
        <p:spPr>
          <a:xfrm>
            <a:off x="20874939" y="578393"/>
            <a:ext cx="2382621"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1" sz="4000">
                <a:solidFill>
                  <a:srgbClr val="000000"/>
                </a:solidFill>
              </a:defRPr>
            </a:lvl1pPr>
          </a:lstStyle>
          <a:p>
            <a:pPr/>
            <a:r>
              <a:t>Heating</a:t>
            </a:r>
          </a:p>
        </p:txBody>
      </p:sp>
      <p:sp>
        <p:nvSpPr>
          <p:cNvPr id="394" name="Heavy industry"/>
          <p:cNvSpPr txBox="1"/>
          <p:nvPr/>
        </p:nvSpPr>
        <p:spPr>
          <a:xfrm>
            <a:off x="19753612" y="4625464"/>
            <a:ext cx="3741040"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Heavy industry</a:t>
            </a:r>
          </a:p>
        </p:txBody>
      </p:sp>
      <p:sp>
        <p:nvSpPr>
          <p:cNvPr id="395" name="Line"/>
          <p:cNvSpPr/>
          <p:nvPr/>
        </p:nvSpPr>
        <p:spPr>
          <a:xfrm>
            <a:off x="4809009" y="4603428"/>
            <a:ext cx="12745508" cy="46059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96" name="1800 GW"/>
          <p:cNvSpPr txBox="1"/>
          <p:nvPr/>
        </p:nvSpPr>
        <p:spPr>
          <a:xfrm>
            <a:off x="17630930" y="4699357"/>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1800 GW</a:t>
            </a:r>
          </a:p>
        </p:txBody>
      </p:sp>
      <p:sp>
        <p:nvSpPr>
          <p:cNvPr id="397" name="Line"/>
          <p:cNvSpPr/>
          <p:nvPr/>
        </p:nvSpPr>
        <p:spPr>
          <a:xfrm flipV="1">
            <a:off x="4938052" y="2379795"/>
            <a:ext cx="13007814" cy="814322"/>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98" name="300 GW"/>
          <p:cNvSpPr txBox="1"/>
          <p:nvPr/>
        </p:nvSpPr>
        <p:spPr>
          <a:xfrm>
            <a:off x="17331542" y="6185934"/>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399" name="2500 GW"/>
          <p:cNvSpPr txBox="1"/>
          <p:nvPr/>
        </p:nvSpPr>
        <p:spPr>
          <a:xfrm>
            <a:off x="18881514" y="710653"/>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2500 GW</a:t>
            </a:r>
          </a:p>
        </p:txBody>
      </p:sp>
      <p:sp>
        <p:nvSpPr>
          <p:cNvPr id="400" name="Line"/>
          <p:cNvSpPr/>
          <p:nvPr/>
        </p:nvSpPr>
        <p:spPr>
          <a:xfrm>
            <a:off x="4672565" y="5365859"/>
            <a:ext cx="12917573" cy="242221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401" name="Line"/>
          <p:cNvSpPr/>
          <p:nvPr/>
        </p:nvSpPr>
        <p:spPr>
          <a:xfrm flipV="1">
            <a:off x="4877623" y="1132450"/>
            <a:ext cx="13868397" cy="1647382"/>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402" name="2700 GW"/>
          <p:cNvSpPr txBox="1"/>
          <p:nvPr/>
        </p:nvSpPr>
        <p:spPr>
          <a:xfrm>
            <a:off x="17991868" y="1982664"/>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2700 GW</a:t>
            </a:r>
          </a:p>
        </p:txBody>
      </p:sp>
      <p:sp>
        <p:nvSpPr>
          <p:cNvPr id="403" name="Building ops"/>
          <p:cNvSpPr txBox="1"/>
          <p:nvPr/>
        </p:nvSpPr>
        <p:spPr>
          <a:xfrm>
            <a:off x="20304090" y="3225657"/>
            <a:ext cx="3164460"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Building ops</a:t>
            </a:r>
          </a:p>
        </p:txBody>
      </p:sp>
      <p:sp>
        <p:nvSpPr>
          <p:cNvPr id="404" name="1700 GW"/>
          <p:cNvSpPr txBox="1"/>
          <p:nvPr/>
        </p:nvSpPr>
        <p:spPr>
          <a:xfrm>
            <a:off x="18195703" y="3325606"/>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1700 GW</a:t>
            </a:r>
          </a:p>
        </p:txBody>
      </p:sp>
      <p:sp>
        <p:nvSpPr>
          <p:cNvPr id="405" name="Line"/>
          <p:cNvSpPr/>
          <p:nvPr/>
        </p:nvSpPr>
        <p:spPr>
          <a:xfrm flipV="1">
            <a:off x="4685321" y="3712590"/>
            <a:ext cx="13266482" cy="380727"/>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406" name="Line"/>
          <p:cNvSpPr/>
          <p:nvPr/>
        </p:nvSpPr>
        <p:spPr>
          <a:xfrm>
            <a:off x="5007369" y="10336669"/>
            <a:ext cx="3475466" cy="33030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407" name="Line"/>
          <p:cNvSpPr/>
          <p:nvPr/>
        </p:nvSpPr>
        <p:spPr>
          <a:xfrm>
            <a:off x="13666601" y="10618367"/>
            <a:ext cx="5298963" cy="46284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408" name="Line"/>
          <p:cNvSpPr/>
          <p:nvPr/>
        </p:nvSpPr>
        <p:spPr>
          <a:xfrm flipH="1" flipV="1">
            <a:off x="13446436" y="10993091"/>
            <a:ext cx="7056444" cy="1483578"/>
          </a:xfrm>
          <a:prstGeom prst="line">
            <a:avLst/>
          </a:prstGeom>
          <a:ln w="25400">
            <a:solidFill>
              <a:srgbClr val="000000"/>
            </a:solidFill>
            <a:miter lim="400000"/>
            <a:head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409" name="intermediate…"/>
          <p:cNvSpPr/>
          <p:nvPr/>
        </p:nvSpPr>
        <p:spPr>
          <a:xfrm>
            <a:off x="5737987" y="2150579"/>
            <a:ext cx="3286694" cy="6381564"/>
          </a:xfrm>
          <a:prstGeom prst="rect">
            <a:avLst/>
          </a:prstGeom>
          <a:solidFill>
            <a:schemeClr val="accent2">
              <a:hueOff val="-85258"/>
              <a:satOff val="14347"/>
              <a:lumOff val="22373"/>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rPr b="0"/>
              <a:t>intermediate</a:t>
            </a:r>
            <a:endParaRPr b="0"/>
          </a:p>
          <a:p>
            <a:pPr defTabSz="821531">
              <a:defRPr b="1" sz="4000">
                <a:solidFill>
                  <a:srgbClr val="000000"/>
                </a:solidFill>
              </a:defRPr>
            </a:pPr>
            <a:br/>
            <a:r>
              <a:t>Hydrogen</a:t>
            </a:r>
            <a:br/>
            <a:r>
              <a:t>3,000 GW</a:t>
            </a:r>
          </a:p>
        </p:txBody>
      </p:sp>
      <p:sp>
        <p:nvSpPr>
          <p:cNvPr id="410" name="300 GW"/>
          <p:cNvSpPr txBox="1"/>
          <p:nvPr/>
        </p:nvSpPr>
        <p:spPr>
          <a:xfrm>
            <a:off x="18994493" y="11631419"/>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411" name="Ammonia 700 GW"/>
          <p:cNvSpPr/>
          <p:nvPr/>
        </p:nvSpPr>
        <p:spPr>
          <a:xfrm>
            <a:off x="10676038" y="9887439"/>
            <a:ext cx="2731722" cy="231346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Ammonia</a:t>
            </a:r>
            <a:br/>
            <a:r>
              <a:t>700 GW</a:t>
            </a:r>
          </a:p>
        </p:txBody>
      </p:sp>
      <p:sp>
        <p:nvSpPr>
          <p:cNvPr id="412" name="800 GW"/>
          <p:cNvSpPr txBox="1"/>
          <p:nvPr/>
        </p:nvSpPr>
        <p:spPr>
          <a:xfrm>
            <a:off x="8760171" y="10387288"/>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800 GW</a:t>
            </a:r>
          </a:p>
        </p:txBody>
      </p:sp>
      <p:sp>
        <p:nvSpPr>
          <p:cNvPr id="413" name="Electric vehicles"/>
          <p:cNvSpPr txBox="1"/>
          <p:nvPr/>
        </p:nvSpPr>
        <p:spPr>
          <a:xfrm>
            <a:off x="19351021" y="6058868"/>
            <a:ext cx="4114420"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Electric vehicles</a:t>
            </a:r>
          </a:p>
        </p:txBody>
      </p:sp>
      <p:sp>
        <p:nvSpPr>
          <p:cNvPr id="414" name="1600 GW"/>
          <p:cNvSpPr txBox="1"/>
          <p:nvPr/>
        </p:nvSpPr>
        <p:spPr>
          <a:xfrm>
            <a:off x="17485999" y="7638043"/>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1600 GW</a:t>
            </a:r>
          </a:p>
        </p:txBody>
      </p:sp>
      <p:sp>
        <p:nvSpPr>
          <p:cNvPr id="416" name="Connection Line"/>
          <p:cNvSpPr/>
          <p:nvPr/>
        </p:nvSpPr>
        <p:spPr>
          <a:xfrm>
            <a:off x="4654382" y="10803697"/>
            <a:ext cx="15772424" cy="191620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21600" y="20714"/>
                </a:moveTo>
                <a:cubicBezTo>
                  <a:pt x="9942" y="21600"/>
                  <a:pt x="2742" y="14695"/>
                  <a:pt x="0" y="0"/>
                </a:cubicBezTo>
              </a:path>
            </a:pathLst>
          </a:custGeom>
          <a:ln w="25400">
            <a:solidFill>
              <a:srgbClr val="000000"/>
            </a:solidFill>
            <a:miter lim="400000"/>
            <a:headEnd type="triangle"/>
          </a:ln>
        </p:spPr>
        <p:txBody>
          <a:bodyPr/>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Fission is in Fashion"/>
          <p:cNvSpPr txBox="1"/>
          <p:nvPr/>
        </p:nvSpPr>
        <p:spPr>
          <a:xfrm>
            <a:off x="801718" y="11458772"/>
            <a:ext cx="9232269"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sz="8300">
                <a:solidFill>
                  <a:srgbClr val="000000"/>
                </a:solidFill>
                <a:latin typeface="Snell Roundhand Bold"/>
                <a:ea typeface="Snell Roundhand Bold"/>
                <a:cs typeface="Snell Roundhand Bold"/>
                <a:sym typeface="Snell Roundhand Bold"/>
              </a:defRPr>
            </a:lvl1pPr>
          </a:lstStyle>
          <a:p>
            <a:pPr/>
            <a:r>
              <a:t>Fission is in Fashion</a:t>
            </a:r>
          </a:p>
        </p:txBody>
      </p:sp>
      <p:pic>
        <p:nvPicPr>
          <p:cNvPr id="419" name="Image" descr="Image"/>
          <p:cNvPicPr>
            <a:picLocks noChangeAspect="1"/>
          </p:cNvPicPr>
          <p:nvPr/>
        </p:nvPicPr>
        <p:blipFill>
          <a:blip r:embed="rId2">
            <a:extLst/>
          </a:blip>
          <a:stretch>
            <a:fillRect/>
          </a:stretch>
        </p:blipFill>
        <p:spPr>
          <a:xfrm>
            <a:off x="2122563" y="2827721"/>
            <a:ext cx="7020485" cy="8060558"/>
          </a:xfrm>
          <a:prstGeom prst="rect">
            <a:avLst/>
          </a:prstGeom>
          <a:ln w="12700">
            <a:miter lim="400000"/>
          </a:ln>
        </p:spPr>
      </p:pic>
      <p:sp>
        <p:nvSpPr>
          <p:cNvPr id="420" name="10 Ammonia"/>
          <p:cNvSpPr txBox="1"/>
          <p:nvPr/>
        </p:nvSpPr>
        <p:spPr>
          <a:xfrm>
            <a:off x="603041" y="233612"/>
            <a:ext cx="23177917"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b="1" sz="6400">
                <a:solidFill>
                  <a:srgbClr val="000000"/>
                </a:solidFill>
              </a:defRPr>
            </a:lvl1pPr>
          </a:lstStyle>
          <a:p>
            <a:pPr/>
            <a:r>
              <a:t>10 Ammonia</a:t>
            </a:r>
          </a:p>
        </p:txBody>
      </p:sp>
      <p:sp>
        <p:nvSpPr>
          <p:cNvPr id="421" name="Green revolution…"/>
          <p:cNvSpPr txBox="1"/>
          <p:nvPr/>
        </p:nvSpPr>
        <p:spPr>
          <a:xfrm>
            <a:off x="11631956" y="2683768"/>
            <a:ext cx="12349299" cy="6872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400">
                <a:solidFill>
                  <a:srgbClr val="000000"/>
                </a:solidFill>
              </a:defRPr>
            </a:pPr>
            <a:r>
              <a:t>Green revolution</a:t>
            </a:r>
          </a:p>
          <a:p>
            <a:pPr algn="l">
              <a:lnSpc>
                <a:spcPct val="90000"/>
              </a:lnSpc>
              <a:spcBef>
                <a:spcPts val="4500"/>
              </a:spcBef>
              <a:defRPr sz="6400">
                <a:solidFill>
                  <a:srgbClr val="000000"/>
                </a:solidFill>
              </a:defRPr>
            </a:pPr>
            <a:r>
              <a:t>Feeds nearly half the world</a:t>
            </a:r>
          </a:p>
          <a:p>
            <a:pPr algn="l">
              <a:lnSpc>
                <a:spcPct val="90000"/>
              </a:lnSpc>
              <a:spcBef>
                <a:spcPts val="4500"/>
              </a:spcBef>
              <a:defRPr sz="6400">
                <a:solidFill>
                  <a:srgbClr val="000000"/>
                </a:solidFill>
              </a:defRPr>
            </a:pPr>
            <a:r>
              <a:t>Shipping use 7% of oil</a:t>
            </a:r>
          </a:p>
          <a:p>
            <a:pPr algn="l">
              <a:lnSpc>
                <a:spcPct val="90000"/>
              </a:lnSpc>
              <a:spcBef>
                <a:spcPts val="4500"/>
              </a:spcBef>
              <a:defRPr sz="6400">
                <a:solidFill>
                  <a:srgbClr val="000000"/>
                </a:solidFill>
              </a:defRPr>
            </a:pPr>
            <a:r>
              <a:t>Ammonia combustion engines</a:t>
            </a:r>
          </a:p>
          <a:p>
            <a:pPr algn="l">
              <a:lnSpc>
                <a:spcPct val="90000"/>
              </a:lnSpc>
              <a:spcBef>
                <a:spcPts val="4500"/>
              </a:spcBef>
              <a:defRPr sz="6400">
                <a:solidFill>
                  <a:srgbClr val="000000"/>
                </a:solidFill>
              </a:defRPr>
            </a:pPr>
            <a:r>
              <a:t>Solid oxide synthesis cells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Century-old Haber-Bosch process makes NH3 (ammonia) from CH4 (natural gas)."/>
          <p:cNvSpPr txBox="1"/>
          <p:nvPr/>
        </p:nvSpPr>
        <p:spPr>
          <a:xfrm>
            <a:off x="444097" y="-73994"/>
            <a:ext cx="23927514" cy="23102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7200">
                <a:solidFill>
                  <a:srgbClr val="000000"/>
                </a:solidFill>
              </a:defRPr>
            </a:lvl1pPr>
          </a:lstStyle>
          <a:p>
            <a:pPr/>
            <a:r>
              <a:t>Century-old Haber-Bosch process makes NH3 (ammonia) from CH4 (natural gas).</a:t>
            </a:r>
          </a:p>
        </p:txBody>
      </p:sp>
      <p:sp>
        <p:nvSpPr>
          <p:cNvPr id="254" name="CH4 + O2 → CO2 + 2H2 N2 + 3H2 → 2NH3"/>
          <p:cNvSpPr txBox="1"/>
          <p:nvPr/>
        </p:nvSpPr>
        <p:spPr>
          <a:xfrm>
            <a:off x="15376425" y="2006547"/>
            <a:ext cx="9590304" cy="1929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6000">
                <a:solidFill>
                  <a:srgbClr val="000000"/>
                </a:solidFill>
              </a:defRPr>
            </a:pPr>
            <a:r>
              <a:t>CH4 + O2 → CO2 + 2H2</a:t>
            </a:r>
            <a:br/>
            <a:r>
              <a:t>N2 + 3H2 → 2NH3</a:t>
            </a:r>
          </a:p>
        </p:txBody>
      </p:sp>
      <p:pic>
        <p:nvPicPr>
          <p:cNvPr id="255" name="Image" descr="Image"/>
          <p:cNvPicPr>
            <a:picLocks noChangeAspect="1"/>
          </p:cNvPicPr>
          <p:nvPr/>
        </p:nvPicPr>
        <p:blipFill>
          <a:blip r:embed="rId2">
            <a:extLst/>
          </a:blip>
          <a:stretch>
            <a:fillRect/>
          </a:stretch>
        </p:blipFill>
        <p:spPr>
          <a:xfrm>
            <a:off x="1173265" y="4014669"/>
            <a:ext cx="21145639" cy="9163111"/>
          </a:xfrm>
          <a:prstGeom prst="rect">
            <a:avLst/>
          </a:prstGeom>
          <a:ln w="12700">
            <a:miter lim="400000"/>
          </a:ln>
        </p:spPr>
      </p:pic>
      <p:sp>
        <p:nvSpPr>
          <p:cNvPr id="256" name="https://www.thechemicalengineer.com/features/cewctw-fritz-haber-and-carl-bosch-feed-the-world/"/>
          <p:cNvSpPr txBox="1"/>
          <p:nvPr/>
        </p:nvSpPr>
        <p:spPr>
          <a:xfrm>
            <a:off x="608909" y="13256426"/>
            <a:ext cx="1363218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https://www.thechemicalengineer.com/features/cewctw-fritz-haber-and-carl-bosch-feed-the-world/</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Ammonia fertilizer: basis of the Green Revolution, feeds nearly half the world."/>
          <p:cNvSpPr txBox="1"/>
          <p:nvPr>
            <p:ph type="title" idx="4294967295"/>
          </p:nvPr>
        </p:nvSpPr>
        <p:spPr>
          <a:xfrm>
            <a:off x="139210" y="183566"/>
            <a:ext cx="24105580" cy="2133601"/>
          </a:xfrm>
          <a:prstGeom prst="rect">
            <a:avLst/>
          </a:prstGeom>
        </p:spPr>
        <p:txBody>
          <a:bodyPr lIns="91439" tIns="91439" rIns="91439" bIns="91439" anchor="ctr"/>
          <a:lstStyle>
            <a:lvl1pPr defTabSz="1737360">
              <a:lnSpc>
                <a:spcPct val="100000"/>
              </a:lnSpc>
              <a:defRPr spc="0" sz="6840">
                <a:latin typeface="Arial"/>
                <a:ea typeface="Arial"/>
                <a:cs typeface="Arial"/>
                <a:sym typeface="Arial"/>
              </a:defRPr>
            </a:lvl1pPr>
          </a:lstStyle>
          <a:p>
            <a:pPr/>
            <a:r>
              <a:t>Ammonia fertilizer: basis of the Green Revolution, feeds nearly half the world.</a:t>
            </a:r>
          </a:p>
        </p:txBody>
      </p:sp>
      <p:pic>
        <p:nvPicPr>
          <p:cNvPr id="259" name="image48.jpeg" descr="image48.jpeg"/>
          <p:cNvPicPr>
            <a:picLocks noChangeAspect="1"/>
          </p:cNvPicPr>
          <p:nvPr/>
        </p:nvPicPr>
        <p:blipFill>
          <a:blip r:embed="rId3">
            <a:extLst/>
          </a:blip>
          <a:stretch>
            <a:fillRect/>
          </a:stretch>
        </p:blipFill>
        <p:spPr>
          <a:xfrm>
            <a:off x="8663" y="3127158"/>
            <a:ext cx="14141947" cy="9749681"/>
          </a:xfrm>
          <a:prstGeom prst="rect">
            <a:avLst/>
          </a:prstGeom>
          <a:ln w="12700">
            <a:miter lim="400000"/>
          </a:ln>
        </p:spPr>
      </p:pic>
      <p:sp>
        <p:nvSpPr>
          <p:cNvPr id="260" name="The knife slices the soil and injects the fertilizer 6 to 8 inches into the soil.…"/>
          <p:cNvSpPr txBox="1"/>
          <p:nvPr/>
        </p:nvSpPr>
        <p:spPr>
          <a:xfrm>
            <a:off x="14326815" y="2002778"/>
            <a:ext cx="9433665" cy="114640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33400" indent="-533400" algn="l">
              <a:spcBef>
                <a:spcPts val="2800"/>
              </a:spcBef>
              <a:buSzPct val="123000"/>
              <a:buChar char="•"/>
              <a:defRPr sz="4700">
                <a:solidFill>
                  <a:srgbClr val="000000"/>
                </a:solidFill>
              </a:defRPr>
            </a:pPr>
            <a:r>
              <a:t>The knife slices the soil and injects the fertilizer 6 to 8 inches into the soil.</a:t>
            </a:r>
          </a:p>
          <a:p>
            <a:pPr marL="533400" indent="-533400" algn="l">
              <a:spcBef>
                <a:spcPts val="2800"/>
              </a:spcBef>
              <a:buSzPct val="123000"/>
              <a:buChar char="•"/>
              <a:defRPr sz="4700">
                <a:solidFill>
                  <a:srgbClr val="000000"/>
                </a:solidFill>
              </a:defRPr>
            </a:pPr>
            <a:r>
              <a:t>The ammonia (NH3) ions react with moisture in the soil and convert to ammonium (NH4). </a:t>
            </a:r>
          </a:p>
          <a:p>
            <a:pPr marL="533400" indent="-533400" algn="l">
              <a:spcBef>
                <a:spcPts val="2800"/>
              </a:spcBef>
              <a:buSzPct val="123000"/>
              <a:buChar char="•"/>
              <a:defRPr sz="4700">
                <a:solidFill>
                  <a:srgbClr val="000000"/>
                </a:solidFill>
              </a:defRPr>
            </a:pPr>
            <a:r>
              <a:t>Ammonium ions are bonded to negatively charged soil particles like clay and organic matter. </a:t>
            </a:r>
          </a:p>
          <a:p>
            <a:pPr marL="533400" indent="-533400" algn="l">
              <a:spcBef>
                <a:spcPts val="2800"/>
              </a:spcBef>
              <a:buSzPct val="123000"/>
              <a:buChar char="•"/>
              <a:defRPr sz="4700">
                <a:solidFill>
                  <a:srgbClr val="000000"/>
                </a:solidFill>
              </a:defRPr>
            </a:pPr>
            <a:r>
              <a:t>These ammonium ions can be taken in by plants and used directly in proteins.</a:t>
            </a:r>
          </a:p>
          <a:p>
            <a:pPr marL="533400" indent="-533400" algn="l">
              <a:spcBef>
                <a:spcPts val="2800"/>
              </a:spcBef>
              <a:buSzPct val="123000"/>
              <a:buChar char="•"/>
              <a:defRPr sz="4700">
                <a:solidFill>
                  <a:srgbClr val="000000"/>
                </a:solidFill>
              </a:defRPr>
            </a:pPr>
            <a:r>
              <a:t>In time they convert to nitrate (NO3) fertilizer.</a:t>
            </a:r>
          </a:p>
        </p:txBody>
      </p:sp>
      <p:sp>
        <p:nvSpPr>
          <p:cNvPr id="261" name="https://iowaagliteracy.wordpress.com/2019/03/20/why-do-they-do-that-anhydrous/"/>
          <p:cNvSpPr txBox="1"/>
          <p:nvPr/>
        </p:nvSpPr>
        <p:spPr>
          <a:xfrm>
            <a:off x="140057" y="13282738"/>
            <a:ext cx="1147816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https://iowaagliteracy.wordpress.com/2019/03/20/why-do-they-do-that-anhydrous/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2">
            <a:extLst/>
          </a:blip>
          <a:stretch>
            <a:fillRect/>
          </a:stretch>
        </p:blipFill>
        <p:spPr>
          <a:xfrm>
            <a:off x="7937202" y="-53909"/>
            <a:ext cx="16446798" cy="13823817"/>
          </a:xfrm>
          <a:prstGeom prst="rect">
            <a:avLst/>
          </a:prstGeom>
          <a:ln w="12700">
            <a:miter lim="400000"/>
          </a:ln>
        </p:spPr>
      </p:pic>
      <p:sp>
        <p:nvSpPr>
          <p:cNvPr id="266" name="Global trade depends on this massive fleet of commercial ships."/>
          <p:cNvSpPr txBox="1"/>
          <p:nvPr/>
        </p:nvSpPr>
        <p:spPr>
          <a:xfrm>
            <a:off x="348574" y="151627"/>
            <a:ext cx="7499613" cy="4040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1531">
              <a:spcBef>
                <a:spcPts val="5900"/>
              </a:spcBef>
              <a:defRPr b="1" sz="6400">
                <a:solidFill>
                  <a:srgbClr val="000000"/>
                </a:solidFill>
              </a:defRPr>
            </a:lvl1pPr>
          </a:lstStyle>
          <a:p>
            <a:pPr/>
            <a:r>
              <a:t>Global trade depends on this massive fleet of commercial ships.</a:t>
            </a:r>
          </a:p>
        </p:txBody>
      </p:sp>
      <p:sp>
        <p:nvSpPr>
          <p:cNvPr id="267" name="https://www.visualcapitalist.com/imo-2020-the-big-shipping-shake-up/"/>
          <p:cNvSpPr txBox="1"/>
          <p:nvPr/>
        </p:nvSpPr>
        <p:spPr>
          <a:xfrm>
            <a:off x="229920" y="12920167"/>
            <a:ext cx="7499613" cy="829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a:solidFill>
                  <a:srgbClr val="000000"/>
                </a:solidFill>
              </a:defRPr>
            </a:lvl1pPr>
          </a:lstStyle>
          <a:p>
            <a:pPr/>
            <a:r>
              <a:t>https://www.visualcapitalist.com/imo-2020-the-big-shipping-shake-up/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age" descr="Image"/>
          <p:cNvPicPr>
            <a:picLocks noChangeAspect="1"/>
          </p:cNvPicPr>
          <p:nvPr/>
        </p:nvPicPr>
        <p:blipFill>
          <a:blip r:embed="rId2">
            <a:extLst/>
          </a:blip>
          <a:stretch>
            <a:fillRect/>
          </a:stretch>
        </p:blipFill>
        <p:spPr>
          <a:xfrm>
            <a:off x="44449" y="3027282"/>
            <a:ext cx="24295101" cy="10684475"/>
          </a:xfrm>
          <a:prstGeom prst="rect">
            <a:avLst/>
          </a:prstGeom>
          <a:ln w="12700">
            <a:miter lim="400000"/>
          </a:ln>
        </p:spPr>
      </p:pic>
      <p:sp>
        <p:nvSpPr>
          <p:cNvPr id="270" name="https://www.visualcapitalist.com/imo-2020-the-big-shipping-shake-up/"/>
          <p:cNvSpPr txBox="1"/>
          <p:nvPr/>
        </p:nvSpPr>
        <p:spPr>
          <a:xfrm>
            <a:off x="9766" y="13277918"/>
            <a:ext cx="13271678"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a:solidFill>
                  <a:srgbClr val="000000"/>
                </a:solidFill>
              </a:defRPr>
            </a:lvl1pPr>
          </a:lstStyle>
          <a:p>
            <a:pPr/>
            <a:r>
              <a:t>https://www.visualcapitalist.com/imo-2020-the-big-shipping-shake-up/</a:t>
            </a:r>
          </a:p>
        </p:txBody>
      </p:sp>
      <p:sp>
        <p:nvSpPr>
          <p:cNvPr id="271" name="Shipping uses 7% of oil production, emitting SOx.…"/>
          <p:cNvSpPr txBox="1"/>
          <p:nvPr/>
        </p:nvSpPr>
        <p:spPr>
          <a:xfrm>
            <a:off x="544729" y="151627"/>
            <a:ext cx="23500531" cy="24237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821531">
              <a:defRPr b="1" sz="7700">
                <a:solidFill>
                  <a:srgbClr val="000000"/>
                </a:solidFill>
              </a:defRPr>
            </a:pPr>
            <a:r>
              <a:t>Shipping uses 7% of oil production, emitting SOx.</a:t>
            </a:r>
          </a:p>
          <a:p>
            <a:pPr algn="l" defTabSz="821531">
              <a:defRPr sz="7700">
                <a:solidFill>
                  <a:srgbClr val="000000"/>
                </a:solidFill>
              </a:defRPr>
            </a:pPr>
            <a:r>
              <a:t>2020 IMO changed SOx cap from 3.5% to 0.5%.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More nuclear reactors in ships than power plants in 1990 ! US built just one nuclear powered merchant ship."/>
          <p:cNvSpPr txBox="1"/>
          <p:nvPr/>
        </p:nvSpPr>
        <p:spPr>
          <a:xfrm>
            <a:off x="228243" y="67253"/>
            <a:ext cx="23927514" cy="2109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6600">
                <a:solidFill>
                  <a:srgbClr val="000000"/>
                </a:solidFill>
              </a:defRPr>
            </a:pPr>
            <a:r>
              <a:t>More nuclear reactors in ships than power plants in 1990 !</a:t>
            </a:r>
            <a:br/>
            <a:r>
              <a:t>US built just one nuclear powered merchant ship.</a:t>
            </a:r>
          </a:p>
        </p:txBody>
      </p:sp>
      <p:sp>
        <p:nvSpPr>
          <p:cNvPr id="274" name="Mirai, Japan"/>
          <p:cNvSpPr txBox="1"/>
          <p:nvPr/>
        </p:nvSpPr>
        <p:spPr>
          <a:xfrm>
            <a:off x="12624005" y="6099631"/>
            <a:ext cx="5414105"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000000"/>
                </a:solidFill>
              </a:defRPr>
            </a:lvl1pPr>
          </a:lstStyle>
          <a:p>
            <a:pPr/>
            <a:r>
              <a:t>Mirai, Japan</a:t>
            </a:r>
          </a:p>
        </p:txBody>
      </p:sp>
      <p:pic>
        <p:nvPicPr>
          <p:cNvPr id="275" name="Image" descr="Image"/>
          <p:cNvPicPr>
            <a:picLocks noChangeAspect="1"/>
          </p:cNvPicPr>
          <p:nvPr/>
        </p:nvPicPr>
        <p:blipFill>
          <a:blip r:embed="rId2">
            <a:extLst/>
          </a:blip>
          <a:stretch>
            <a:fillRect/>
          </a:stretch>
        </p:blipFill>
        <p:spPr>
          <a:xfrm>
            <a:off x="-21501" y="2452784"/>
            <a:ext cx="12509501" cy="10896601"/>
          </a:xfrm>
          <a:prstGeom prst="rect">
            <a:avLst/>
          </a:prstGeom>
          <a:ln w="12700">
            <a:miter lim="400000"/>
          </a:ln>
        </p:spPr>
      </p:pic>
      <p:sp>
        <p:nvSpPr>
          <p:cNvPr id="276" name="https://www.bbc.com/news/magazine-28439159"/>
          <p:cNvSpPr txBox="1"/>
          <p:nvPr/>
        </p:nvSpPr>
        <p:spPr>
          <a:xfrm>
            <a:off x="70555" y="13334072"/>
            <a:ext cx="676960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https://www.bbc.com/news/magazine-28439159</a:t>
            </a:r>
          </a:p>
        </p:txBody>
      </p:sp>
      <p:pic>
        <p:nvPicPr>
          <p:cNvPr id="277" name="Image" descr="Image"/>
          <p:cNvPicPr>
            <a:picLocks noChangeAspect="1"/>
          </p:cNvPicPr>
          <p:nvPr/>
        </p:nvPicPr>
        <p:blipFill>
          <a:blip r:embed="rId3">
            <a:extLst/>
          </a:blip>
          <a:stretch>
            <a:fillRect/>
          </a:stretch>
        </p:blipFill>
        <p:spPr>
          <a:xfrm>
            <a:off x="12627609" y="2411499"/>
            <a:ext cx="4779058" cy="3584294"/>
          </a:xfrm>
          <a:prstGeom prst="rect">
            <a:avLst/>
          </a:prstGeom>
          <a:ln w="12700">
            <a:miter lim="400000"/>
          </a:ln>
        </p:spPr>
      </p:pic>
      <p:pic>
        <p:nvPicPr>
          <p:cNvPr id="278" name="Image" descr="Image"/>
          <p:cNvPicPr>
            <a:picLocks noChangeAspect="1"/>
          </p:cNvPicPr>
          <p:nvPr/>
        </p:nvPicPr>
        <p:blipFill>
          <a:blip r:embed="rId4">
            <a:extLst/>
          </a:blip>
          <a:stretch>
            <a:fillRect/>
          </a:stretch>
        </p:blipFill>
        <p:spPr>
          <a:xfrm>
            <a:off x="18712293" y="2260235"/>
            <a:ext cx="3871859" cy="3755703"/>
          </a:xfrm>
          <a:prstGeom prst="rect">
            <a:avLst/>
          </a:prstGeom>
          <a:ln w="12700">
            <a:miter lim="400000"/>
          </a:ln>
        </p:spPr>
      </p:pic>
      <p:sp>
        <p:nvSpPr>
          <p:cNvPr id="279" name="Otto Hahn, Germany"/>
          <p:cNvSpPr txBox="1"/>
          <p:nvPr/>
        </p:nvSpPr>
        <p:spPr>
          <a:xfrm>
            <a:off x="18174115" y="6099631"/>
            <a:ext cx="5800978"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000000"/>
                </a:solidFill>
              </a:defRPr>
            </a:lvl1pPr>
          </a:lstStyle>
          <a:p>
            <a:pPr/>
            <a:r>
              <a:t>Otto Hahn, Germany</a:t>
            </a:r>
          </a:p>
        </p:txBody>
      </p:sp>
      <p:pic>
        <p:nvPicPr>
          <p:cNvPr id="280" name="Image" descr="Image"/>
          <p:cNvPicPr>
            <a:picLocks noChangeAspect="1"/>
          </p:cNvPicPr>
          <p:nvPr/>
        </p:nvPicPr>
        <p:blipFill>
          <a:blip r:embed="rId5">
            <a:extLst/>
          </a:blip>
          <a:stretch>
            <a:fillRect/>
          </a:stretch>
        </p:blipFill>
        <p:spPr>
          <a:xfrm>
            <a:off x="12624005" y="7273631"/>
            <a:ext cx="4983194" cy="2898558"/>
          </a:xfrm>
          <a:prstGeom prst="rect">
            <a:avLst/>
          </a:prstGeom>
          <a:ln w="12700">
            <a:miter lim="400000"/>
          </a:ln>
        </p:spPr>
      </p:pic>
      <p:sp>
        <p:nvSpPr>
          <p:cNvPr id="281" name="Dozen icebreakers,…"/>
          <p:cNvSpPr txBox="1"/>
          <p:nvPr/>
        </p:nvSpPr>
        <p:spPr>
          <a:xfrm>
            <a:off x="12624005" y="10174303"/>
            <a:ext cx="6045186" cy="1532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4800">
                <a:solidFill>
                  <a:srgbClr val="000000"/>
                </a:solidFill>
              </a:defRPr>
            </a:pPr>
            <a:r>
              <a:t>Dozen icebreakers,</a:t>
            </a:r>
          </a:p>
          <a:p>
            <a:pPr algn="l">
              <a:defRPr sz="4800">
                <a:solidFill>
                  <a:srgbClr val="000000"/>
                </a:solidFill>
              </a:defRPr>
            </a:pPr>
            <a:r>
              <a:t>Russia</a:t>
            </a:r>
          </a:p>
        </p:txBody>
      </p:sp>
      <p:pic>
        <p:nvPicPr>
          <p:cNvPr id="282" name="Image" descr="Image"/>
          <p:cNvPicPr>
            <a:picLocks noChangeAspect="1"/>
          </p:cNvPicPr>
          <p:nvPr/>
        </p:nvPicPr>
        <p:blipFill>
          <a:blip r:embed="rId6">
            <a:extLst/>
          </a:blip>
          <a:stretch>
            <a:fillRect/>
          </a:stretch>
        </p:blipFill>
        <p:spPr>
          <a:xfrm>
            <a:off x="18725277" y="7273631"/>
            <a:ext cx="4364887" cy="2898558"/>
          </a:xfrm>
          <a:prstGeom prst="rect">
            <a:avLst/>
          </a:prstGeom>
          <a:ln w="12700">
            <a:miter lim="400000"/>
          </a:ln>
        </p:spPr>
      </p:pic>
      <p:sp>
        <p:nvSpPr>
          <p:cNvPr id="283" name="11 carriers, 100+ submarines, US"/>
          <p:cNvSpPr txBox="1"/>
          <p:nvPr/>
        </p:nvSpPr>
        <p:spPr>
          <a:xfrm>
            <a:off x="18610443" y="10174303"/>
            <a:ext cx="5547169" cy="1532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000000"/>
                </a:solidFill>
              </a:defRPr>
            </a:lvl1pPr>
          </a:lstStyle>
          <a:p>
            <a:pPr/>
            <a:r>
              <a:t>11 carriers, 100+ submarines, US</a:t>
            </a:r>
          </a:p>
        </p:txBody>
      </p:sp>
      <p:sp>
        <p:nvSpPr>
          <p:cNvPr id="284" name="Fission powered shipping is a good emissions solution, ignored."/>
          <p:cNvSpPr txBox="1"/>
          <p:nvPr/>
        </p:nvSpPr>
        <p:spPr>
          <a:xfrm>
            <a:off x="12624005" y="12059315"/>
            <a:ext cx="10542759" cy="1532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000000"/>
                </a:solidFill>
              </a:defRPr>
            </a:lvl1pPr>
          </a:lstStyle>
          <a:p>
            <a:pPr/>
            <a:r>
              <a:t>Fission powered shipping is a good emissions solution, ignored.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tretch>
            <a:fillRect/>
          </a:stretch>
        </p:blipFill>
        <p:spPr>
          <a:xfrm>
            <a:off x="6415328" y="606733"/>
            <a:ext cx="18136459" cy="12223180"/>
          </a:xfrm>
          <a:prstGeom prst="rect">
            <a:avLst/>
          </a:prstGeom>
          <a:ln w="12700">
            <a:miter lim="400000"/>
          </a:ln>
        </p:spPr>
      </p:pic>
      <p:sp>
        <p:nvSpPr>
          <p:cNvPr id="287" name="https://www.energy.senate.gov/services/files/33CE21D8-F2C6-409F-A3DB-49DF7BFCE2A7"/>
          <p:cNvSpPr txBox="1"/>
          <p:nvPr/>
        </p:nvSpPr>
        <p:spPr>
          <a:xfrm>
            <a:off x="91805" y="13176835"/>
            <a:ext cx="1267114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https://www.energy.senate.gov/services/files/33CE21D8-F2C6-409F-A3DB-49DF7BFCE2A7</a:t>
            </a:r>
          </a:p>
        </p:txBody>
      </p:sp>
      <p:sp>
        <p:nvSpPr>
          <p:cNvPr id="288" name="Clean Air Task Force recommends NH3 ammonia fuel for shipping."/>
          <p:cNvSpPr txBox="1"/>
          <p:nvPr/>
        </p:nvSpPr>
        <p:spPr>
          <a:xfrm>
            <a:off x="341687" y="213423"/>
            <a:ext cx="5796654" cy="5793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200">
                <a:solidFill>
                  <a:srgbClr val="000000"/>
                </a:solidFill>
              </a:defRPr>
            </a:lvl1pPr>
          </a:lstStyle>
          <a:p>
            <a:pPr/>
            <a:r>
              <a:t>Clean Air Task Force recommends NH3 ammonia fuel for shipping.</a:t>
            </a:r>
          </a:p>
        </p:txBody>
      </p:sp>
      <p:sp>
        <p:nvSpPr>
          <p:cNvPr id="289" name="Line"/>
          <p:cNvSpPr/>
          <p:nvPr/>
        </p:nvSpPr>
        <p:spPr>
          <a:xfrm flipV="1">
            <a:off x="11556999" y="6223000"/>
            <a:ext cx="1270001" cy="1270000"/>
          </a:xfrm>
          <a:prstGeom prst="line">
            <a:avLst/>
          </a:prstGeom>
          <a:ln w="25400">
            <a:solidFill>
              <a:srgbClr val="000000"/>
            </a:solidFill>
            <a:miter lim="400000"/>
          </a:ln>
        </p:spPr>
        <p:txBody>
          <a:bodyPr lIns="50800" tIns="50800" rIns="50800" bIns="50800" anchor="ctr"/>
          <a:lstStyle/>
          <a:p>
            <a:pPr/>
          </a:p>
        </p:txBody>
      </p:sp>
      <p:sp>
        <p:nvSpPr>
          <p:cNvPr id="290" name="Line"/>
          <p:cNvSpPr/>
          <p:nvPr/>
        </p:nvSpPr>
        <p:spPr>
          <a:xfrm>
            <a:off x="8862133" y="4499198"/>
            <a:ext cx="14508657" cy="1"/>
          </a:xfrm>
          <a:prstGeom prst="line">
            <a:avLst/>
          </a:prstGeom>
          <a:ln w="165100">
            <a:solidFill>
              <a:schemeClr val="accent5">
                <a:hueOff val="-82419"/>
                <a:satOff val="-9513"/>
                <a:lumOff val="-16343"/>
              </a:schemeClr>
            </a:solidFill>
            <a:miter lim="400000"/>
          </a:ln>
        </p:spPr>
        <p:txBody>
          <a:bodyPr lIns="50800" tIns="50800" rIns="50800" bIns="50800" anchor="ctr"/>
          <a:lstStyle/>
          <a:p>
            <a:pPr/>
          </a:p>
        </p:txBody>
      </p:sp>
      <p:sp>
        <p:nvSpPr>
          <p:cNvPr id="291" name="2 Gt / year shipping emissions level!"/>
          <p:cNvSpPr txBox="1"/>
          <p:nvPr/>
        </p:nvSpPr>
        <p:spPr>
          <a:xfrm>
            <a:off x="8336759" y="3386192"/>
            <a:ext cx="11194505"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sz="5100">
                <a:solidFill>
                  <a:schemeClr val="accent5">
                    <a:hueOff val="-82419"/>
                    <a:satOff val="-9513"/>
                    <a:lumOff val="-16343"/>
                  </a:schemeClr>
                </a:solidFill>
              </a:defRPr>
            </a:lvl1pPr>
          </a:lstStyle>
          <a:p>
            <a:pPr/>
            <a:r>
              <a:t>2 Gt / year shipping emissions level!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Ammonia, NH3"/>
          <p:cNvSpPr txBox="1"/>
          <p:nvPr/>
        </p:nvSpPr>
        <p:spPr>
          <a:xfrm>
            <a:off x="1411573" y="357776"/>
            <a:ext cx="23927514" cy="1093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Ammonia, NH3</a:t>
            </a:r>
          </a:p>
        </p:txBody>
      </p:sp>
      <p:sp>
        <p:nvSpPr>
          <p:cNvPr id="294" name="Nitrogen is 78% of the atmosphere.…"/>
          <p:cNvSpPr txBox="1"/>
          <p:nvPr/>
        </p:nvSpPr>
        <p:spPr>
          <a:xfrm>
            <a:off x="11189436" y="1615808"/>
            <a:ext cx="12959727" cy="11143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09600" indent="-609600" algn="l">
              <a:buSzPct val="123000"/>
              <a:buChar char="•"/>
              <a:defRPr sz="5600">
                <a:solidFill>
                  <a:srgbClr val="000000"/>
                </a:solidFill>
              </a:defRPr>
            </a:pPr>
            <a:r>
              <a:t>Nitrogen is 78% of the atmosphere.</a:t>
            </a:r>
          </a:p>
          <a:p>
            <a:pPr marL="609600" indent="-609600" algn="l">
              <a:buSzPct val="123000"/>
              <a:buChar char="•"/>
              <a:defRPr sz="5600">
                <a:solidFill>
                  <a:srgbClr val="000000"/>
                </a:solidFill>
              </a:defRPr>
            </a:pPr>
          </a:p>
          <a:p>
            <a:pPr marL="609600" indent="-609600" algn="l">
              <a:buSzPct val="123000"/>
              <a:buChar char="•"/>
              <a:defRPr sz="5600">
                <a:solidFill>
                  <a:srgbClr val="000000"/>
                </a:solidFill>
              </a:defRPr>
            </a:pPr>
            <a:r>
              <a:t>Ammonia stored in pressurized tanks, ~15 bar, like propane.</a:t>
            </a:r>
          </a:p>
          <a:p>
            <a:pPr marL="609600" indent="-609600" algn="l">
              <a:buSzPct val="123000"/>
              <a:buChar char="•"/>
              <a:defRPr sz="5600">
                <a:solidFill>
                  <a:srgbClr val="000000"/>
                </a:solidFill>
              </a:defRPr>
            </a:pPr>
          </a:p>
          <a:p>
            <a:pPr marL="609600" indent="-609600" algn="l">
              <a:buSzPct val="123000"/>
              <a:buChar char="•"/>
              <a:defRPr sz="5600">
                <a:solidFill>
                  <a:srgbClr val="000000"/>
                </a:solidFill>
              </a:defRPr>
            </a:pPr>
            <a:r>
              <a:t>11.5 MJ/liter energy density, 1/3 that of diesel.</a:t>
            </a:r>
          </a:p>
          <a:p>
            <a:pPr marL="609600" indent="-609600" algn="l">
              <a:buSzPct val="123000"/>
              <a:buChar char="•"/>
              <a:defRPr sz="5600">
                <a:solidFill>
                  <a:srgbClr val="000000"/>
                </a:solidFill>
              </a:defRPr>
            </a:pPr>
          </a:p>
          <a:p>
            <a:pPr marL="609600" indent="-609600" algn="l">
              <a:buSzPct val="123000"/>
              <a:buChar char="•"/>
              <a:defRPr sz="5600">
                <a:solidFill>
                  <a:srgbClr val="000000"/>
                </a:solidFill>
              </a:defRPr>
            </a:pPr>
            <a:r>
              <a:t>High octane, low flame temperature can enable high-compression ICE with little NOx emissions.</a:t>
            </a:r>
          </a:p>
          <a:p>
            <a:pPr marL="609600" indent="-609600" algn="l">
              <a:buSzPct val="123000"/>
              <a:buChar char="•"/>
              <a:defRPr sz="5600">
                <a:solidFill>
                  <a:srgbClr val="000000"/>
                </a:solidFill>
              </a:defRPr>
            </a:pPr>
          </a:p>
          <a:p>
            <a:pPr marL="609600" indent="-609600" algn="l">
              <a:buSzPct val="123000"/>
              <a:buChar char="•"/>
              <a:defRPr sz="5600">
                <a:solidFill>
                  <a:srgbClr val="000000"/>
                </a:solidFill>
              </a:defRPr>
            </a:pPr>
            <a:r>
              <a:t>Household ammonia is NH3 in H2O.</a:t>
            </a:r>
          </a:p>
        </p:txBody>
      </p:sp>
      <p:pic>
        <p:nvPicPr>
          <p:cNvPr id="295" name="Image" descr="Image"/>
          <p:cNvPicPr>
            <a:picLocks noChangeAspect="1"/>
          </p:cNvPicPr>
          <p:nvPr/>
        </p:nvPicPr>
        <p:blipFill>
          <a:blip r:embed="rId2">
            <a:extLst/>
          </a:blip>
          <a:srcRect l="0" t="0" r="0" b="0"/>
          <a:stretch>
            <a:fillRect/>
          </a:stretch>
        </p:blipFill>
        <p:spPr>
          <a:xfrm>
            <a:off x="1205497" y="3190676"/>
            <a:ext cx="9502908" cy="7334517"/>
          </a:xfrm>
          <a:prstGeom prst="rect">
            <a:avLst/>
          </a:prstGeom>
          <a:ln w="12700">
            <a:miter lim="400000"/>
          </a:ln>
        </p:spPr>
      </p:pic>
      <p:sp>
        <p:nvSpPr>
          <p:cNvPr id="296" name="https://www.energy.gov/sites/prod/files/2015/01/f19/fcto_nh3_h2_storage_white_paper_2006.pdf"/>
          <p:cNvSpPr txBox="1"/>
          <p:nvPr/>
        </p:nvSpPr>
        <p:spPr>
          <a:xfrm>
            <a:off x="330175" y="13237702"/>
            <a:ext cx="1334841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a:solidFill>
                  <a:srgbClr val="000000"/>
                </a:solidFill>
              </a:defRPr>
            </a:lvl1pPr>
          </a:lstStyle>
          <a:p>
            <a:pPr/>
            <a:r>
              <a:t>https://www.energy.gov/sites/prod/files/2015/01/f19/fcto_nh3_h2_storage_white_paper_2006.pdf</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