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image1.jpeg" ContentType="image/jpeg"/>
  <Override PartName="/ppt/media/media13.m4a" ContentType="audio/unknown"/>
  <Override PartName="/ppt/media/media14.m4a" ContentType="audio/unknown"/>
  <Override PartName="/ppt/media/image2.jpeg" ContentType="image/jpeg"/>
  <Override PartName="/ppt/media/media15.m4a" ContentType="audio/unknown"/>
  <Override PartName="/ppt/media/image3.jpeg" ContentType="image/jpeg"/>
  <Override PartName="/ppt/media/media16.m4a" ContentType="audio/unknown"/>
  <Override PartName="/ppt/media/image4.jpeg" ContentType="image/jpeg"/>
  <Override PartName="/ppt/media/media17.m4a" ContentType="audio/unknown"/>
  <Override PartName="/ppt/media/media18.m4a" ContentType="audio/unknown"/>
  <Override PartName="/ppt/media/media19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4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3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3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4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Body Level One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lnSpc>
                <a:spcPct val="100000"/>
              </a:lnSpc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/>
          <p:nvPr>
            <p:ph type="title"/>
          </p:nvPr>
        </p:nvSpPr>
        <p:spPr>
          <a:xfrm>
            <a:off x="3962399" y="2126457"/>
            <a:ext cx="16459201" cy="17145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219200">
              <a:lnSpc>
                <a:spcPct val="100000"/>
              </a:lnSpc>
              <a:defRPr b="0" spc="0" sz="10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sz="half" idx="1"/>
          </p:nvPr>
        </p:nvSpPr>
        <p:spPr>
          <a:xfrm>
            <a:off x="3962399" y="4114801"/>
            <a:ext cx="16459201" cy="6788945"/>
          </a:xfrm>
          <a:prstGeom prst="rect">
            <a:avLst/>
          </a:prstGeom>
        </p:spPr>
        <p:txBody>
          <a:bodyPr lIns="91439" tIns="91439" rIns="91439" bIns="91439"/>
          <a:lstStyle>
            <a:lvl1pPr marL="835818" indent="-835818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>
                <a:latin typeface="Calibri"/>
                <a:ea typeface="Calibri"/>
                <a:cs typeface="Calibri"/>
                <a:sym typeface="Calibri"/>
              </a:defRPr>
            </a:lvl1pPr>
            <a:lvl2pPr marL="1253217" indent="-796017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>
                <a:latin typeface="Calibri"/>
                <a:ea typeface="Calibri"/>
                <a:cs typeface="Calibri"/>
                <a:sym typeface="Calibri"/>
              </a:defRPr>
            </a:lvl2pPr>
            <a:lvl3pPr marL="1657350" indent="-7429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>
                <a:latin typeface="Calibri"/>
                <a:ea typeface="Calibri"/>
                <a:cs typeface="Calibri"/>
                <a:sym typeface="Calibri"/>
              </a:defRPr>
            </a:lvl3pPr>
            <a:lvl4pPr marL="22631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>
                <a:latin typeface="Calibri"/>
                <a:ea typeface="Calibri"/>
                <a:cs typeface="Calibri"/>
                <a:sym typeface="Calibri"/>
              </a:defRPr>
            </a:lvl4pPr>
            <a:lvl5pPr marL="27203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7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9826416" y="11209181"/>
            <a:ext cx="595184" cy="6273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219200"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4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22482016" y="12720959"/>
            <a:ext cx="682784" cy="71374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3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2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22496303" y="12753106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58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9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7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6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87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audio" Target="../media/media12.m4a"/><Relationship Id="rId4" Type="http://schemas.microsoft.com/office/2007/relationships/media" Target="../media/media12.m4a"/><Relationship Id="rId5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video" Target="https://www.youtube.com/embed/kSZzVm3nT50?feature=oembed" TargetMode="External"/><Relationship Id="rId3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audio" Target="../media/media14.m4a"/><Relationship Id="rId7" Type="http://schemas.microsoft.com/office/2007/relationships/media" Target="../media/media14.m4a"/><Relationship Id="rId8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jpeg"/><Relationship Id="rId3" Type="http://schemas.openxmlformats.org/officeDocument/2006/relationships/audio" Target="../media/media15.m4a"/><Relationship Id="rId4" Type="http://schemas.microsoft.com/office/2007/relationships/media" Target="../media/media15.m4a"/><Relationship Id="rId5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jpeg"/><Relationship Id="rId3" Type="http://schemas.openxmlformats.org/officeDocument/2006/relationships/audio" Target="../media/media16.m4a"/><Relationship Id="rId4" Type="http://schemas.microsoft.com/office/2007/relationships/media" Target="../media/media16.m4a"/><Relationship Id="rId5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jpeg"/><Relationship Id="rId3" Type="http://schemas.openxmlformats.org/officeDocument/2006/relationships/audio" Target="../media/media17.m4a"/><Relationship Id="rId4" Type="http://schemas.microsoft.com/office/2007/relationships/media" Target="../media/media17.m4a"/><Relationship Id="rId5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tif"/><Relationship Id="rId3" Type="http://schemas.openxmlformats.org/officeDocument/2006/relationships/audio" Target="../media/media18.m4a"/><Relationship Id="rId4" Type="http://schemas.microsoft.com/office/2007/relationships/media" Target="../media/media18.m4a"/><Relationship Id="rId5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audio" Target="../media/media2.m4a"/><Relationship Id="rId7" Type="http://schemas.microsoft.com/office/2007/relationships/media" Target="../media/media2.m4a"/><Relationship Id="rId8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audio" Target="../media/media19.m4a"/><Relationship Id="rId4" Type="http://schemas.microsoft.com/office/2007/relationships/media" Target="../media/media19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audio" Target="../media/media8.m4a"/><Relationship Id="rId4" Type="http://schemas.microsoft.com/office/2007/relationships/media" Target="../media/media8.m4a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ission is in Fashion"/>
          <p:cNvSpPr txBox="1"/>
          <p:nvPr/>
        </p:nvSpPr>
        <p:spPr>
          <a:xfrm>
            <a:off x="2575612" y="2083950"/>
            <a:ext cx="20864577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171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sp>
        <p:nvSpPr>
          <p:cNvPr id="203" name="Osher @ Dartmouth…"/>
          <p:cNvSpPr txBox="1"/>
          <p:nvPr/>
        </p:nvSpPr>
        <p:spPr>
          <a:xfrm>
            <a:off x="3812944" y="5266000"/>
            <a:ext cx="15378968" cy="34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4500"/>
              </a:spcBef>
              <a:defRPr sz="9300">
                <a:solidFill>
                  <a:srgbClr val="000000"/>
                </a:solidFill>
              </a:defRPr>
            </a:pPr>
            <a:r>
              <a:t>Osher @ Dartmouth</a:t>
            </a:r>
          </a:p>
          <a:p>
            <a:pPr>
              <a:spcBef>
                <a:spcPts val="4500"/>
              </a:spcBef>
              <a:defRPr sz="9300">
                <a:solidFill>
                  <a:srgbClr val="000000"/>
                </a:solidFill>
              </a:defRPr>
            </a:pPr>
            <a:r>
              <a:t>Robert Hargraves</a:t>
            </a:r>
          </a:p>
        </p:txBody>
      </p:sp>
      <p:pic>
        <p:nvPicPr>
          <p:cNvPr id="204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" y="11861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ron Age 1200 BC; 1250-1535°C heat needed."/>
          <p:cNvSpPr txBox="1"/>
          <p:nvPr/>
        </p:nvSpPr>
        <p:spPr>
          <a:xfrm>
            <a:off x="603041" y="164694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Iron Age 1200 BC; 1250-1535°C heat needed.</a:t>
            </a:r>
          </a:p>
        </p:txBody>
      </p:sp>
      <p:sp>
        <p:nvSpPr>
          <p:cNvPr id="254" name="https://www.researchgate.net/publication/298801110_A_global_perspective_on_the_pyrotechnologies_of_Sub-Saharan_Africa/figures?lo=1"/>
          <p:cNvSpPr txBox="1"/>
          <p:nvPr/>
        </p:nvSpPr>
        <p:spPr>
          <a:xfrm>
            <a:off x="351527" y="13230798"/>
            <a:ext cx="1909480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https://www.researchgate.net/publication/298801110_A_global_perspective_on_the_pyrotechnologies_of_Sub-Saharan_Africa/figures?lo=1</a:t>
            </a:r>
          </a:p>
        </p:txBody>
      </p:sp>
      <p:sp>
        <p:nvSpPr>
          <p:cNvPr id="255" name="Iron ore is plentiful, inexpensive.…"/>
          <p:cNvSpPr txBox="1"/>
          <p:nvPr/>
        </p:nvSpPr>
        <p:spPr>
          <a:xfrm>
            <a:off x="12141881" y="1587397"/>
            <a:ext cx="11135090" cy="944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Iron ore is plentiful, inexpensive.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1250°C to reduce iron ore to iron bits that could be pounded together, </a:t>
            </a:r>
            <a:r>
              <a:rPr b="1"/>
              <a:t>forged</a:t>
            </a:r>
            <a:r>
              <a:t>, to form “wrought iron”.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African hardwood fuel burns hotter, as does charcoal.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1535°C to melt iron to form “cast iron”.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100">
                <a:solidFill>
                  <a:srgbClr val="000000"/>
                </a:solidFill>
              </a:defRPr>
            </a:pPr>
            <a:r>
              <a:t>Adding carbon lowers iron melting point to 1150°C, but iron is brittle.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7328" y="1195480"/>
            <a:ext cx="7112669" cy="1064770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Killick A well-preserved tall (2.2 m) natural draft iron smelting furnace in the Kasungu National Park, Malawi"/>
          <p:cNvSpPr txBox="1"/>
          <p:nvPr/>
        </p:nvSpPr>
        <p:spPr>
          <a:xfrm>
            <a:off x="338666" y="11792568"/>
            <a:ext cx="13138944" cy="127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100">
                <a:solidFill>
                  <a:srgbClr val="000000"/>
                </a:solidFill>
              </a:defRPr>
            </a:lvl1pPr>
          </a:lstStyle>
          <a:p>
            <a:pPr/>
            <a:r>
              <a:t>Killick A well-preserved tall (2.2 m) natural draft iron smelting furnace in the Kasungu National Park, Malawi</a:t>
            </a:r>
          </a:p>
        </p:txBody>
      </p:sp>
      <p:pic>
        <p:nvPicPr>
          <p:cNvPr id="25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58400" y="12090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6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289" r="0" b="6171"/>
          <a:stretch>
            <a:fillRect/>
          </a:stretch>
        </p:blipFill>
        <p:spPr>
          <a:xfrm>
            <a:off x="210875" y="352805"/>
            <a:ext cx="24975680" cy="1250008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World population 2000 BC to present"/>
          <p:cNvSpPr txBox="1"/>
          <p:nvPr/>
        </p:nvSpPr>
        <p:spPr>
          <a:xfrm>
            <a:off x="603041" y="209915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World population 2000 BC to present</a:t>
            </a:r>
          </a:p>
        </p:txBody>
      </p:sp>
      <p:sp>
        <p:nvSpPr>
          <p:cNvPr id="262" name="https://ourworldindata.org/grapher/population?time=-2000..latest"/>
          <p:cNvSpPr txBox="1"/>
          <p:nvPr/>
        </p:nvSpPr>
        <p:spPr>
          <a:xfrm>
            <a:off x="351527" y="13230798"/>
            <a:ext cx="901629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https://ourworldindata.org/grapher/population?time=-2000..latest</a:t>
            </a:r>
          </a:p>
        </p:txBody>
      </p:sp>
      <p:sp>
        <p:nvSpPr>
          <p:cNvPr id="263" name="Iron Age"/>
          <p:cNvSpPr txBox="1"/>
          <p:nvPr/>
        </p:nvSpPr>
        <p:spPr>
          <a:xfrm>
            <a:off x="6186989" y="10423120"/>
            <a:ext cx="2614702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b="1" sz="4900">
                <a:solidFill>
                  <a:srgbClr val="000000"/>
                </a:solidFill>
              </a:defRPr>
            </a:lvl1pPr>
          </a:lstStyle>
          <a:p>
            <a:pPr/>
            <a:r>
              <a:t>Iron Age</a:t>
            </a:r>
          </a:p>
        </p:txBody>
      </p:sp>
      <p:sp>
        <p:nvSpPr>
          <p:cNvPr id="264" name="Fossil fuels"/>
          <p:cNvSpPr txBox="1"/>
          <p:nvPr/>
        </p:nvSpPr>
        <p:spPr>
          <a:xfrm>
            <a:off x="20571820" y="8178162"/>
            <a:ext cx="1853007" cy="160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 b="1" sz="4900">
                <a:solidFill>
                  <a:srgbClr val="000000"/>
                </a:solidFill>
              </a:defRPr>
            </a:pPr>
            <a:r>
              <a:t>Fossil</a:t>
            </a:r>
            <a:br/>
            <a:r>
              <a:t>fuels</a:t>
            </a:r>
          </a:p>
        </p:txBody>
      </p:sp>
      <p:pic>
        <p:nvPicPr>
          <p:cNvPr id="26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83800" y="12141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6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85" y="102761"/>
            <a:ext cx="23439230" cy="132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Jim Kennedy, Vaclav Smil, BP, valuing 1 kW electricity as 2.6 kW heat"/>
          <p:cNvSpPr txBox="1"/>
          <p:nvPr/>
        </p:nvSpPr>
        <p:spPr>
          <a:xfrm>
            <a:off x="364227" y="13230797"/>
            <a:ext cx="95283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Jim Kennedy, Vaclav Smil, BP, valuing 1 kW electricity as 2.6 kW heat</a:t>
            </a:r>
          </a:p>
        </p:txBody>
      </p:sp>
      <p:pic>
        <p:nvPicPr>
          <p:cNvPr id="26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733000" y="12115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0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https://youtu.be/kSZzVm3nT50"/>
          <p:cNvSpPr txBox="1"/>
          <p:nvPr/>
        </p:nvSpPr>
        <p:spPr>
          <a:xfrm>
            <a:off x="17722177" y="12868265"/>
            <a:ext cx="6156072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https://youtu.be/kSZzVm3nT50</a:t>
            </a:r>
          </a:p>
        </p:txBody>
      </p:sp>
      <p:sp>
        <p:nvSpPr>
          <p:cNvPr id="272" name="https://youtu.be/kSZzVm3nT50"/>
          <p:cNvSpPr txBox="1"/>
          <p:nvPr/>
        </p:nvSpPr>
        <p:spPr>
          <a:xfrm>
            <a:off x="9113964" y="6544806"/>
            <a:ext cx="6156072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https://youtu.be/kSZzVm3nT50</a:t>
            </a:r>
          </a:p>
        </p:txBody>
      </p:sp>
      <p:pic>
        <p:nvPicPr>
          <p:cNvPr id="273" name="Juice: How Electricity Explains The World - Documentary Trailer #1" descr="Juice: How Electricity Explains The World - Documentary Trailer #1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Juice: How Electricity Explains The World - Documentary Trailer #1" aiw:author="Juice The Movie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81903" y="-69607"/>
            <a:ext cx="24547806" cy="138081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179" r="0" b="0"/>
          <a:stretch>
            <a:fillRect/>
          </a:stretch>
        </p:blipFill>
        <p:spPr>
          <a:xfrm>
            <a:off x="2700996" y="-215378"/>
            <a:ext cx="19799107" cy="1378513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Connecting a billion poor to power by 2030:  +100 GW (at only 100 W/person)"/>
          <p:cNvSpPr txBox="1"/>
          <p:nvPr/>
        </p:nvSpPr>
        <p:spPr>
          <a:xfrm>
            <a:off x="2766802" y="83535"/>
            <a:ext cx="24273758" cy="235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7200">
                <a:solidFill>
                  <a:srgbClr val="000000"/>
                </a:solidFill>
              </a:defRPr>
            </a:pPr>
            <a:r>
              <a:t>Connecting a billion poor to power by 2030: </a:t>
            </a:r>
            <a:br/>
            <a:r>
              <a:t>+100 GW </a:t>
            </a:r>
            <a:r>
              <a:rPr b="0"/>
              <a:t>(at only 100 W/person)</a:t>
            </a:r>
          </a:p>
        </p:txBody>
      </p:sp>
      <p:pic>
        <p:nvPicPr>
          <p:cNvPr id="27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3200" y="1193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6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077" y="1535471"/>
            <a:ext cx="9724500" cy="547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678" t="10072" r="15074" b="5601"/>
          <a:stretch>
            <a:fillRect/>
          </a:stretch>
        </p:blipFill>
        <p:spPr>
          <a:xfrm>
            <a:off x="1451768" y="7388641"/>
            <a:ext cx="9053006" cy="5943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77849" y="1446641"/>
            <a:ext cx="12860512" cy="5647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56237" y="7303787"/>
            <a:ext cx="11308653" cy="636111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2030 GW growth +42 +62 +100 +300 +100 ...."/>
          <p:cNvSpPr txBox="1"/>
          <p:nvPr/>
        </p:nvSpPr>
        <p:spPr>
          <a:xfrm>
            <a:off x="1165840" y="-45853"/>
            <a:ext cx="20273240" cy="128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sz="7600">
                <a:solidFill>
                  <a:srgbClr val="000000"/>
                </a:solidFill>
              </a:defRPr>
            </a:lvl1pPr>
          </a:lstStyle>
          <a:p>
            <a:pPr/>
            <a:r>
              <a:t>2030 GW growth +42 +62 +100 +300 +100 ....</a:t>
            </a:r>
          </a:p>
        </p:txBody>
      </p:sp>
      <p:pic>
        <p:nvPicPr>
          <p:cNvPr id="284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7000" y="12014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23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rosperityDependsOnEnergy.jpg" descr="ProsperityDependsOnEnergy.jpg"/>
          <p:cNvPicPr>
            <a:picLocks noChangeAspect="0"/>
          </p:cNvPicPr>
          <p:nvPr/>
        </p:nvPicPr>
        <p:blipFill>
          <a:blip r:embed="rId2">
            <a:extLst/>
          </a:blip>
          <a:srcRect l="0" t="18332" r="0" b="0"/>
          <a:stretch>
            <a:fillRect/>
          </a:stretch>
        </p:blipFill>
        <p:spPr>
          <a:xfrm>
            <a:off x="1597074" y="2268455"/>
            <a:ext cx="21488283" cy="11315483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Nations achieve prosperity with electricity over ~250 watts per person."/>
          <p:cNvSpPr txBox="1"/>
          <p:nvPr/>
        </p:nvSpPr>
        <p:spPr>
          <a:xfrm>
            <a:off x="355372" y="-34841"/>
            <a:ext cx="23673255" cy="215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Nations achieve prosperity with electricity over ~250 watts per person.</a:t>
            </a:r>
          </a:p>
        </p:txBody>
      </p:sp>
      <p:sp>
        <p:nvSpPr>
          <p:cNvPr id="288" name="Text"/>
          <p:cNvSpPr txBox="1"/>
          <p:nvPr/>
        </p:nvSpPr>
        <p:spPr>
          <a:xfrm>
            <a:off x="11715330" y="6544806"/>
            <a:ext cx="953340" cy="62638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1" sz="3200">
                <a:solidFill>
                  <a:srgbClr val="000000"/>
                </a:solidFill>
              </a:defRPr>
            </a:pPr>
          </a:p>
        </p:txBody>
      </p:sp>
      <p:sp>
        <p:nvSpPr>
          <p:cNvPr id="289" name="https://www.cia.gov/library/publications/the-world-factbook/docs/rankorderguide.html"/>
          <p:cNvSpPr txBox="1"/>
          <p:nvPr/>
        </p:nvSpPr>
        <p:spPr>
          <a:xfrm>
            <a:off x="65895" y="13286999"/>
            <a:ext cx="10166363" cy="792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https://www.cia.gov/library/publications/the-world-factbook/docs/rankorderguide.html</a:t>
            </a:r>
          </a:p>
        </p:txBody>
      </p:sp>
      <p:pic>
        <p:nvPicPr>
          <p:cNvPr id="29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809200" y="12115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28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ChildrenPerWoman.jpg" descr="ChildrenPerWoman.jpg"/>
          <p:cNvPicPr>
            <a:picLocks noChangeAspect="0"/>
          </p:cNvPicPr>
          <p:nvPr/>
        </p:nvPicPr>
        <p:blipFill>
          <a:blip r:embed="rId2">
            <a:extLst/>
          </a:blip>
          <a:srcRect l="0" t="16068" r="0" b="0"/>
          <a:stretch>
            <a:fillRect/>
          </a:stretch>
        </p:blipFill>
        <p:spPr>
          <a:xfrm>
            <a:off x="1026564" y="2851470"/>
            <a:ext cx="20603578" cy="1075219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Prosperous people have fewer children."/>
          <p:cNvSpPr txBox="1"/>
          <p:nvPr/>
        </p:nvSpPr>
        <p:spPr>
          <a:xfrm>
            <a:off x="503282" y="219600"/>
            <a:ext cx="23673255" cy="113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Prosperous people have fewer children.</a:t>
            </a:r>
          </a:p>
        </p:txBody>
      </p:sp>
      <p:pic>
        <p:nvPicPr>
          <p:cNvPr id="29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3200" y="11963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3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rosperity.jpg" descr="Prosperity.jpg"/>
          <p:cNvPicPr>
            <a:picLocks noChangeAspect="0"/>
          </p:cNvPicPr>
          <p:nvPr/>
        </p:nvPicPr>
        <p:blipFill>
          <a:blip r:embed="rId2">
            <a:extLst/>
          </a:blip>
          <a:srcRect l="0" t="14743" r="0" b="0"/>
          <a:stretch>
            <a:fillRect/>
          </a:stretch>
        </p:blipFill>
        <p:spPr>
          <a:xfrm>
            <a:off x="2378883" y="2251540"/>
            <a:ext cx="19302750" cy="1109996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Fewer birthed people, with adequate energy, compete for finite world resources."/>
          <p:cNvSpPr txBox="1"/>
          <p:nvPr/>
        </p:nvSpPr>
        <p:spPr>
          <a:xfrm>
            <a:off x="355372" y="-55971"/>
            <a:ext cx="23937050" cy="215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Fewer birthed people, with adequate energy, compete for finite world resources.</a:t>
            </a:r>
          </a:p>
        </p:txBody>
      </p:sp>
      <p:pic>
        <p:nvPicPr>
          <p:cNvPr id="29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55600" y="12039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8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00" t="0" r="0" b="256"/>
          <a:stretch>
            <a:fillRect/>
          </a:stretch>
        </p:blipFill>
        <p:spPr>
          <a:xfrm>
            <a:off x="4320963" y="1733828"/>
            <a:ext cx="17079537" cy="1197424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Fewer birthed people, with adequate energy, compete for finite world resources."/>
          <p:cNvSpPr txBox="1"/>
          <p:nvPr/>
        </p:nvSpPr>
        <p:spPr>
          <a:xfrm>
            <a:off x="355372" y="-55971"/>
            <a:ext cx="23937050" cy="2150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600">
                <a:solidFill>
                  <a:srgbClr val="000000"/>
                </a:solidFill>
              </a:defRPr>
            </a:lvl1pPr>
          </a:lstStyle>
          <a:p>
            <a:pPr/>
            <a:r>
              <a:t>Fewer birthed people, with adequate energy, compete for finite world resources.</a:t>
            </a:r>
          </a:p>
        </p:txBody>
      </p:sp>
      <p:pic>
        <p:nvPicPr>
          <p:cNvPr id="30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4800" y="12014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6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9497" y="4504733"/>
            <a:ext cx="9486512" cy="872029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"/>
          <p:cNvSpPr txBox="1"/>
          <p:nvPr/>
        </p:nvSpPr>
        <p:spPr>
          <a:xfrm>
            <a:off x="351527" y="13230798"/>
            <a:ext cx="673000" cy="4613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326" y="1478785"/>
            <a:ext cx="11812041" cy="7666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89008" y="417804"/>
            <a:ext cx="8267701" cy="690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92629" y="10113736"/>
            <a:ext cx="12111474" cy="214847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Fission is in Fashion"/>
          <p:cNvSpPr txBox="1"/>
          <p:nvPr/>
        </p:nvSpPr>
        <p:spPr>
          <a:xfrm>
            <a:off x="548305" y="2701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212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28600" y="12090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6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1 Energy role in the evolution of civilization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1 Energy role in the evolution of civilization</a:t>
            </a:r>
          </a:p>
        </p:txBody>
      </p:sp>
      <p:sp>
        <p:nvSpPr>
          <p:cNvPr id="307" name="Population…"/>
          <p:cNvSpPr txBox="1"/>
          <p:nvPr/>
        </p:nvSpPr>
        <p:spPr>
          <a:xfrm>
            <a:off x="11735542" y="3836051"/>
            <a:ext cx="11814151" cy="687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Population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Wealth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Electricity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Wealth dependence on energy</a:t>
            </a:r>
          </a:p>
        </p:txBody>
      </p:sp>
      <p:pic>
        <p:nvPicPr>
          <p:cNvPr id="30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301200" y="12065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1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hapters"/>
          <p:cNvSpPr txBox="1"/>
          <p:nvPr/>
        </p:nvSpPr>
        <p:spPr>
          <a:xfrm>
            <a:off x="603041" y="399490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Chapters</a:t>
            </a:r>
          </a:p>
        </p:txBody>
      </p:sp>
      <p:sp>
        <p:nvSpPr>
          <p:cNvPr id="215" name="1 Energy in the evolution of civilization…"/>
          <p:cNvSpPr txBox="1"/>
          <p:nvPr/>
        </p:nvSpPr>
        <p:spPr>
          <a:xfrm>
            <a:off x="1882688" y="2516028"/>
            <a:ext cx="11667886" cy="815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 Energy in the evolution of civilization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2 Basics of energy and power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3 Earth’s carbon battery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4 Energy economics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5 Wind and solar power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6 Global power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7 Fission power</a:t>
            </a:r>
          </a:p>
        </p:txBody>
      </p:sp>
      <p:sp>
        <p:nvSpPr>
          <p:cNvPr id="216" name="8 Radiophobia…"/>
          <p:cNvSpPr txBox="1"/>
          <p:nvPr/>
        </p:nvSpPr>
        <p:spPr>
          <a:xfrm>
            <a:off x="14924440" y="2516028"/>
            <a:ext cx="10467202" cy="815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8 Radiophobia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9 Hydrogen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10 Ammonia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11 Transportation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12 Buildings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13 Industry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14 Energy policy</a:t>
            </a:r>
          </a:p>
        </p:txBody>
      </p:sp>
      <p:pic>
        <p:nvPicPr>
          <p:cNvPr id="217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7800" y="12115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8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Energy in the evolution of civilization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1 Energy in the evolution of civilization</a:t>
            </a:r>
          </a:p>
        </p:txBody>
      </p:sp>
      <p:sp>
        <p:nvSpPr>
          <p:cNvPr id="222" name="Population…"/>
          <p:cNvSpPr txBox="1"/>
          <p:nvPr/>
        </p:nvSpPr>
        <p:spPr>
          <a:xfrm>
            <a:off x="11735542" y="3836051"/>
            <a:ext cx="11814151" cy="687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Population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Wealth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Heat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Electricity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Wealth dependence on energy</a:t>
            </a:r>
          </a:p>
        </p:txBody>
      </p:sp>
      <p:pic>
        <p:nvPicPr>
          <p:cNvPr id="22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606000" y="12090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What's the value of energy to civilization?"/>
          <p:cNvSpPr txBox="1"/>
          <p:nvPr/>
        </p:nvSpPr>
        <p:spPr>
          <a:xfrm>
            <a:off x="722752" y="399490"/>
            <a:ext cx="5884702" cy="404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What's the value of energy to civilization? </a:t>
            </a:r>
          </a:p>
        </p:txBody>
      </p:sp>
      <p:sp>
        <p:nvSpPr>
          <p:cNvPr id="226" name="Ayres INSEAD lecture #3"/>
          <p:cNvSpPr txBox="1"/>
          <p:nvPr/>
        </p:nvSpPr>
        <p:spPr>
          <a:xfrm>
            <a:off x="351527" y="13230797"/>
            <a:ext cx="22538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Ayres INSEAD lecture #3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4920" y="-72725"/>
            <a:ext cx="19266786" cy="14295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7800" y="11734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5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773" y="918505"/>
            <a:ext cx="21642711" cy="127657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Humans harnessed fire 1.8 million years ago."/>
          <p:cNvSpPr txBox="1"/>
          <p:nvPr/>
        </p:nvSpPr>
        <p:spPr>
          <a:xfrm>
            <a:off x="722752" y="399490"/>
            <a:ext cx="21118350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Humans harnessed fire 1.8 million years ago.</a:t>
            </a:r>
          </a:p>
        </p:txBody>
      </p:sp>
      <p:sp>
        <p:nvSpPr>
          <p:cNvPr id="232" name="Wade Allison: When Fear Kills"/>
          <p:cNvSpPr txBox="1"/>
          <p:nvPr/>
        </p:nvSpPr>
        <p:spPr>
          <a:xfrm>
            <a:off x="351527" y="13230797"/>
            <a:ext cx="416174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Wade Allison: When Fear Kills</a:t>
            </a:r>
          </a:p>
        </p:txBody>
      </p:sp>
      <p:pic>
        <p:nvPicPr>
          <p:cNvPr id="23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2400" y="11480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1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336" t="6247" r="60212" b="19651"/>
          <a:stretch>
            <a:fillRect/>
          </a:stretch>
        </p:blipFill>
        <p:spPr>
          <a:xfrm>
            <a:off x="1174692" y="2606672"/>
            <a:ext cx="7888866" cy="9459537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oking with heat energy."/>
          <p:cNvSpPr txBox="1"/>
          <p:nvPr/>
        </p:nvSpPr>
        <p:spPr>
          <a:xfrm>
            <a:off x="590773" y="373438"/>
            <a:ext cx="21118351" cy="1068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Cooking with heat energy.</a:t>
            </a:r>
          </a:p>
        </p:txBody>
      </p:sp>
      <p:sp>
        <p:nvSpPr>
          <p:cNvPr id="237" name="Hargraves THORIUM: energy cheaper than coal"/>
          <p:cNvSpPr txBox="1"/>
          <p:nvPr/>
        </p:nvSpPr>
        <p:spPr>
          <a:xfrm>
            <a:off x="351527" y="13230797"/>
            <a:ext cx="660014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Hargraves THORIUM: energy cheaper than coal</a:t>
            </a:r>
          </a:p>
        </p:txBody>
      </p:sp>
      <p:sp>
        <p:nvSpPr>
          <p:cNvPr id="238" name="Cooking food saved time and energy. Primates still spend half their day chewing raw food.…"/>
          <p:cNvSpPr txBox="1"/>
          <p:nvPr/>
        </p:nvSpPr>
        <p:spPr>
          <a:xfrm>
            <a:off x="9927521" y="1907813"/>
            <a:ext cx="13499317" cy="1085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000000"/>
                </a:solidFill>
              </a:defRPr>
            </a:pPr>
            <a:r>
              <a:rPr b="1"/>
              <a:t>Cooking food</a:t>
            </a:r>
            <a:r>
              <a:t> saved time and energy. Primates still spend half their day chewing raw food.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000000"/>
                </a:solidFill>
              </a:defRPr>
            </a:pPr>
            <a:r>
              <a:t>By switching to cooked, softer, more energetically rich food homo erectus was able to </a:t>
            </a:r>
            <a:r>
              <a:rPr b="1"/>
              <a:t>devote time to more productive activities</a:t>
            </a:r>
            <a:r>
              <a:t>, making tools, farming, and interacting socially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000000"/>
                </a:solidFill>
              </a:defRPr>
            </a:pPr>
            <a:r>
              <a:t>Reduced kinetic energy demands for metabolism permitted </a:t>
            </a:r>
            <a:r>
              <a:rPr b="1"/>
              <a:t>evolution of the human’s large brain</a:t>
            </a:r>
            <a:r>
              <a:t>, which consumes a quarter of the body’s energy.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000">
                <a:solidFill>
                  <a:srgbClr val="000000"/>
                </a:solidFill>
              </a:defRPr>
            </a:pPr>
            <a:r>
              <a:t>Fossil records show evolution to larger brains and smaller guts, jaws, and teeth. </a:t>
            </a:r>
          </a:p>
        </p:txBody>
      </p:sp>
      <p:pic>
        <p:nvPicPr>
          <p:cNvPr id="23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1658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1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limate warming in 10,000 BC enabled agriculture."/>
          <p:cNvSpPr txBox="1"/>
          <p:nvPr/>
        </p:nvSpPr>
        <p:spPr>
          <a:xfrm>
            <a:off x="603041" y="209915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Climate warming in 10,000 BC enabled agriculture.</a:t>
            </a:r>
          </a:p>
        </p:txBody>
      </p:sp>
      <p:sp>
        <p:nvSpPr>
          <p:cNvPr id="242" name="https://en.wikipedia.org/wiki/Neolithic_Revolution#Social_change"/>
          <p:cNvSpPr txBox="1"/>
          <p:nvPr/>
        </p:nvSpPr>
        <p:spPr>
          <a:xfrm>
            <a:off x="351527" y="13230798"/>
            <a:ext cx="900105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https://en.wikipedia.org/wiki/Neolithic_Revolution#Social_change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846" y="1505112"/>
            <a:ext cx="23524309" cy="652265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Earlier stone age roving bands subsisted on hunting animals and gathering food.…"/>
          <p:cNvSpPr txBox="1"/>
          <p:nvPr/>
        </p:nvSpPr>
        <p:spPr>
          <a:xfrm>
            <a:off x="1652481" y="7790551"/>
            <a:ext cx="21399887" cy="457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Earlier stone age roving bands subsisted on hunting animals and gathering food.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Productive agriculture of cereals enabled storage of food and free time to make tools, build shelters, develop writing, and advance civilization.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Stored food was </a:t>
            </a:r>
            <a:r>
              <a:rPr b="1"/>
              <a:t>wealth</a:t>
            </a:r>
            <a:r>
              <a:t>.</a:t>
            </a:r>
          </a:p>
        </p:txBody>
      </p:sp>
      <p:pic>
        <p:nvPicPr>
          <p:cNvPr id="24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593300" y="11988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4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Bronze Age 3000 BC 1100°C furnace for melting copper and tin"/>
          <p:cNvSpPr txBox="1"/>
          <p:nvPr/>
        </p:nvSpPr>
        <p:spPr>
          <a:xfrm>
            <a:off x="603041" y="209915"/>
            <a:ext cx="23177917" cy="2059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pPr>
            <a:r>
              <a:t>Bronze Age 3000 BC</a:t>
            </a:r>
            <a:br/>
            <a:r>
              <a:t>1100°C furnace for melting copper and tin </a:t>
            </a:r>
          </a:p>
        </p:txBody>
      </p:sp>
      <p:sp>
        <p:nvSpPr>
          <p:cNvPr id="248" name="https://www.researchgate.net/publication/233731071_The_investigation_of_microstructure_and_hardness_of_archaeological_alloys/figures?lo=1"/>
          <p:cNvSpPr txBox="1"/>
          <p:nvPr/>
        </p:nvSpPr>
        <p:spPr>
          <a:xfrm>
            <a:off x="351527" y="13230798"/>
            <a:ext cx="1976140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https://www.researchgate.net/publication/233731071_The_investigation_of_microstructure_and_hardness_of_archaeological_alloys/figures?lo=1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5640" y="2140720"/>
            <a:ext cx="18708770" cy="11084377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a-Smile…"/>
          <p:cNvSpPr txBox="1"/>
          <p:nvPr/>
        </p:nvSpPr>
        <p:spPr>
          <a:xfrm>
            <a:off x="17873163" y="2907413"/>
            <a:ext cx="6178926" cy="9550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a-Smile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b-nozzle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c-charcoal (wood?)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d-fine "grind" of copper and tin ore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e-lining of clay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f-priming with pen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5400">
                <a:solidFill>
                  <a:srgbClr val="000000"/>
                </a:solidFill>
              </a:defRPr>
            </a:pPr>
            <a:r>
              <a:t>g-stone lining</a:t>
            </a:r>
          </a:p>
        </p:txBody>
      </p:sp>
      <p:pic>
        <p:nvPicPr>
          <p:cNvPr id="25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76200" y="11709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